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7" r:id="rId3"/>
    <p:sldId id="301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265" r:id="rId1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AEF2"/>
    <a:srgbClr val="BBBBBB"/>
    <a:srgbClr val="93634C"/>
    <a:srgbClr val="94634C"/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1" autoAdjust="0"/>
    <p:restoredTop sz="95633" autoAdjust="0"/>
  </p:normalViewPr>
  <p:slideViewPr>
    <p:cSldViewPr>
      <p:cViewPr varScale="1">
        <p:scale>
          <a:sx n="75" d="100"/>
          <a:sy n="75" d="100"/>
        </p:scale>
        <p:origin x="-1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F744C6F-2DCB-4443-8CA6-10F9F6BC2254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24B68B9-7889-48A4-8FC6-A916491290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4502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C012F-50BE-4916-BE77-ED4371DDF061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63C5A-0FBE-4673-B44D-8146F1F671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E1E0D-4885-4C37-B03A-CE6FEECAA12B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CEF68-2610-49CF-8110-EFF6FD5AF5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992C9-9257-4E39-9C95-501BEE6FB355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23A38-2667-4949-992E-0B9D6B1DBF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2D3CD-E4EA-41E3-83FE-BB005637098A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715DB-1263-429E-A6DE-F9106977AF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2BEA1-10EF-47F0-8328-2EFD098FA82E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EB876-B110-42D7-B2BE-F6AE5FC31C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0FEE6-834F-4B33-B2B1-D16CACA1AB1A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2C1CD-4BF5-481D-8C27-AB69A2B576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F4ADF-D438-4037-AD1A-E6BCFDAFCB79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D2E86-B3EC-437A-86E1-5E20DB1464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686F2-3FD8-4AF2-986C-0B906770FA4F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7D182-10D6-4080-9903-D697C6D885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D3058-0741-4CC3-AC2A-A33B57092BF9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F969A-5505-43E9-8F87-847E76A1D5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B4AE7-12C8-4A50-9EEE-0CAD176C25F5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3EE4F-14C4-4C5F-934B-432F02282B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B0B37-FF3B-42DB-ABF5-B356AC355D96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8C471-84CC-4E47-960E-170EA9766E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6FB147D-83AF-4956-A3A3-6EEC88000B5D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792F17E-DDBD-4562-941A-9005DFADE9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4427984" y="1484784"/>
            <a:ext cx="48577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800" dirty="0">
                <a:latin typeface="黑体"/>
                <a:ea typeface="黑体"/>
              </a:rPr>
              <a:t>大学生入学导读 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4427984" y="2420888"/>
            <a:ext cx="4536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33009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第三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节  </a:t>
            </a:r>
            <a:r>
              <a:rPr lang="zh-CN" altLang="en-US" sz="3200" dirty="0" smtClean="0">
                <a:latin typeface="微软雅黑"/>
                <a:ea typeface="微软雅黑"/>
              </a:rPr>
              <a:t>校园</a:t>
            </a:r>
            <a:r>
              <a:rPr lang="zh-CN" altLang="en-US" sz="3200" dirty="0" smtClean="0">
                <a:latin typeface="微软雅黑"/>
                <a:ea typeface="微软雅黑"/>
              </a:rPr>
              <a:t>恋爱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55576" y="908720"/>
            <a:ext cx="813690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/>
                <a:ea typeface="微软雅黑"/>
              </a:rPr>
              <a:t>二、爱情与学业</a:t>
            </a:r>
            <a:endParaRPr lang="en-US" altLang="zh-CN" sz="2400" b="1" dirty="0" smtClean="0">
              <a:latin typeface="微软雅黑"/>
              <a:ea typeface="微软雅黑"/>
            </a:endParaRPr>
          </a:p>
          <a:p>
            <a:pPr indent="446088"/>
            <a:r>
              <a:rPr lang="zh-CN" altLang="en-US" sz="2000" dirty="0">
                <a:latin typeface="微软雅黑"/>
                <a:ea typeface="微软雅黑"/>
              </a:rPr>
              <a:t>爱情与学业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孰重孰轻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这是一个问题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是把爱情放在第一位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学业服从爱情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 smtClean="0">
                <a:latin typeface="微软雅黑"/>
                <a:ea typeface="微软雅黑"/>
              </a:rPr>
              <a:t>还是把学业</a:t>
            </a:r>
            <a:r>
              <a:rPr lang="zh-CN" altLang="en-US" sz="2000" dirty="0">
                <a:latin typeface="微软雅黑"/>
                <a:ea typeface="微软雅黑"/>
              </a:rPr>
              <a:t>放在第一位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爱情服从学业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在现实生活中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这两种截然不同的态度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得出了两种显然</a:t>
            </a:r>
            <a:r>
              <a:rPr lang="zh-CN" altLang="en-US" sz="2000" dirty="0" smtClean="0">
                <a:latin typeface="微软雅黑"/>
                <a:ea typeface="微软雅黑"/>
              </a:rPr>
              <a:t>不同的结果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en-US" altLang="zh-CN" sz="2000" dirty="0" smtClean="0">
              <a:latin typeface="微软雅黑"/>
              <a:ea typeface="微软雅黑"/>
            </a:endParaRPr>
          </a:p>
          <a:p>
            <a:pPr indent="446088"/>
            <a:r>
              <a:rPr lang="zh-CN" altLang="en-US" sz="2000" dirty="0">
                <a:latin typeface="微软雅黑"/>
                <a:ea typeface="微软雅黑"/>
              </a:rPr>
              <a:t>摆正 爱情与学业的关系需要把握三点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446088"/>
            <a:r>
              <a:rPr lang="en-US" altLang="zh-TW" sz="2000" dirty="0">
                <a:latin typeface="微软雅黑"/>
                <a:ea typeface="微软雅黑"/>
              </a:rPr>
              <a:t>(</a:t>
            </a:r>
            <a:r>
              <a:rPr lang="zh-TW" altLang="en-US" sz="2000" dirty="0">
                <a:latin typeface="微软雅黑"/>
                <a:ea typeface="微软雅黑"/>
              </a:rPr>
              <a:t>一 </a:t>
            </a:r>
            <a:r>
              <a:rPr lang="en-US" altLang="zh-TW" sz="2000" dirty="0">
                <a:latin typeface="微软雅黑"/>
                <a:ea typeface="微软雅黑"/>
              </a:rPr>
              <a:t>)</a:t>
            </a:r>
            <a:r>
              <a:rPr lang="zh-TW" altLang="en-US" sz="2000" dirty="0">
                <a:latin typeface="微软雅黑"/>
                <a:ea typeface="微软雅黑"/>
              </a:rPr>
              <a:t>学 业 是 爱 情 的 基 础 </a:t>
            </a:r>
            <a:endParaRPr lang="en-US" altLang="zh-TW" sz="2000" dirty="0" smtClean="0">
              <a:latin typeface="微软雅黑"/>
              <a:ea typeface="微软雅黑"/>
            </a:endParaRPr>
          </a:p>
          <a:p>
            <a:pPr indent="446088"/>
            <a:r>
              <a:rPr lang="en-US" altLang="zh-TW" sz="2000" dirty="0">
                <a:latin typeface="微软雅黑"/>
                <a:ea typeface="微软雅黑"/>
              </a:rPr>
              <a:t>(</a:t>
            </a:r>
            <a:r>
              <a:rPr lang="zh-TW" altLang="en-US" sz="2000" dirty="0">
                <a:latin typeface="微软雅黑"/>
                <a:ea typeface="微软雅黑"/>
              </a:rPr>
              <a:t>二 </a:t>
            </a:r>
            <a:r>
              <a:rPr lang="en-US" altLang="zh-TW" sz="2000" dirty="0">
                <a:latin typeface="微软雅黑"/>
                <a:ea typeface="微软雅黑"/>
              </a:rPr>
              <a:t>)</a:t>
            </a:r>
            <a:r>
              <a:rPr lang="zh-TW" altLang="en-US" sz="2000" dirty="0">
                <a:latin typeface="微软雅黑"/>
                <a:ea typeface="微软雅黑"/>
              </a:rPr>
              <a:t>合 理 安 排 时 间 和 精 力 </a:t>
            </a:r>
            <a:endParaRPr lang="en-US" altLang="zh-TW" sz="2000" dirty="0" smtClean="0">
              <a:latin typeface="微软雅黑"/>
              <a:ea typeface="微软雅黑"/>
            </a:endParaRPr>
          </a:p>
          <a:p>
            <a:pPr indent="446088"/>
            <a:r>
              <a:rPr lang="en-US" altLang="zh-CN" sz="2000" dirty="0">
                <a:latin typeface="微软雅黑"/>
                <a:ea typeface="微软雅黑"/>
              </a:rPr>
              <a:t>(</a:t>
            </a:r>
            <a:r>
              <a:rPr lang="zh-CN" altLang="en-US" sz="2000" dirty="0">
                <a:latin typeface="微软雅黑"/>
                <a:ea typeface="微软雅黑"/>
              </a:rPr>
              <a:t>三</a:t>
            </a:r>
            <a:r>
              <a:rPr lang="en-US" altLang="zh-CN" sz="2000" dirty="0">
                <a:latin typeface="微软雅黑"/>
                <a:ea typeface="微软雅黑"/>
              </a:rPr>
              <a:t>)</a:t>
            </a:r>
            <a:r>
              <a:rPr lang="zh-CN" altLang="en-US" sz="2000" dirty="0">
                <a:latin typeface="微软雅黑"/>
                <a:ea typeface="微软雅黑"/>
              </a:rPr>
              <a:t>感情交流与学业进步形成互动 </a:t>
            </a:r>
          </a:p>
          <a:p>
            <a:endParaRPr lang="zh-TW" altLang="en-US" sz="2000" dirty="0">
              <a:latin typeface="微软雅黑"/>
              <a:ea typeface="微软雅黑"/>
            </a:endParaRPr>
          </a:p>
          <a:p>
            <a:endParaRPr lang="zh-TW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846276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33009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第三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节  </a:t>
            </a:r>
            <a:r>
              <a:rPr lang="zh-CN" altLang="en-US" sz="3200" dirty="0" smtClean="0">
                <a:latin typeface="微软雅黑"/>
                <a:ea typeface="微软雅黑"/>
              </a:rPr>
              <a:t>校园</a:t>
            </a:r>
            <a:r>
              <a:rPr lang="zh-CN" altLang="en-US" sz="3200" dirty="0" smtClean="0">
                <a:latin typeface="微软雅黑"/>
                <a:ea typeface="微软雅黑"/>
              </a:rPr>
              <a:t>恋爱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55576" y="908720"/>
            <a:ext cx="792088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/>
                <a:ea typeface="微软雅黑"/>
              </a:rPr>
              <a:t>三、单恋</a:t>
            </a:r>
            <a:endParaRPr lang="en-US" altLang="zh-CN" sz="2400" b="1" dirty="0" smtClean="0">
              <a:latin typeface="微软雅黑"/>
              <a:ea typeface="微软雅黑"/>
            </a:endParaRPr>
          </a:p>
          <a:p>
            <a:pPr indent="531813"/>
            <a:r>
              <a:rPr lang="zh-CN" altLang="en-US" sz="2000" dirty="0">
                <a:latin typeface="微软雅黑"/>
                <a:ea typeface="微软雅黑"/>
              </a:rPr>
              <a:t>爱情像一杯酒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一个人喝味如苦酒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两个人喝甘若醴酪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三个人喝就成了饮鸩止渴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爱 是没有错的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每个人都有爱的权利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谁都可以爱上任何一个人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你可以爱上那朵已经“有主</a:t>
            </a:r>
            <a:r>
              <a:rPr lang="zh-CN" altLang="en-US" sz="2000" dirty="0" smtClean="0">
                <a:latin typeface="微软雅黑"/>
                <a:ea typeface="微软雅黑"/>
              </a:rPr>
              <a:t>” 的 “</a:t>
            </a:r>
            <a:r>
              <a:rPr lang="zh-CN" altLang="en-US" sz="2000" dirty="0">
                <a:latin typeface="微软雅黑"/>
                <a:ea typeface="微软雅黑"/>
              </a:rPr>
              <a:t>花 ”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也 可 以 爱 上 那 “无 情 ”</a:t>
            </a:r>
            <a:r>
              <a:rPr lang="zh-CN" altLang="en-US" sz="2000" dirty="0" smtClean="0">
                <a:latin typeface="微软雅黑"/>
                <a:ea typeface="微软雅黑"/>
              </a:rPr>
              <a:t>的 “流水 </a:t>
            </a:r>
            <a:r>
              <a:rPr lang="zh-CN" altLang="en-US" sz="2000" dirty="0">
                <a:latin typeface="微软雅黑"/>
                <a:ea typeface="微软雅黑"/>
              </a:rPr>
              <a:t>”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 smtClean="0">
                <a:latin typeface="微软雅黑"/>
                <a:ea typeface="微软雅黑"/>
              </a:rPr>
              <a:t>这是你的权利和自由 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r>
              <a:rPr lang="zh-CN" altLang="en-US" sz="2000" dirty="0" smtClean="0">
                <a:latin typeface="微软雅黑"/>
                <a:ea typeface="微软雅黑"/>
              </a:rPr>
              <a:t>但是这种爱不是两情 相悦 </a:t>
            </a:r>
            <a:r>
              <a:rPr lang="en-US" altLang="zh-CN" sz="2000" dirty="0">
                <a:latin typeface="微软雅黑"/>
                <a:ea typeface="微软雅黑"/>
              </a:rPr>
              <a:t>, </a:t>
            </a:r>
            <a:r>
              <a:rPr lang="zh-CN" altLang="en-US" sz="2000" dirty="0">
                <a:latin typeface="微软雅黑"/>
                <a:ea typeface="微软雅黑"/>
              </a:rPr>
              <a:t>很难往正常的方向发展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如果处理不好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就有可能伤人伤己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因为这种爱的情感越深刻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它 所带来的情感折磨就越痛苦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531813"/>
            <a:r>
              <a:rPr lang="zh-CN" altLang="en-US" sz="2000" dirty="0">
                <a:latin typeface="微软雅黑"/>
                <a:ea typeface="微软雅黑"/>
              </a:rPr>
              <a:t>产生单相思的原因有两类</a:t>
            </a:r>
            <a:r>
              <a:rPr lang="en-US" altLang="zh-CN" sz="2000" dirty="0">
                <a:latin typeface="微软雅黑"/>
                <a:ea typeface="微软雅黑"/>
              </a:rPr>
              <a:t>: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531813"/>
            <a:r>
              <a:rPr lang="en-US" altLang="zh-CN" sz="2000" b="1" dirty="0">
                <a:latin typeface="微软雅黑"/>
                <a:ea typeface="微软雅黑"/>
              </a:rPr>
              <a:t>(</a:t>
            </a:r>
            <a:r>
              <a:rPr lang="zh-CN" altLang="en-US" sz="2000" b="1" dirty="0">
                <a:latin typeface="微软雅黑"/>
                <a:ea typeface="微软雅黑"/>
              </a:rPr>
              <a:t>一 </a:t>
            </a:r>
            <a:r>
              <a:rPr lang="en-US" altLang="zh-CN" sz="2000" b="1" dirty="0">
                <a:latin typeface="微软雅黑"/>
                <a:ea typeface="微软雅黑"/>
              </a:rPr>
              <a:t>)</a:t>
            </a:r>
            <a:r>
              <a:rPr lang="zh-CN" altLang="en-US" sz="2000" b="1" dirty="0">
                <a:latin typeface="微软雅黑"/>
                <a:ea typeface="微软雅黑"/>
              </a:rPr>
              <a:t>羞 怯 而 生 </a:t>
            </a:r>
          </a:p>
          <a:p>
            <a:pPr indent="531813"/>
            <a:r>
              <a:rPr lang="zh-CN" altLang="en-US" sz="2000" dirty="0">
                <a:latin typeface="微软雅黑"/>
                <a:ea typeface="微软雅黑"/>
              </a:rPr>
              <a:t>青年男女刚刚踏上爱的旅途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内心难免有些羞涩和胆怯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加之爱情的神秘感和经验不 足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这种羞怯的心理也就愈加强烈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如果是因为羞怯感所导致的单相思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首先要在心理上树 立信心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531813"/>
            <a:r>
              <a:rPr lang="en-US" altLang="zh-CN" sz="2000" b="1" dirty="0">
                <a:latin typeface="微软雅黑"/>
                <a:ea typeface="微软雅黑"/>
              </a:rPr>
              <a:t>(</a:t>
            </a:r>
            <a:r>
              <a:rPr lang="zh-CN" altLang="en-US" sz="2000" b="1" dirty="0">
                <a:latin typeface="微软雅黑"/>
                <a:ea typeface="微软雅黑"/>
              </a:rPr>
              <a:t>二 </a:t>
            </a:r>
            <a:r>
              <a:rPr lang="en-US" altLang="zh-CN" sz="2000" b="1" dirty="0">
                <a:latin typeface="微软雅黑"/>
                <a:ea typeface="微软雅黑"/>
              </a:rPr>
              <a:t>)</a:t>
            </a:r>
            <a:r>
              <a:rPr lang="zh-CN" altLang="en-US" sz="2000" b="1" dirty="0">
                <a:latin typeface="微软雅黑"/>
                <a:ea typeface="微软雅黑"/>
              </a:rPr>
              <a:t>虚 幻 而 生 </a:t>
            </a:r>
          </a:p>
          <a:p>
            <a:pPr indent="531813"/>
            <a:r>
              <a:rPr lang="zh-CN" altLang="en-US" sz="2000" dirty="0">
                <a:latin typeface="微软雅黑"/>
                <a:ea typeface="微软雅黑"/>
              </a:rPr>
              <a:t>因为虚幻感所导致的单相思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需要做一下冷静的分析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倘若双方有产生爱情的基础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不 妨主动地和对方建立联系</a:t>
            </a:r>
            <a:r>
              <a:rPr lang="en-US" altLang="zh-CN" sz="2000" dirty="0">
                <a:latin typeface="微软雅黑"/>
                <a:ea typeface="微软雅黑"/>
              </a:rPr>
              <a:t>;</a:t>
            </a:r>
            <a:r>
              <a:rPr lang="zh-CN" altLang="en-US" sz="2000" dirty="0">
                <a:latin typeface="微软雅黑"/>
                <a:ea typeface="微软雅黑"/>
              </a:rPr>
              <a:t>倘若这种爱情根本不可能实现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那么要努力地忘掉他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并尽量人 为地在空间上、时间上与他分离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及时地理智地把你的情感移转到更广阔的领域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endParaRPr lang="zh-TW" altLang="en-US" sz="2000" dirty="0">
              <a:latin typeface="微软雅黑"/>
              <a:ea typeface="微软雅黑"/>
            </a:endParaRPr>
          </a:p>
          <a:p>
            <a:endParaRPr lang="zh-TW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56097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33009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第三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节  </a:t>
            </a:r>
            <a:r>
              <a:rPr lang="zh-CN" altLang="en-US" sz="3200" dirty="0" smtClean="0">
                <a:latin typeface="微软雅黑"/>
                <a:ea typeface="微软雅黑"/>
              </a:rPr>
              <a:t>校园</a:t>
            </a:r>
            <a:r>
              <a:rPr lang="zh-CN" altLang="en-US" sz="3200" dirty="0" smtClean="0">
                <a:latin typeface="微软雅黑"/>
                <a:ea typeface="微软雅黑"/>
              </a:rPr>
              <a:t>恋爱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55576" y="908720"/>
            <a:ext cx="792088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/>
                <a:ea typeface="微软雅黑"/>
              </a:rPr>
              <a:t>四、失恋</a:t>
            </a:r>
            <a:endParaRPr lang="en-US" altLang="zh-CN" sz="2400" b="1" dirty="0" smtClean="0">
              <a:latin typeface="微软雅黑"/>
              <a:ea typeface="微软雅黑"/>
            </a:endParaRPr>
          </a:p>
          <a:p>
            <a:r>
              <a:rPr lang="zh-CN" altLang="en-US" sz="2000" dirty="0">
                <a:latin typeface="微软雅黑"/>
                <a:ea typeface="微软雅黑"/>
              </a:rPr>
              <a:t>当你正饱享着热恋的甜蜜时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你的恋人突然中断了与你的恋爱关系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孤独的你将陷入</a:t>
            </a:r>
            <a:r>
              <a:rPr lang="zh-CN" altLang="en-US" sz="2000" dirty="0" smtClean="0">
                <a:latin typeface="微软雅黑"/>
                <a:ea typeface="微软雅黑"/>
              </a:rPr>
              <a:t>痛苦的旋涡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若不能自拔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就会严重影响你的学业和生活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甚至可能会毁掉自己的前途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br>
              <a:rPr lang="en-US" altLang="zh-CN" sz="2000" dirty="0">
                <a:latin typeface="微软雅黑"/>
                <a:ea typeface="微软雅黑"/>
              </a:rPr>
            </a:br>
            <a:r>
              <a:rPr lang="zh-CN" altLang="en-US" sz="2000" b="1" dirty="0" smtClean="0">
                <a:latin typeface="微软雅黑"/>
                <a:ea typeface="微软雅黑"/>
              </a:rPr>
              <a:t>         </a:t>
            </a:r>
            <a:r>
              <a:rPr lang="en-US" altLang="zh-CN" sz="2000" b="1" dirty="0" smtClean="0">
                <a:latin typeface="微软雅黑"/>
                <a:ea typeface="微软雅黑"/>
              </a:rPr>
              <a:t>(</a:t>
            </a:r>
            <a:r>
              <a:rPr lang="zh-CN" altLang="en-US" sz="2000" b="1" dirty="0" smtClean="0">
                <a:latin typeface="微软雅黑"/>
                <a:ea typeface="微软雅黑"/>
              </a:rPr>
              <a:t>一</a:t>
            </a:r>
            <a:r>
              <a:rPr lang="en-US" altLang="zh-CN" sz="2000" b="1" dirty="0" smtClean="0">
                <a:latin typeface="微软雅黑"/>
                <a:ea typeface="微软雅黑"/>
              </a:rPr>
              <a:t>)</a:t>
            </a:r>
            <a:r>
              <a:rPr lang="zh-CN" altLang="en-US" sz="2000" b="1" dirty="0">
                <a:latin typeface="微软雅黑"/>
                <a:ea typeface="微软雅黑"/>
              </a:rPr>
              <a:t>走 出 失 恋 的 阴 霾 </a:t>
            </a:r>
            <a:endParaRPr lang="en-US" altLang="zh-CN" sz="2000" b="1" dirty="0" smtClean="0">
              <a:latin typeface="微软雅黑"/>
              <a:ea typeface="微软雅黑"/>
            </a:endParaRPr>
          </a:p>
          <a:p>
            <a:pPr indent="720725"/>
            <a:r>
              <a:rPr lang="en-US" altLang="zh-TW" sz="2000" b="1" dirty="0">
                <a:latin typeface="微软雅黑"/>
                <a:ea typeface="微软雅黑"/>
              </a:rPr>
              <a:t>(</a:t>
            </a:r>
            <a:r>
              <a:rPr lang="zh-TW" altLang="en-US" sz="2000" b="1" dirty="0" smtClean="0">
                <a:latin typeface="微软雅黑"/>
                <a:ea typeface="微软雅黑"/>
              </a:rPr>
              <a:t>二</a:t>
            </a:r>
            <a:r>
              <a:rPr lang="en-US" altLang="zh-TW" sz="2000" b="1" dirty="0" smtClean="0">
                <a:latin typeface="微软雅黑"/>
                <a:ea typeface="微软雅黑"/>
              </a:rPr>
              <a:t>)</a:t>
            </a:r>
            <a:r>
              <a:rPr lang="zh-TW" altLang="en-US" sz="2000" b="1" dirty="0" smtClean="0">
                <a:latin typeface="微软雅黑"/>
                <a:ea typeface="微软雅黑"/>
              </a:rPr>
              <a:t>自我愈合的验 </a:t>
            </a:r>
            <a:r>
              <a:rPr lang="zh-TW" altLang="en-US" sz="2000" b="1" dirty="0">
                <a:latin typeface="微软雅黑"/>
                <a:ea typeface="微软雅黑"/>
              </a:rPr>
              <a:t>方 </a:t>
            </a:r>
            <a:endParaRPr lang="en-US" altLang="zh-TW" sz="2000" b="1" dirty="0" smtClean="0">
              <a:latin typeface="微软雅黑"/>
              <a:ea typeface="微软雅黑"/>
            </a:endParaRPr>
          </a:p>
          <a:p>
            <a:pPr indent="720725"/>
            <a:r>
              <a:rPr lang="en-US" altLang="zh-TW" sz="2000" dirty="0" smtClean="0">
                <a:latin typeface="微软雅黑"/>
                <a:ea typeface="微软雅黑"/>
              </a:rPr>
              <a:t>1 </a:t>
            </a:r>
            <a:r>
              <a:rPr lang="en-US" altLang="zh-TW" sz="2000" dirty="0">
                <a:latin typeface="微软雅黑"/>
                <a:ea typeface="微软雅黑"/>
              </a:rPr>
              <a:t>.</a:t>
            </a:r>
            <a:r>
              <a:rPr lang="zh-TW" altLang="en-US" sz="2000" dirty="0">
                <a:latin typeface="微软雅黑"/>
                <a:ea typeface="微软雅黑"/>
              </a:rPr>
              <a:t>锻 炼 身 </a:t>
            </a:r>
            <a:r>
              <a:rPr lang="zh-TW" altLang="en-US" sz="2000" dirty="0" smtClean="0">
                <a:latin typeface="微软雅黑"/>
                <a:ea typeface="微软雅黑"/>
              </a:rPr>
              <a:t>体</a:t>
            </a:r>
            <a:r>
              <a:rPr lang="zh-CN" altLang="zh-TW" sz="2000" dirty="0">
                <a:latin typeface="微软雅黑"/>
                <a:ea typeface="微软雅黑"/>
              </a:rPr>
              <a:t> </a:t>
            </a:r>
            <a:r>
              <a:rPr lang="zh-CN" altLang="en-US" sz="2000" dirty="0" smtClean="0">
                <a:latin typeface="微软雅黑"/>
                <a:ea typeface="微软雅黑"/>
              </a:rPr>
              <a:t> </a:t>
            </a:r>
            <a:endParaRPr lang="en-US" altLang="zh-CN" sz="2000" dirty="0" smtClean="0">
              <a:latin typeface="微软雅黑"/>
              <a:ea typeface="微软雅黑"/>
            </a:endParaRPr>
          </a:p>
          <a:p>
            <a:pPr indent="720725"/>
            <a:r>
              <a:rPr lang="en-US" altLang="zh-TW" sz="2000" dirty="0" smtClean="0">
                <a:latin typeface="微软雅黑"/>
                <a:ea typeface="微软雅黑"/>
              </a:rPr>
              <a:t>2 </a:t>
            </a:r>
            <a:r>
              <a:rPr lang="en-US" altLang="zh-TW" sz="2000" dirty="0">
                <a:latin typeface="微软雅黑"/>
                <a:ea typeface="微软雅黑"/>
              </a:rPr>
              <a:t>.</a:t>
            </a:r>
            <a:r>
              <a:rPr lang="zh-TW" altLang="en-US" sz="2000" dirty="0">
                <a:latin typeface="微软雅黑"/>
                <a:ea typeface="微软雅黑"/>
              </a:rPr>
              <a:t>刻 苦 学 </a:t>
            </a:r>
            <a:r>
              <a:rPr lang="zh-TW" altLang="en-US" sz="2000" dirty="0" smtClean="0">
                <a:latin typeface="微软雅黑"/>
                <a:ea typeface="微软雅黑"/>
              </a:rPr>
              <a:t>习   </a:t>
            </a:r>
            <a:endParaRPr lang="en-US" altLang="zh-Hant" sz="2000" dirty="0" smtClean="0">
              <a:latin typeface="微软雅黑"/>
              <a:ea typeface="微软雅黑"/>
            </a:endParaRPr>
          </a:p>
          <a:p>
            <a:pPr indent="720725"/>
            <a:r>
              <a:rPr lang="en-US" altLang="zh-Hant" sz="2000" dirty="0">
                <a:latin typeface="微软雅黑"/>
                <a:ea typeface="微软雅黑"/>
              </a:rPr>
              <a:t>3</a:t>
            </a:r>
            <a:r>
              <a:rPr lang="en-US" altLang="zh-Hant" sz="2000" dirty="0" smtClean="0">
                <a:latin typeface="微软雅黑"/>
                <a:ea typeface="微软雅黑"/>
              </a:rPr>
              <a:t>.</a:t>
            </a:r>
            <a:r>
              <a:rPr lang="zh-Hant" altLang="en-US" sz="2000" dirty="0">
                <a:latin typeface="微软雅黑"/>
                <a:ea typeface="微软雅黑"/>
              </a:rPr>
              <a:t>哭 </a:t>
            </a:r>
          </a:p>
          <a:p>
            <a:pPr indent="720725"/>
            <a:r>
              <a:rPr lang="en-US" altLang="zh-Hant" sz="2000" b="1" dirty="0">
                <a:latin typeface="微软雅黑"/>
                <a:ea typeface="微软雅黑"/>
              </a:rPr>
              <a:t>(</a:t>
            </a:r>
            <a:r>
              <a:rPr lang="zh-Hant" altLang="en-US" sz="2000" b="1" dirty="0">
                <a:latin typeface="微软雅黑"/>
                <a:ea typeface="微软雅黑"/>
              </a:rPr>
              <a:t>三 </a:t>
            </a:r>
            <a:r>
              <a:rPr lang="en-US" altLang="zh-Hant" sz="2000" b="1" dirty="0">
                <a:latin typeface="微软雅黑"/>
                <a:ea typeface="微软雅黑"/>
              </a:rPr>
              <a:t>)</a:t>
            </a:r>
            <a:r>
              <a:rPr lang="zh-Hant" altLang="en-US" sz="2000" b="1" dirty="0">
                <a:latin typeface="微软雅黑"/>
                <a:ea typeface="微软雅黑"/>
              </a:rPr>
              <a:t>对 待 失 恋 的 健 康 态 度 </a:t>
            </a:r>
          </a:p>
          <a:p>
            <a:pPr indent="720725"/>
            <a:r>
              <a:rPr lang="zh-Hant" altLang="en-US" sz="2000" dirty="0" smtClean="0">
                <a:latin typeface="微软雅黑"/>
                <a:ea typeface="微软雅黑"/>
              </a:rPr>
              <a:t>分手并不重要</a:t>
            </a:r>
            <a:r>
              <a:rPr lang="en-US" altLang="zh-Hant" sz="2000" dirty="0" smtClean="0">
                <a:latin typeface="微软雅黑"/>
                <a:ea typeface="微软雅黑"/>
              </a:rPr>
              <a:t>,</a:t>
            </a:r>
            <a:r>
              <a:rPr lang="zh-Hant" altLang="en-US" sz="2000" dirty="0" smtClean="0">
                <a:latin typeface="微软雅黑"/>
                <a:ea typeface="微软雅黑"/>
              </a:rPr>
              <a:t>因为它剥夺不了你爱的能力</a:t>
            </a:r>
            <a:r>
              <a:rPr lang="en-US" altLang="zh-Hant" sz="2000" dirty="0" smtClean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你对分手的反应才是最重要的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它关乎你 的再次起航和未来生活的色彩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怨恨怪罪是很不健康的心态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不仅不能解决问题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还会徒然 增加自己的痛苦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时间可以让气愤和痛苦渐渐淡去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但时间不能让伤痛消失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除非我们已 经准备好要宽恕并舍弃这一切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否则它是不会从你的灵魂深处释放出去的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endParaRPr lang="zh-Hant" alt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1588240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0A0C680B-A605-4CEE-86F8-B84ADFCF252A}"/>
              </a:ext>
            </a:extLst>
          </p:cNvPr>
          <p:cNvSpPr/>
          <p:nvPr/>
        </p:nvSpPr>
        <p:spPr>
          <a:xfrm>
            <a:off x="0" y="1988840"/>
            <a:ext cx="7474442" cy="10861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Thank </a:t>
            </a:r>
            <a:r>
              <a:rPr lang="en-US" altLang="zh-CN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</a:t>
            </a:r>
          </a:p>
          <a:p>
            <a:pPr algn="r"/>
            <a:r>
              <a:rPr lang="zh-CN" alt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感谢观看！</a:t>
            </a:r>
            <a:endParaRPr lang="zh-CN" altLang="en-US" sz="72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" name="矩形: 圆角 11">
            <a:extLst>
              <a:ext uri="{FF2B5EF4-FFF2-40B4-BE49-F238E27FC236}">
                <a16:creationId xmlns:a16="http://schemas.microsoft.com/office/drawing/2014/main" xmlns="" id="{620324B8-6BB9-4ADB-8F97-301B2336BA99}"/>
              </a:ext>
            </a:extLst>
          </p:cNvPr>
          <p:cNvSpPr/>
          <p:nvPr/>
        </p:nvSpPr>
        <p:spPr>
          <a:xfrm>
            <a:off x="2627784" y="2420888"/>
            <a:ext cx="648072" cy="57606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01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矩形: 圆角 12">
            <a:extLst>
              <a:ext uri="{FF2B5EF4-FFF2-40B4-BE49-F238E27FC236}">
                <a16:creationId xmlns:a16="http://schemas.microsoft.com/office/drawing/2014/main" xmlns="" id="{ADC18029-2579-4D61-BBFE-9A4D23E99E45}"/>
              </a:ext>
            </a:extLst>
          </p:cNvPr>
          <p:cNvSpPr/>
          <p:nvPr/>
        </p:nvSpPr>
        <p:spPr>
          <a:xfrm>
            <a:off x="2627784" y="3068960"/>
            <a:ext cx="648072" cy="576065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02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2483768" y="1124744"/>
            <a:ext cx="626469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4000" dirty="0" smtClean="0">
                <a:solidFill>
                  <a:srgbClr val="800000"/>
                </a:solidFill>
                <a:latin typeface="微软雅黑" pitchFamily="34" charset="-122"/>
                <a:ea typeface="微软雅黑" pitchFamily="34" charset="-122"/>
              </a:rPr>
              <a:t>第二章 </a:t>
            </a:r>
            <a:r>
              <a:rPr lang="zh-CN" altLang="en-US" sz="4000" dirty="0" smtClean="0">
                <a:solidFill>
                  <a:srgbClr val="800000"/>
                </a:solidFill>
                <a:latin typeface="微软雅黑"/>
                <a:ea typeface="微软雅黑"/>
              </a:rPr>
              <a:t>大学生的人际交往</a:t>
            </a:r>
            <a:r>
              <a:rPr lang="zh-CN" altLang="en-US" sz="4000" dirty="0" smtClean="0">
                <a:solidFill>
                  <a:srgbClr val="800000"/>
                </a:solidFill>
              </a:rPr>
              <a:t> </a:t>
            </a:r>
            <a:endParaRPr lang="zh-CN" altLang="en-US" sz="4000" dirty="0">
              <a:solidFill>
                <a:srgbClr val="800000"/>
              </a:solidFill>
            </a:endParaRPr>
          </a:p>
          <a:p>
            <a:endParaRPr lang="zh-CN" altLang="en-US" sz="4000" dirty="0">
              <a:solidFill>
                <a:srgbClr val="8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7864" y="2492896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dirty="0" smtClean="0">
                <a:latin typeface="微软雅黑"/>
                <a:ea typeface="微软雅黑"/>
              </a:rPr>
              <a:t>校园人际关系和人际困惑</a:t>
            </a:r>
            <a:endParaRPr kumimoji="1" lang="zh-CN" altLang="en-US" sz="2400" dirty="0">
              <a:latin typeface="微软雅黑"/>
              <a:ea typeface="微软雅黑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47864" y="3158970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dirty="0" smtClean="0">
                <a:latin typeface="微软雅黑"/>
                <a:ea typeface="微软雅黑"/>
              </a:rPr>
              <a:t>建立和睦的人际关系</a:t>
            </a:r>
            <a:endParaRPr kumimoji="1" lang="zh-CN" altLang="en-US" sz="2400" dirty="0">
              <a:latin typeface="微软雅黑"/>
              <a:ea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347864" y="3825044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dirty="0" smtClean="0">
                <a:latin typeface="微软雅黑"/>
                <a:ea typeface="微软雅黑"/>
              </a:rPr>
              <a:t>校园恋爱</a:t>
            </a:r>
            <a:endParaRPr kumimoji="1" lang="zh-CN" altLang="en-US" sz="2400" dirty="0">
              <a:latin typeface="微软雅黑"/>
              <a:ea typeface="微软雅黑"/>
            </a:endParaRPr>
          </a:p>
        </p:txBody>
      </p:sp>
      <p:sp>
        <p:nvSpPr>
          <p:cNvPr id="23" name="矩形: 圆角 11">
            <a:extLst>
              <a:ext uri="{FF2B5EF4-FFF2-40B4-BE49-F238E27FC236}">
                <a16:creationId xmlns:a16="http://schemas.microsoft.com/office/drawing/2014/main" xmlns="" id="{620324B8-6BB9-4ADB-8F97-301B2336BA99}"/>
              </a:ext>
            </a:extLst>
          </p:cNvPr>
          <p:cNvSpPr/>
          <p:nvPr/>
        </p:nvSpPr>
        <p:spPr>
          <a:xfrm>
            <a:off x="2627784" y="3717032"/>
            <a:ext cx="648072" cy="57606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03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20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64171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节   </a:t>
            </a:r>
            <a:r>
              <a:rPr lang="zh-CN" altLang="en-US" sz="3200" dirty="0" smtClean="0">
                <a:latin typeface="微软雅黑"/>
                <a:ea typeface="微软雅黑"/>
              </a:rPr>
              <a:t>校园</a:t>
            </a:r>
            <a:r>
              <a:rPr lang="zh-CN" altLang="en-US" sz="3200" dirty="0">
                <a:latin typeface="微软雅黑"/>
                <a:ea typeface="微软雅黑"/>
              </a:rPr>
              <a:t>人际关系和人际困惑 </a:t>
            </a: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43608" y="620688"/>
            <a:ext cx="7776864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</a:rPr>
              <a:t>一、校园人际关系的内涵 </a:t>
            </a:r>
          </a:p>
          <a:p>
            <a:r>
              <a:rPr lang="zh-CN" altLang="en-US" sz="2000" dirty="0" smtClean="0">
                <a:latin typeface="微软雅黑"/>
                <a:ea typeface="微软雅黑"/>
              </a:rPr>
              <a:t>      简言之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人际关系是指人们在社会活动中建立起来的人与人之间的相互关系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人际关 系的建立和完善是通过人际交往来完成的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人际交往具有广义和狭义的概念之分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广义 上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人际交往指人们在社会实践中相互之间的广泛联系和相互作用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它是人类存在和发展过 程中的一种普遍的社会现象和社会活动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它包含了物质和精神两个方面的互动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只要人类 的社会实践不停止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人际交往就会存在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狭义上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人际交往是指在社会活动中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人们相互交 流信息、沟通情感、相互施加影响的过程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人们通过人际交往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建立各自的信息流通和传递 网络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互取所需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互相促进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最终实现个人和社会的价值目标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en-US" altLang="zh-CN" sz="2000" dirty="0" smtClean="0">
              <a:latin typeface="微软雅黑"/>
              <a:ea typeface="微软雅黑"/>
            </a:endParaRPr>
          </a:p>
          <a:p>
            <a:endParaRPr lang="zh-CN" altLang="en-US" sz="2000" dirty="0">
              <a:latin typeface="微软雅黑"/>
              <a:ea typeface="微软雅黑"/>
            </a:endParaRPr>
          </a:p>
          <a:p>
            <a:r>
              <a:rPr lang="zh-CN" altLang="en-US" sz="2000" dirty="0" smtClean="0">
                <a:latin typeface="微软雅黑"/>
                <a:ea typeface="微软雅黑"/>
              </a:rPr>
              <a:t>  </a:t>
            </a:r>
            <a:r>
              <a:rPr lang="zh-CN" altLang="en-US" sz="2000" b="1" dirty="0" smtClean="0">
                <a:latin typeface="微软雅黑"/>
                <a:ea typeface="微软雅黑"/>
              </a:rPr>
              <a:t>   大学校园人际关</a:t>
            </a:r>
            <a:r>
              <a:rPr lang="zh-CN" altLang="en-US" sz="2000" b="1" dirty="0">
                <a:latin typeface="微软雅黑"/>
                <a:ea typeface="微软雅黑"/>
              </a:rPr>
              <a:t>系</a:t>
            </a:r>
            <a:r>
              <a:rPr lang="en-US" altLang="zh-CN" sz="2000" b="1" dirty="0">
                <a:latin typeface="微软雅黑"/>
                <a:ea typeface="微软雅黑"/>
              </a:rPr>
              <a:t>,</a:t>
            </a:r>
            <a:r>
              <a:rPr lang="zh-CN" altLang="en-US" sz="2000" b="1" dirty="0">
                <a:latin typeface="微软雅黑"/>
                <a:ea typeface="微软雅黑"/>
              </a:rPr>
              <a:t>是指在大学校园这一特定的环境范围之内</a:t>
            </a:r>
            <a:r>
              <a:rPr lang="en-US" altLang="zh-CN" sz="2000" b="1" dirty="0">
                <a:latin typeface="微软雅黑"/>
                <a:ea typeface="微软雅黑"/>
              </a:rPr>
              <a:t>,</a:t>
            </a:r>
            <a:r>
              <a:rPr lang="zh-CN" altLang="en-US" sz="2000" b="1" dirty="0">
                <a:latin typeface="微软雅黑"/>
                <a:ea typeface="微软雅黑"/>
              </a:rPr>
              <a:t>同学之间、师生之间的 一种交流信息、沟通情感、施加影响的双向互动的过程</a:t>
            </a:r>
            <a:r>
              <a:rPr lang="en-US" altLang="zh-CN" sz="2000" b="1" dirty="0">
                <a:latin typeface="微软雅黑"/>
                <a:ea typeface="微软雅黑"/>
              </a:rPr>
              <a:t>.</a:t>
            </a:r>
            <a:r>
              <a:rPr lang="zh-CN" altLang="en-US" sz="2000" b="1" dirty="0">
                <a:latin typeface="微软雅黑"/>
                <a:ea typeface="微软雅黑"/>
              </a:rPr>
              <a:t>它既有一般人际关系的共性</a:t>
            </a:r>
            <a:r>
              <a:rPr lang="en-US" altLang="zh-CN" sz="2000" b="1" dirty="0">
                <a:latin typeface="微软雅黑"/>
                <a:ea typeface="微软雅黑"/>
              </a:rPr>
              <a:t>,</a:t>
            </a:r>
            <a:r>
              <a:rPr lang="zh-CN" altLang="en-US" sz="2000" b="1" dirty="0">
                <a:latin typeface="微软雅黑"/>
                <a:ea typeface="微软雅黑"/>
              </a:rPr>
              <a:t>也有 其个性</a:t>
            </a:r>
            <a:r>
              <a:rPr lang="en-US" altLang="zh-CN" sz="2000" b="1" dirty="0">
                <a:latin typeface="微软雅黑"/>
                <a:ea typeface="微软雅黑"/>
              </a:rPr>
              <a:t>.</a:t>
            </a:r>
            <a:r>
              <a:rPr lang="zh-CN" altLang="en-US" sz="2000" b="1" dirty="0">
                <a:latin typeface="微软雅黑"/>
                <a:ea typeface="微软雅黑"/>
              </a:rPr>
              <a:t>表现在交流的范围限定在校园之内</a:t>
            </a:r>
            <a:r>
              <a:rPr lang="en-US" altLang="zh-CN" sz="2000" b="1" dirty="0">
                <a:latin typeface="微软雅黑"/>
                <a:ea typeface="微软雅黑"/>
              </a:rPr>
              <a:t>,</a:t>
            </a:r>
            <a:r>
              <a:rPr lang="zh-CN" altLang="en-US" sz="2000" b="1" dirty="0">
                <a:latin typeface="微软雅黑"/>
                <a:ea typeface="微软雅黑"/>
              </a:rPr>
              <a:t>交流的主客体主要是学生、教师</a:t>
            </a:r>
            <a:r>
              <a:rPr lang="en-US" altLang="zh-CN" sz="2000" b="1" dirty="0">
                <a:latin typeface="微软雅黑"/>
                <a:ea typeface="微软雅黑"/>
              </a:rPr>
              <a:t>,</a:t>
            </a:r>
            <a:r>
              <a:rPr lang="zh-CN" altLang="en-US" sz="2000" b="1" dirty="0">
                <a:latin typeface="微软雅黑"/>
                <a:ea typeface="微软雅黑"/>
              </a:rPr>
              <a:t>交流的内容 主要是学术、知识信息的传递和思想情感的交流</a:t>
            </a:r>
            <a:r>
              <a:rPr lang="en-US" altLang="zh-CN" sz="2000" b="1" dirty="0">
                <a:latin typeface="微软雅黑"/>
                <a:ea typeface="微软雅黑"/>
              </a:rPr>
              <a:t>. </a:t>
            </a:r>
            <a:endParaRPr lang="zh-CN" altLang="en-US" sz="2000" b="1" dirty="0">
              <a:latin typeface="微软雅黑"/>
              <a:ea typeface="微软雅黑"/>
            </a:endParaRPr>
          </a:p>
          <a:p>
            <a:endParaRPr lang="zh-CN" altLang="en-US" sz="2000" dirty="0">
              <a:latin typeface="微软雅黑"/>
              <a:ea typeface="微软雅黑"/>
            </a:endParaRPr>
          </a:p>
          <a:p>
            <a:endParaRPr lang="zh-CN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385229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64171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节   </a:t>
            </a:r>
            <a:r>
              <a:rPr lang="zh-CN" altLang="en-US" sz="3200" dirty="0" smtClean="0">
                <a:latin typeface="微软雅黑"/>
                <a:ea typeface="微软雅黑"/>
              </a:rPr>
              <a:t>校园</a:t>
            </a:r>
            <a:r>
              <a:rPr lang="zh-CN" altLang="en-US" sz="3200" dirty="0">
                <a:latin typeface="微软雅黑"/>
                <a:ea typeface="微软雅黑"/>
              </a:rPr>
              <a:t>人际关系和人际困惑 </a:t>
            </a: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43608" y="620688"/>
            <a:ext cx="777686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</a:rPr>
              <a:t>二、大学生人际困惑的主要表现 </a:t>
            </a:r>
          </a:p>
          <a:p>
            <a:r>
              <a:rPr lang="zh-CN" altLang="en-US" sz="2000" dirty="0">
                <a:latin typeface="微软雅黑"/>
                <a:ea typeface="微软雅黑"/>
              </a:rPr>
              <a:t>针对大学生的这些情况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我们认为大学生人际交往的困惑主要表现在以下三个方面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r>
              <a:rPr lang="zh-CN" altLang="en-US" sz="2000" b="1" dirty="0" smtClean="0">
                <a:latin typeface="微软雅黑"/>
                <a:ea typeface="微软雅黑"/>
              </a:rPr>
              <a:t>       </a:t>
            </a:r>
            <a:r>
              <a:rPr lang="en-US" altLang="zh-CN" sz="2000" b="1" dirty="0" smtClean="0">
                <a:latin typeface="微软雅黑"/>
                <a:ea typeface="微软雅黑"/>
              </a:rPr>
              <a:t>(</a:t>
            </a:r>
            <a:r>
              <a:rPr lang="zh-CN" altLang="en-US" sz="2000" b="1" dirty="0">
                <a:latin typeface="微软雅黑"/>
                <a:ea typeface="微软雅黑"/>
              </a:rPr>
              <a:t>一 </a:t>
            </a:r>
            <a:r>
              <a:rPr lang="en-US" altLang="zh-CN" sz="2000" b="1" dirty="0">
                <a:latin typeface="微软雅黑"/>
                <a:ea typeface="微软雅黑"/>
              </a:rPr>
              <a:t>)</a:t>
            </a:r>
            <a:r>
              <a:rPr lang="zh-CN" altLang="en-US" sz="2000" b="1" dirty="0">
                <a:latin typeface="微软雅黑"/>
                <a:ea typeface="微软雅黑"/>
              </a:rPr>
              <a:t>目 的 性 不 明 确 </a:t>
            </a:r>
          </a:p>
          <a:p>
            <a:r>
              <a:rPr lang="zh-CN" altLang="en-US" sz="2000" dirty="0" smtClean="0">
                <a:latin typeface="微软雅黑"/>
                <a:ea typeface="微软雅黑"/>
              </a:rPr>
              <a:t>       人际交往讲</a:t>
            </a:r>
            <a:r>
              <a:rPr lang="zh-CN" altLang="en-US" sz="2000" dirty="0">
                <a:latin typeface="微软雅黑"/>
                <a:ea typeface="微软雅黑"/>
              </a:rPr>
              <a:t>究的是志趣相投、互相促进、共同提高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目的是为了双方更好地发展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离开 了发展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人际交往也就失去了意义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但在现实的生活中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有些大学生开展人际交往的目的并 不十分明确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要么盲从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要么随意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要么动机不纯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r>
              <a:rPr lang="zh-CN" altLang="en-US" sz="2000" dirty="0">
                <a:latin typeface="微软雅黑"/>
                <a:ea typeface="微软雅黑"/>
              </a:rPr>
              <a:t>目的性不明确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是导致大学生人际困惑的首要原因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r>
              <a:rPr lang="zh-CN" altLang="en-US" sz="2000" b="1" dirty="0" smtClean="0">
                <a:latin typeface="微软雅黑"/>
                <a:ea typeface="微软雅黑"/>
              </a:rPr>
              <a:t>       </a:t>
            </a:r>
            <a:r>
              <a:rPr lang="en-US" altLang="zh-CN" sz="2000" b="1" dirty="0" smtClean="0">
                <a:latin typeface="微软雅黑"/>
                <a:ea typeface="微软雅黑"/>
              </a:rPr>
              <a:t>(</a:t>
            </a:r>
            <a:r>
              <a:rPr lang="zh-CN" altLang="en-US" sz="2000" b="1" dirty="0">
                <a:latin typeface="微软雅黑"/>
                <a:ea typeface="微软雅黑"/>
              </a:rPr>
              <a:t>二 </a:t>
            </a:r>
            <a:r>
              <a:rPr lang="en-US" altLang="zh-CN" sz="2000" b="1" dirty="0">
                <a:latin typeface="微软雅黑"/>
                <a:ea typeface="微软雅黑"/>
              </a:rPr>
              <a:t>)</a:t>
            </a:r>
            <a:r>
              <a:rPr lang="zh-CN" altLang="en-US" sz="2000" b="1" dirty="0">
                <a:latin typeface="微软雅黑"/>
                <a:ea typeface="微软雅黑"/>
              </a:rPr>
              <a:t>求 全 责 </a:t>
            </a:r>
            <a:r>
              <a:rPr lang="zh-CN" altLang="en-US" sz="2000" b="1" dirty="0" smtClean="0">
                <a:latin typeface="微软雅黑"/>
                <a:ea typeface="微软雅黑"/>
              </a:rPr>
              <a:t>备</a:t>
            </a:r>
            <a:endParaRPr lang="en-US" altLang="zh-CN" sz="2000" b="1" dirty="0" smtClean="0">
              <a:latin typeface="微软雅黑"/>
              <a:ea typeface="微软雅黑"/>
            </a:endParaRPr>
          </a:p>
          <a:p>
            <a:r>
              <a:rPr lang="zh-CN" altLang="en-US" sz="2000" dirty="0" smtClean="0">
                <a:latin typeface="微软雅黑"/>
                <a:ea typeface="微软雅黑"/>
              </a:rPr>
              <a:t> </a:t>
            </a:r>
            <a:r>
              <a:rPr lang="zh-CN" altLang="en-US" sz="2000" dirty="0">
                <a:latin typeface="微软雅黑"/>
                <a:ea typeface="微软雅黑"/>
              </a:rPr>
              <a:t>中国有句古话</a:t>
            </a:r>
            <a:r>
              <a:rPr lang="en-US" altLang="zh-CN" sz="2000" dirty="0">
                <a:latin typeface="微软雅黑"/>
                <a:ea typeface="微软雅黑"/>
              </a:rPr>
              <a:t>:“</a:t>
            </a:r>
            <a:r>
              <a:rPr lang="zh-CN" altLang="en-US" sz="2000" dirty="0">
                <a:latin typeface="微软雅黑"/>
                <a:ea typeface="微软雅黑"/>
              </a:rPr>
              <a:t>水至清则无鱼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人至察而无徒</a:t>
            </a:r>
            <a:r>
              <a:rPr lang="en-US" altLang="zh-CN" sz="2000" dirty="0">
                <a:latin typeface="微软雅黑"/>
                <a:ea typeface="微软雅黑"/>
              </a:rPr>
              <a:t>.”</a:t>
            </a:r>
            <a:r>
              <a:rPr lang="zh-CN" altLang="en-US" sz="2000" dirty="0">
                <a:latin typeface="微软雅黑"/>
                <a:ea typeface="微软雅黑"/>
              </a:rPr>
              <a:t>说的是对别人过于苛刻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求全责备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让 </a:t>
            </a:r>
          </a:p>
          <a:p>
            <a:r>
              <a:rPr lang="zh-CN" altLang="en-US" sz="2000" dirty="0">
                <a:latin typeface="微软雅黑"/>
                <a:ea typeface="微软雅黑"/>
              </a:rPr>
              <a:t>人感到紧张、无趣和难以释怀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造成情感对立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就会失去交流的基础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这样怎么可能交到</a:t>
            </a:r>
            <a:r>
              <a:rPr lang="zh-CN" altLang="en-US" sz="2000" dirty="0" smtClean="0">
                <a:latin typeface="微软雅黑"/>
                <a:ea typeface="微软雅黑"/>
              </a:rPr>
              <a:t>朋</a:t>
            </a:r>
            <a:r>
              <a:rPr lang="zh-CN" altLang="en-US" sz="2000" dirty="0">
                <a:latin typeface="微软雅黑"/>
                <a:ea typeface="微软雅黑"/>
              </a:rPr>
              <a:t>友、建立和发展良好的人际关系呢</a:t>
            </a:r>
            <a:r>
              <a:rPr lang="en-US" altLang="zh-CN" sz="2000" dirty="0">
                <a:latin typeface="微软雅黑"/>
                <a:ea typeface="微软雅黑"/>
              </a:rPr>
              <a:t>? </a:t>
            </a:r>
            <a:endParaRPr lang="en-US" altLang="zh-CN" sz="2000" dirty="0" smtClean="0">
              <a:latin typeface="微软雅黑"/>
              <a:ea typeface="微软雅黑"/>
            </a:endParaRPr>
          </a:p>
          <a:p>
            <a:r>
              <a:rPr lang="zh-CN" altLang="en-US" sz="2000" b="1" dirty="0" smtClean="0">
                <a:latin typeface="微软雅黑"/>
                <a:ea typeface="微软雅黑"/>
              </a:rPr>
              <a:t>       </a:t>
            </a:r>
            <a:r>
              <a:rPr lang="en-US" altLang="zh-CN" sz="2000" b="1" dirty="0" smtClean="0">
                <a:latin typeface="微软雅黑"/>
                <a:ea typeface="微软雅黑"/>
              </a:rPr>
              <a:t>(</a:t>
            </a:r>
            <a:r>
              <a:rPr lang="zh-CN" altLang="en-US" sz="2000" b="1" dirty="0">
                <a:latin typeface="微软雅黑"/>
                <a:ea typeface="微软雅黑"/>
              </a:rPr>
              <a:t>三 </a:t>
            </a:r>
            <a:r>
              <a:rPr lang="en-US" altLang="zh-CN" sz="2000" b="1" dirty="0">
                <a:latin typeface="微软雅黑"/>
                <a:ea typeface="微软雅黑"/>
              </a:rPr>
              <a:t>)</a:t>
            </a:r>
            <a:r>
              <a:rPr lang="zh-CN" altLang="en-US" sz="2000" b="1" dirty="0">
                <a:latin typeface="微软雅黑"/>
                <a:ea typeface="微软雅黑"/>
              </a:rPr>
              <a:t>不 能 量 力 而 行 </a:t>
            </a:r>
          </a:p>
          <a:p>
            <a:r>
              <a:rPr lang="zh-CN" altLang="en-US" sz="2000" dirty="0">
                <a:latin typeface="微软雅黑"/>
                <a:ea typeface="微软雅黑"/>
              </a:rPr>
              <a:t>古语云</a:t>
            </a:r>
            <a:r>
              <a:rPr lang="en-US" altLang="zh-CN" sz="2000" dirty="0">
                <a:latin typeface="微软雅黑"/>
                <a:ea typeface="微软雅黑"/>
              </a:rPr>
              <a:t>:“</a:t>
            </a:r>
            <a:r>
              <a:rPr lang="zh-CN" altLang="en-US" sz="2000" dirty="0">
                <a:latin typeface="微软雅黑"/>
                <a:ea typeface="微软雅黑"/>
              </a:rPr>
              <a:t>看菜吃饭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量体裁衣</a:t>
            </a:r>
            <a:r>
              <a:rPr lang="en-US" altLang="zh-CN" sz="2000" dirty="0">
                <a:latin typeface="微软雅黑"/>
                <a:ea typeface="微软雅黑"/>
              </a:rPr>
              <a:t>.”</a:t>
            </a:r>
            <a:r>
              <a:rPr lang="zh-CN" altLang="en-US" sz="2000" dirty="0">
                <a:latin typeface="微软雅黑"/>
                <a:ea typeface="微软雅黑"/>
              </a:rPr>
              <a:t>凡事要量力而行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否则就会自找苦吃、自寻烦恼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endParaRPr lang="zh-CN" altLang="en-US" sz="2000" dirty="0">
              <a:latin typeface="微软雅黑"/>
              <a:ea typeface="微软雅黑"/>
            </a:endParaRPr>
          </a:p>
          <a:p>
            <a:r>
              <a:rPr lang="zh-CN" altLang="en-US" sz="2000" dirty="0" smtClean="0">
                <a:latin typeface="微软雅黑"/>
                <a:ea typeface="微软雅黑"/>
              </a:rPr>
              <a:t>       </a:t>
            </a:r>
            <a:endParaRPr lang="zh-CN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94184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64171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节   </a:t>
            </a:r>
            <a:r>
              <a:rPr lang="zh-CN" altLang="en-US" sz="3200" dirty="0" smtClean="0">
                <a:latin typeface="微软雅黑"/>
                <a:ea typeface="微软雅黑"/>
              </a:rPr>
              <a:t>校园</a:t>
            </a:r>
            <a:r>
              <a:rPr lang="zh-CN" altLang="en-US" sz="3200" dirty="0">
                <a:latin typeface="微软雅黑"/>
                <a:ea typeface="微软雅黑"/>
              </a:rPr>
              <a:t>人际关系和人际困惑 </a:t>
            </a: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043608" y="620688"/>
            <a:ext cx="7776864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</a:rPr>
              <a:t>三、造成人际困惑的主要原因 </a:t>
            </a:r>
            <a:endParaRPr lang="en-US" altLang="zh-CN" sz="2000" b="1" dirty="0" smtClean="0">
              <a:latin typeface="微软雅黑"/>
              <a:ea typeface="微软雅黑"/>
            </a:endParaRPr>
          </a:p>
          <a:p>
            <a:r>
              <a:rPr lang="zh-CN" altLang="en-US" sz="2000" dirty="0">
                <a:latin typeface="微软雅黑"/>
                <a:ea typeface="微软雅黑"/>
              </a:rPr>
              <a:t>造成大学生人际困惑的原因是多方面的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尽管大学生对自我人际关系状况有</a:t>
            </a:r>
            <a:r>
              <a:rPr lang="zh-CN" altLang="en-US" sz="2000" dirty="0" smtClean="0">
                <a:latin typeface="微软雅黑"/>
                <a:ea typeface="微软雅黑"/>
              </a:rPr>
              <a:t>一定的认知和</a:t>
            </a:r>
            <a:r>
              <a:rPr lang="zh-CN" altLang="en-US" sz="2000" dirty="0">
                <a:latin typeface="微软雅黑"/>
                <a:ea typeface="微软雅黑"/>
              </a:rPr>
              <a:t>反省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但往往停留在对表面现象的一般性感知上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缺乏深层次的思考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有不少大学生将 自己的人际关系的好坏归因于年龄、容貌、家庭背景、性格、爱好等</a:t>
            </a:r>
            <a:r>
              <a:rPr lang="en-US" altLang="zh-CN" sz="2000" dirty="0" smtClean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近年 来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大学生对人际困惑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存在着偏差和错位的思考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往往以一些表面的因素或偏见来解释现 象背后真正的原因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而忽略了通过自我主观努力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提高自我修养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培养良好情趣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完善个性来 改善人际关系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endParaRPr lang="zh-CN" altLang="en-US" sz="2000" dirty="0">
              <a:latin typeface="微软雅黑"/>
              <a:ea typeface="微软雅黑"/>
            </a:endParaRPr>
          </a:p>
          <a:p>
            <a:pPr indent="531813"/>
            <a:r>
              <a:rPr lang="zh-CN" altLang="en-US" sz="2000" dirty="0" smtClean="0">
                <a:latin typeface="微软雅黑"/>
                <a:ea typeface="微软雅黑"/>
              </a:rPr>
              <a:t>造成大学生人际</a:t>
            </a:r>
            <a:r>
              <a:rPr lang="zh-CN" altLang="en-US" sz="2000" dirty="0">
                <a:latin typeface="微软雅黑"/>
                <a:ea typeface="微软雅黑"/>
              </a:rPr>
              <a:t>困惑的原因主要有以下四个方面</a:t>
            </a:r>
            <a:r>
              <a:rPr lang="en-US" altLang="zh-CN" sz="2000" dirty="0">
                <a:latin typeface="微软雅黑"/>
                <a:ea typeface="微软雅黑"/>
              </a:rPr>
              <a:t>: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531813"/>
            <a:r>
              <a:rPr lang="en-US" altLang="zh-CN" sz="2000" dirty="0">
                <a:latin typeface="微软雅黑"/>
                <a:ea typeface="微软雅黑"/>
              </a:rPr>
              <a:t>(</a:t>
            </a:r>
            <a:r>
              <a:rPr lang="zh-CN" altLang="en-US" sz="2000" dirty="0">
                <a:latin typeface="微软雅黑"/>
                <a:ea typeface="微软雅黑"/>
              </a:rPr>
              <a:t>一</a:t>
            </a:r>
            <a:r>
              <a:rPr lang="en-US" altLang="zh-CN" sz="2000" dirty="0">
                <a:latin typeface="微软雅黑"/>
                <a:ea typeface="微软雅黑"/>
              </a:rPr>
              <a:t>)</a:t>
            </a:r>
            <a:r>
              <a:rPr lang="zh-CN" altLang="en-US" sz="2000" dirty="0">
                <a:latin typeface="微软雅黑"/>
                <a:ea typeface="微软雅黑"/>
              </a:rPr>
              <a:t>功利主义动机较重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导致人际关系异化 </a:t>
            </a:r>
            <a:endParaRPr lang="en-US" altLang="zh-CN" sz="2000" dirty="0" smtClean="0">
              <a:latin typeface="微软雅黑"/>
              <a:ea typeface="微软雅黑"/>
            </a:endParaRPr>
          </a:p>
          <a:p>
            <a:pPr indent="531813"/>
            <a:r>
              <a:rPr lang="en-US" altLang="zh-TW" sz="2000" dirty="0">
                <a:latin typeface="微软雅黑"/>
                <a:ea typeface="微软雅黑"/>
              </a:rPr>
              <a:t>(</a:t>
            </a:r>
            <a:r>
              <a:rPr lang="zh-TW" altLang="en-US" sz="2000" dirty="0" smtClean="0">
                <a:latin typeface="微软雅黑"/>
                <a:ea typeface="微软雅黑"/>
              </a:rPr>
              <a:t>二</a:t>
            </a:r>
            <a:r>
              <a:rPr lang="en-US" altLang="zh-TW" sz="2000" dirty="0" smtClean="0">
                <a:latin typeface="微软雅黑"/>
                <a:ea typeface="微软雅黑"/>
              </a:rPr>
              <a:t>)</a:t>
            </a:r>
            <a:r>
              <a:rPr lang="zh-TW" altLang="en-US" sz="2000" dirty="0" smtClean="0">
                <a:latin typeface="微软雅黑"/>
                <a:ea typeface="微软雅黑"/>
              </a:rPr>
              <a:t>个人主义思潮流行 </a:t>
            </a:r>
            <a:endParaRPr lang="zh-TW" altLang="en-US" sz="2000" dirty="0">
              <a:latin typeface="微软雅黑"/>
              <a:ea typeface="微软雅黑"/>
            </a:endParaRPr>
          </a:p>
          <a:p>
            <a:pPr indent="531813"/>
            <a:r>
              <a:rPr lang="en-US" altLang="zh-TW" sz="2000" dirty="0">
                <a:latin typeface="微软雅黑"/>
                <a:ea typeface="微软雅黑"/>
              </a:rPr>
              <a:t>(</a:t>
            </a:r>
            <a:r>
              <a:rPr lang="zh-TW" altLang="en-US" sz="2000" dirty="0" smtClean="0">
                <a:latin typeface="微软雅黑"/>
                <a:ea typeface="微软雅黑"/>
              </a:rPr>
              <a:t>三</a:t>
            </a:r>
            <a:r>
              <a:rPr lang="en-US" altLang="zh-TW" sz="2000" dirty="0" smtClean="0">
                <a:latin typeface="微软雅黑"/>
                <a:ea typeface="微软雅黑"/>
              </a:rPr>
              <a:t>)</a:t>
            </a:r>
            <a:r>
              <a:rPr lang="zh-TW" altLang="en-US" sz="2000" dirty="0" smtClean="0">
                <a:latin typeface="微软雅黑"/>
                <a:ea typeface="微软雅黑"/>
              </a:rPr>
              <a:t>理想主义色彩较浓 </a:t>
            </a:r>
            <a:endParaRPr lang="zh-TW" altLang="en-US" sz="2000" dirty="0">
              <a:latin typeface="微软雅黑"/>
              <a:ea typeface="微软雅黑"/>
            </a:endParaRPr>
          </a:p>
          <a:p>
            <a:pPr indent="531813"/>
            <a:r>
              <a:rPr lang="en-US" altLang="zh-TW" sz="2000" dirty="0">
                <a:latin typeface="微软雅黑"/>
                <a:ea typeface="微软雅黑"/>
              </a:rPr>
              <a:t>(</a:t>
            </a:r>
            <a:r>
              <a:rPr lang="zh-TW" altLang="en-US" sz="2000" dirty="0" smtClean="0">
                <a:latin typeface="微软雅黑"/>
                <a:ea typeface="微软雅黑"/>
              </a:rPr>
              <a:t>四</a:t>
            </a:r>
            <a:r>
              <a:rPr lang="en-US" altLang="zh-TW" sz="2000" dirty="0" smtClean="0">
                <a:latin typeface="微软雅黑"/>
                <a:ea typeface="微软雅黑"/>
              </a:rPr>
              <a:t>)</a:t>
            </a:r>
            <a:r>
              <a:rPr lang="zh-TW" altLang="en-US" sz="2000" dirty="0" smtClean="0">
                <a:latin typeface="微软雅黑"/>
                <a:ea typeface="微软雅黑"/>
              </a:rPr>
              <a:t>心理素质较弱 </a:t>
            </a:r>
            <a:endParaRPr lang="zh-TW" altLang="en-US" sz="2000" dirty="0">
              <a:latin typeface="微软雅黑"/>
              <a:ea typeface="微软雅黑"/>
            </a:endParaRPr>
          </a:p>
          <a:p>
            <a:endParaRPr lang="zh-CN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71266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54745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第二节   </a:t>
            </a:r>
            <a:r>
              <a:rPr lang="zh-CN" altLang="en-US" sz="3200" dirty="0" smtClean="0">
                <a:latin typeface="微软雅黑"/>
                <a:ea typeface="微软雅黑"/>
              </a:rPr>
              <a:t>建立</a:t>
            </a:r>
            <a:r>
              <a:rPr lang="zh-CN" altLang="en-US" sz="3200" dirty="0" smtClean="0">
                <a:latin typeface="微软雅黑"/>
                <a:ea typeface="微软雅黑"/>
              </a:rPr>
              <a:t>和睦的人际关系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27584" y="620688"/>
            <a:ext cx="799288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</a:rPr>
              <a:t>一、和谐的师生关系 </a:t>
            </a:r>
            <a:endParaRPr lang="en-US" altLang="zh-CN" sz="2400" b="1" dirty="0" smtClean="0">
              <a:latin typeface="微软雅黑"/>
              <a:ea typeface="微软雅黑"/>
            </a:endParaRPr>
          </a:p>
          <a:p>
            <a:r>
              <a:rPr lang="zh-CN" altLang="en-US" sz="2000" dirty="0" smtClean="0">
                <a:latin typeface="微软雅黑"/>
                <a:ea typeface="微软雅黑"/>
              </a:rPr>
              <a:t>师生关系是教育过</a:t>
            </a:r>
            <a:r>
              <a:rPr lang="zh-CN" altLang="en-US" sz="2000" dirty="0">
                <a:latin typeface="微软雅黑"/>
                <a:ea typeface="微软雅黑"/>
              </a:rPr>
              <a:t>程中人与人之间最基本、最重要的关系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和谐</a:t>
            </a:r>
            <a:r>
              <a:rPr lang="zh-CN" altLang="en-US" sz="2000" dirty="0" smtClean="0">
                <a:latin typeface="微软雅黑"/>
                <a:ea typeface="微软雅黑"/>
              </a:rPr>
              <a:t>良好的师生关系应当是尊师爱生</a:t>
            </a:r>
            <a:r>
              <a:rPr lang="zh-CN" altLang="en-US" sz="2000" dirty="0">
                <a:latin typeface="微软雅黑"/>
                <a:ea typeface="微软雅黑"/>
              </a:rPr>
              <a:t>、教学相长的关系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应当是一种民主、平等、互尊、互爱的和谐而亲密的关系</a:t>
            </a:r>
            <a:r>
              <a:rPr lang="en-US" altLang="zh-CN" sz="2000" dirty="0" smtClean="0">
                <a:latin typeface="微软雅黑"/>
                <a:ea typeface="微软雅黑"/>
              </a:rPr>
              <a:t>.</a:t>
            </a:r>
          </a:p>
          <a:p>
            <a:pPr indent="446088"/>
            <a:r>
              <a:rPr lang="en-US" altLang="zh-CN" sz="2000" b="1" dirty="0">
                <a:latin typeface="微软雅黑"/>
                <a:ea typeface="微软雅黑"/>
              </a:rPr>
              <a:t>(</a:t>
            </a:r>
            <a:r>
              <a:rPr lang="zh-CN" altLang="en-US" sz="2000" b="1" dirty="0">
                <a:latin typeface="微软雅黑"/>
                <a:ea typeface="微软雅黑"/>
              </a:rPr>
              <a:t>一 </a:t>
            </a:r>
            <a:r>
              <a:rPr lang="en-US" altLang="zh-CN" sz="2000" b="1" dirty="0">
                <a:latin typeface="微软雅黑"/>
                <a:ea typeface="微软雅黑"/>
              </a:rPr>
              <a:t>)</a:t>
            </a:r>
            <a:r>
              <a:rPr lang="zh-CN" altLang="en-US" sz="2000" b="1" dirty="0">
                <a:latin typeface="微软雅黑"/>
                <a:ea typeface="微软雅黑"/>
              </a:rPr>
              <a:t>必 须 尊 敬 老 师 </a:t>
            </a:r>
          </a:p>
          <a:p>
            <a:pPr indent="446088"/>
            <a:r>
              <a:rPr lang="zh-CN" altLang="en-US" sz="2000" dirty="0">
                <a:latin typeface="微软雅黑"/>
                <a:ea typeface="微软雅黑"/>
              </a:rPr>
              <a:t>对于任何一个人来说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尊师都是做人的一个最起码的要求</a:t>
            </a:r>
            <a:r>
              <a:rPr lang="en-US" altLang="zh-CN" sz="2000" dirty="0" smtClean="0">
                <a:latin typeface="微软雅黑"/>
                <a:ea typeface="微软雅黑"/>
              </a:rPr>
              <a:t>.</a:t>
            </a:r>
          </a:p>
          <a:p>
            <a:pPr indent="446088"/>
            <a:r>
              <a:rPr lang="en-US" altLang="zh-CN" sz="2000" b="1" dirty="0" smtClean="0">
                <a:latin typeface="微软雅黑"/>
                <a:ea typeface="微软雅黑"/>
              </a:rPr>
              <a:t>(</a:t>
            </a:r>
            <a:r>
              <a:rPr lang="zh-CN" altLang="en-US" sz="2000" b="1" dirty="0">
                <a:latin typeface="微软雅黑"/>
                <a:ea typeface="微软雅黑"/>
              </a:rPr>
              <a:t>二</a:t>
            </a:r>
            <a:r>
              <a:rPr lang="en-US" altLang="zh-CN" sz="2000" b="1" dirty="0">
                <a:latin typeface="微软雅黑"/>
                <a:ea typeface="微软雅黑"/>
              </a:rPr>
              <a:t>)</a:t>
            </a:r>
            <a:r>
              <a:rPr lang="zh-CN" altLang="en-US" sz="2000" b="1" dirty="0">
                <a:latin typeface="微软雅黑"/>
                <a:ea typeface="微软雅黑"/>
              </a:rPr>
              <a:t>多想想老师的困难和苦衷 </a:t>
            </a:r>
          </a:p>
          <a:p>
            <a:pPr indent="446088"/>
            <a:r>
              <a:rPr lang="zh-CN" altLang="en-US" sz="2000" dirty="0">
                <a:latin typeface="微软雅黑"/>
                <a:ea typeface="微软雅黑"/>
              </a:rPr>
              <a:t>的确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教师中有的人难免有这样那样的缺点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或者对教师工作感到厌倦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或者教学质量 不够理想或者动辄责骂学生等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对这种老师可以婉言指出他们的缺点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en-US" altLang="zh-CN" sz="2000" dirty="0" smtClean="0">
                <a:latin typeface="微软雅黑"/>
                <a:ea typeface="微软雅黑"/>
              </a:rPr>
              <a:t>“</a:t>
            </a:r>
          </a:p>
          <a:p>
            <a:pPr indent="446088"/>
            <a:r>
              <a:rPr lang="en-US" altLang="zh-CN" sz="2000" b="1" dirty="0" smtClean="0">
                <a:latin typeface="微软雅黑"/>
                <a:ea typeface="微软雅黑"/>
              </a:rPr>
              <a:t>(</a:t>
            </a:r>
            <a:r>
              <a:rPr lang="zh-CN" altLang="en-US" sz="2000" b="1" dirty="0">
                <a:latin typeface="微软雅黑"/>
                <a:ea typeface="微软雅黑"/>
              </a:rPr>
              <a:t>三 </a:t>
            </a:r>
            <a:r>
              <a:rPr lang="en-US" altLang="zh-CN" sz="2000" b="1" dirty="0">
                <a:latin typeface="微软雅黑"/>
                <a:ea typeface="微软雅黑"/>
              </a:rPr>
              <a:t>)</a:t>
            </a:r>
            <a:r>
              <a:rPr lang="zh-CN" altLang="en-US" sz="2000" b="1" dirty="0">
                <a:latin typeface="微软雅黑"/>
                <a:ea typeface="微软雅黑"/>
              </a:rPr>
              <a:t>对 老 师 应 有 礼 貌 </a:t>
            </a:r>
          </a:p>
          <a:p>
            <a:pPr indent="446088"/>
            <a:r>
              <a:rPr lang="zh-CN" altLang="en-US" sz="2000" dirty="0">
                <a:latin typeface="微软雅黑"/>
                <a:ea typeface="微软雅黑"/>
              </a:rPr>
              <a:t>礼貌是尊重他人的需要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每个人在心理上都有得到别人尊重的需要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学生对老师有礼 貌必然缩短师生之间的心理距离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产生积极的效应</a:t>
            </a:r>
            <a:r>
              <a:rPr lang="en-US" altLang="zh-CN" sz="2000" dirty="0" smtClean="0">
                <a:latin typeface="微软雅黑"/>
                <a:ea typeface="微软雅黑"/>
              </a:rPr>
              <a:t>.</a:t>
            </a:r>
          </a:p>
          <a:p>
            <a:pPr indent="446088"/>
            <a:r>
              <a:rPr lang="zh-CN" altLang="en-US" sz="2000" b="1" dirty="0" smtClean="0">
                <a:latin typeface="微软雅黑"/>
                <a:ea typeface="微软雅黑"/>
              </a:rPr>
              <a:t> </a:t>
            </a:r>
            <a:r>
              <a:rPr lang="en-US" altLang="zh-CN" sz="2000" b="1" dirty="0" smtClean="0">
                <a:latin typeface="微软雅黑"/>
                <a:ea typeface="微软雅黑"/>
              </a:rPr>
              <a:t>(</a:t>
            </a:r>
            <a:r>
              <a:rPr lang="zh-CN" altLang="en-US" sz="2000" b="1" dirty="0">
                <a:latin typeface="微软雅黑"/>
                <a:ea typeface="微软雅黑"/>
              </a:rPr>
              <a:t>四</a:t>
            </a:r>
            <a:r>
              <a:rPr lang="en-US" altLang="zh-CN" sz="2000" b="1" dirty="0">
                <a:latin typeface="微软雅黑"/>
                <a:ea typeface="微软雅黑"/>
              </a:rPr>
              <a:t>)</a:t>
            </a:r>
            <a:r>
              <a:rPr lang="zh-CN" altLang="en-US" sz="2000" b="1" dirty="0">
                <a:latin typeface="微软雅黑"/>
                <a:ea typeface="微软雅黑"/>
              </a:rPr>
              <a:t>在专业学习过程中多与老师交往 </a:t>
            </a:r>
          </a:p>
          <a:p>
            <a:pPr indent="446088"/>
            <a:r>
              <a:rPr lang="zh-CN" altLang="en-US" sz="2000" dirty="0">
                <a:latin typeface="微软雅黑"/>
                <a:ea typeface="微软雅黑"/>
              </a:rPr>
              <a:t>这是在大学建立和谐师生关系最重要的一个方面</a:t>
            </a:r>
            <a:r>
              <a:rPr lang="en-US" altLang="zh-CN" sz="2000" dirty="0" smtClean="0">
                <a:latin typeface="微软雅黑"/>
                <a:ea typeface="微软雅黑"/>
              </a:rPr>
              <a:t>.</a:t>
            </a:r>
            <a:endParaRPr lang="zh-CN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27146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54745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第二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节   </a:t>
            </a:r>
            <a:r>
              <a:rPr lang="zh-CN" altLang="en-US" sz="3200" dirty="0" smtClean="0">
                <a:latin typeface="微软雅黑"/>
                <a:ea typeface="微软雅黑"/>
              </a:rPr>
              <a:t>建立</a:t>
            </a:r>
            <a:r>
              <a:rPr lang="zh-CN" altLang="en-US" sz="3200" dirty="0" smtClean="0">
                <a:latin typeface="微软雅黑"/>
                <a:ea typeface="微软雅黑"/>
              </a:rPr>
              <a:t>和睦的人际关系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27584" y="620688"/>
            <a:ext cx="7992888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/>
                <a:ea typeface="微软雅黑"/>
              </a:rPr>
              <a:t>二、友爱的同学关</a:t>
            </a:r>
            <a:r>
              <a:rPr lang="zh-CN" altLang="en-US" sz="2400" b="1" dirty="0">
                <a:latin typeface="微软雅黑"/>
                <a:ea typeface="微软雅黑"/>
              </a:rPr>
              <a:t>系 </a:t>
            </a:r>
            <a:endParaRPr lang="en-US" altLang="zh-CN" sz="2400" b="1" dirty="0" smtClean="0">
              <a:latin typeface="微软雅黑"/>
              <a:ea typeface="微软雅黑"/>
            </a:endParaRPr>
          </a:p>
          <a:p>
            <a:r>
              <a:rPr lang="zh-CN" altLang="en-US" sz="2000" dirty="0" smtClean="0">
                <a:latin typeface="微软雅黑"/>
                <a:ea typeface="微软雅黑"/>
              </a:rPr>
              <a:t>       大学生为了完成学业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往往需要通过同学之间的人际交往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在同学中寻求知识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得到同 学的帮助</a:t>
            </a:r>
            <a:r>
              <a:rPr lang="en-US" altLang="zh-CN" sz="2000" dirty="0">
                <a:latin typeface="微软雅黑"/>
                <a:ea typeface="微软雅黑"/>
              </a:rPr>
              <a:t>;</a:t>
            </a:r>
            <a:r>
              <a:rPr lang="zh-CN" altLang="en-US" sz="2000" dirty="0">
                <a:latin typeface="微软雅黑"/>
                <a:ea typeface="微软雅黑"/>
              </a:rPr>
              <a:t>为了培养高尚的品德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有时需要“以人为镜”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在同学这面“镜子”中看到自己的影 子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及时改正自己的缺点和不足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争取进步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同学之间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在思想、生活、工作和学习等各个</a:t>
            </a:r>
            <a:r>
              <a:rPr lang="zh-CN" altLang="en-US" sz="2000" dirty="0" smtClean="0">
                <a:latin typeface="微软雅黑"/>
                <a:ea typeface="微软雅黑"/>
              </a:rPr>
              <a:t>方</a:t>
            </a:r>
            <a:r>
              <a:rPr lang="zh-CN" altLang="en-US" sz="2000" dirty="0">
                <a:latin typeface="微软雅黑"/>
                <a:ea typeface="微软雅黑"/>
              </a:rPr>
              <a:t>面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互相关心、互相帮助、互相勉励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不仅可以增强前进的信心和勇气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而且可以获得与他人 和谐相处的社会经验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促进诚实待人、宽宏大度、团结互助等优良品德的形成和发展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635000"/>
            <a:r>
              <a:rPr lang="zh-CN" altLang="en-US" sz="2000" b="1" dirty="0" smtClean="0">
                <a:latin typeface="微软雅黑"/>
                <a:ea typeface="微软雅黑"/>
              </a:rPr>
              <a:t> </a:t>
            </a:r>
            <a:r>
              <a:rPr lang="en-US" altLang="zh-TW" sz="2000" b="1" dirty="0">
                <a:latin typeface="微软雅黑"/>
                <a:ea typeface="微软雅黑"/>
              </a:rPr>
              <a:t>(</a:t>
            </a:r>
            <a:r>
              <a:rPr lang="zh-TW" altLang="en-US" sz="2000" b="1" dirty="0">
                <a:latin typeface="微软雅黑"/>
                <a:ea typeface="微软雅黑"/>
              </a:rPr>
              <a:t>一 </a:t>
            </a:r>
            <a:r>
              <a:rPr lang="en-US" altLang="zh-TW" sz="2000" b="1" dirty="0">
                <a:latin typeface="微软雅黑"/>
                <a:ea typeface="微软雅黑"/>
              </a:rPr>
              <a:t>)</a:t>
            </a:r>
            <a:r>
              <a:rPr lang="zh-TW" altLang="en-US" sz="2000" b="1" dirty="0">
                <a:latin typeface="微软雅黑"/>
                <a:ea typeface="微软雅黑"/>
              </a:rPr>
              <a:t>怀 有 热 爱 之 情 </a:t>
            </a:r>
          </a:p>
          <a:p>
            <a:pPr indent="635000"/>
            <a:r>
              <a:rPr lang="zh-TW" altLang="en-US" sz="2000" dirty="0">
                <a:latin typeface="微软雅黑"/>
                <a:ea typeface="微软雅黑"/>
              </a:rPr>
              <a:t>正确处理同学关系的一个重要出发点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就是对同学要怀有深厚的热爱之情</a:t>
            </a:r>
            <a:r>
              <a:rPr lang="en-US" altLang="zh-TW" sz="2000" dirty="0">
                <a:latin typeface="微软雅黑"/>
                <a:ea typeface="微软雅黑"/>
              </a:rPr>
              <a:t>.</a:t>
            </a:r>
            <a:r>
              <a:rPr lang="zh-TW" altLang="en-US" sz="2000" dirty="0">
                <a:latin typeface="微软雅黑"/>
                <a:ea typeface="微软雅黑"/>
              </a:rPr>
              <a:t>给别人以 温暖者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自己也会得到温暖</a:t>
            </a:r>
            <a:r>
              <a:rPr lang="en-US" altLang="zh-TW" sz="2000" dirty="0">
                <a:latin typeface="微软雅黑"/>
                <a:ea typeface="微软雅黑"/>
              </a:rPr>
              <a:t>.</a:t>
            </a:r>
            <a:r>
              <a:rPr lang="zh-TW" altLang="en-US" sz="2000" dirty="0">
                <a:latin typeface="微软雅黑"/>
                <a:ea typeface="微软雅黑"/>
              </a:rPr>
              <a:t>对别人漠不关心的人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很难处理好同学之间的关系</a:t>
            </a:r>
            <a:r>
              <a:rPr lang="en-US" altLang="zh-TW" sz="2000" dirty="0">
                <a:latin typeface="微软雅黑"/>
                <a:ea typeface="微软雅黑"/>
              </a:rPr>
              <a:t>. </a:t>
            </a:r>
            <a:endParaRPr lang="zh-TW" altLang="en-US" sz="2000" dirty="0">
              <a:latin typeface="微软雅黑"/>
              <a:ea typeface="微软雅黑"/>
            </a:endParaRPr>
          </a:p>
          <a:p>
            <a:pPr indent="635000"/>
            <a:r>
              <a:rPr lang="en-US" altLang="zh-TW" sz="2000" b="1" dirty="0">
                <a:latin typeface="微软雅黑"/>
                <a:ea typeface="微软雅黑"/>
              </a:rPr>
              <a:t>(</a:t>
            </a:r>
            <a:r>
              <a:rPr lang="zh-TW" altLang="en-US" sz="2000" b="1" dirty="0">
                <a:latin typeface="微软雅黑"/>
                <a:ea typeface="微软雅黑"/>
              </a:rPr>
              <a:t>二</a:t>
            </a:r>
            <a:r>
              <a:rPr lang="en-US" altLang="zh-TW" sz="2000" b="1" dirty="0">
                <a:latin typeface="微软雅黑"/>
                <a:ea typeface="微软雅黑"/>
              </a:rPr>
              <a:t>)</a:t>
            </a:r>
            <a:r>
              <a:rPr lang="zh-TW" altLang="en-US" sz="2000" b="1" dirty="0">
                <a:latin typeface="微软雅黑"/>
                <a:ea typeface="微软雅黑"/>
              </a:rPr>
              <a:t>正确处理同学之间的矛盾 </a:t>
            </a:r>
          </a:p>
          <a:p>
            <a:pPr indent="635000"/>
            <a:r>
              <a:rPr lang="zh-TW" altLang="en-US" sz="2000" dirty="0">
                <a:latin typeface="微软雅黑"/>
                <a:ea typeface="微软雅黑"/>
              </a:rPr>
              <a:t>当同学之间产生矛盾时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要善于实事求是的处理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切忌主观片面性</a:t>
            </a:r>
            <a:r>
              <a:rPr lang="en-US" altLang="zh-TW" sz="2000" dirty="0">
                <a:latin typeface="微软雅黑"/>
                <a:ea typeface="微软雅黑"/>
              </a:rPr>
              <a:t>. </a:t>
            </a:r>
            <a:endParaRPr lang="zh-TW" altLang="en-US" sz="2000" dirty="0">
              <a:latin typeface="微软雅黑"/>
              <a:ea typeface="微软雅黑"/>
            </a:endParaRPr>
          </a:p>
          <a:p>
            <a:pPr indent="635000"/>
            <a:r>
              <a:rPr lang="en-US" altLang="zh-TW" sz="2000" b="1" dirty="0">
                <a:latin typeface="微软雅黑"/>
                <a:ea typeface="微软雅黑"/>
              </a:rPr>
              <a:t>(</a:t>
            </a:r>
            <a:r>
              <a:rPr lang="zh-TW" altLang="en-US" sz="2000" b="1" dirty="0">
                <a:latin typeface="微软雅黑"/>
                <a:ea typeface="微软雅黑"/>
              </a:rPr>
              <a:t>三 </a:t>
            </a:r>
            <a:r>
              <a:rPr lang="en-US" altLang="zh-TW" sz="2000" b="1" dirty="0">
                <a:latin typeface="微软雅黑"/>
                <a:ea typeface="微软雅黑"/>
              </a:rPr>
              <a:t>)</a:t>
            </a:r>
            <a:r>
              <a:rPr lang="zh-TW" altLang="en-US" sz="2000" b="1" dirty="0">
                <a:latin typeface="微软雅黑"/>
                <a:ea typeface="微软雅黑"/>
              </a:rPr>
              <a:t>善 于 与 各 类 同 学 相 处 </a:t>
            </a:r>
          </a:p>
          <a:p>
            <a:pPr indent="635000"/>
            <a:r>
              <a:rPr lang="zh-TW" altLang="en-US" sz="2000" dirty="0">
                <a:latin typeface="微软雅黑"/>
                <a:ea typeface="微软雅黑"/>
              </a:rPr>
              <a:t>同学关系是大学生最直接、最广泛的人际关系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大学同学作为大学生交往行为中最基本 的对象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是分成许多不同类别的</a:t>
            </a:r>
            <a:r>
              <a:rPr lang="en-US" altLang="zh-TW" sz="2000" dirty="0">
                <a:latin typeface="微软雅黑"/>
                <a:ea typeface="微软雅黑"/>
              </a:rPr>
              <a:t>. </a:t>
            </a:r>
            <a:endParaRPr lang="zh-TW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10845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535274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 pitchFamily="34" charset="-122"/>
                <a:ea typeface="微软雅黑" pitchFamily="34" charset="-122"/>
              </a:rPr>
              <a:t>第二</a:t>
            </a:r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节  </a:t>
            </a:r>
            <a:r>
              <a:rPr lang="zh-CN" altLang="en-US" sz="3200" dirty="0" smtClean="0">
                <a:latin typeface="微软雅黑"/>
                <a:ea typeface="微软雅黑"/>
              </a:rPr>
              <a:t>建立</a:t>
            </a:r>
            <a:r>
              <a:rPr lang="zh-CN" altLang="en-US" sz="3200" dirty="0" smtClean="0">
                <a:latin typeface="微软雅黑"/>
                <a:ea typeface="微软雅黑"/>
              </a:rPr>
              <a:t>和睦的人际关系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83568" y="836712"/>
            <a:ext cx="813690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/>
                <a:ea typeface="微软雅黑"/>
              </a:rPr>
              <a:t>三、健康的异性友谊</a:t>
            </a:r>
            <a:endParaRPr lang="en-US" altLang="zh-CN" sz="2400" b="1" dirty="0" smtClean="0">
              <a:latin typeface="微软雅黑"/>
              <a:ea typeface="微软雅黑"/>
            </a:endParaRPr>
          </a:p>
          <a:p>
            <a:r>
              <a:rPr lang="zh-CN" altLang="en-US" sz="2000" dirty="0">
                <a:latin typeface="微软雅黑"/>
                <a:ea typeface="微软雅黑"/>
              </a:rPr>
              <a:t>异性交往是反映社会文明程度的标志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大学生的异性交往可以促进异性相互了解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获 得异性的信赖和友谊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因此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应该消除对异性抱有的神秘感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在异性之间建立良好和谐</a:t>
            </a:r>
            <a:r>
              <a:rPr lang="zh-CN" altLang="en-US" sz="2000" dirty="0" smtClean="0">
                <a:latin typeface="微软雅黑"/>
                <a:ea typeface="微软雅黑"/>
              </a:rPr>
              <a:t>的人际关</a:t>
            </a:r>
            <a:r>
              <a:rPr lang="zh-CN" altLang="en-US" sz="2000" dirty="0">
                <a:latin typeface="微软雅黑"/>
                <a:ea typeface="微软雅黑"/>
              </a:rPr>
              <a:t>系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531813"/>
            <a:r>
              <a:rPr lang="en-US" altLang="zh-CN" sz="2000" b="1" dirty="0">
                <a:latin typeface="微软雅黑"/>
                <a:ea typeface="微软雅黑"/>
              </a:rPr>
              <a:t>(</a:t>
            </a:r>
            <a:r>
              <a:rPr lang="zh-CN" altLang="en-US" sz="2000" b="1" dirty="0">
                <a:latin typeface="微软雅黑"/>
                <a:ea typeface="微软雅黑"/>
              </a:rPr>
              <a:t>一 </a:t>
            </a:r>
            <a:r>
              <a:rPr lang="en-US" altLang="zh-CN" sz="2000" b="1" dirty="0">
                <a:latin typeface="微软雅黑"/>
                <a:ea typeface="微软雅黑"/>
              </a:rPr>
              <a:t>)</a:t>
            </a:r>
            <a:r>
              <a:rPr lang="zh-CN" altLang="en-US" sz="2000" b="1" dirty="0">
                <a:latin typeface="微软雅黑"/>
                <a:ea typeface="微软雅黑"/>
              </a:rPr>
              <a:t>异 性 交 往 的 好 处 </a:t>
            </a:r>
          </a:p>
          <a:p>
            <a:pPr indent="531813"/>
            <a:r>
              <a:rPr lang="zh-CN" altLang="en-US" sz="2000" dirty="0">
                <a:latin typeface="微软雅黑"/>
                <a:ea typeface="微软雅黑"/>
              </a:rPr>
              <a:t>与异性交往的好处表现在智力、情感、个性等方面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首先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智力方面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男、女生的智力类 型是有差异的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男女生经常在一起互相学习、互相影响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就可以取长补短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差异互补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提高自 己的智力活动水平和学习效率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en-US" altLang="zh-CN" sz="2000" dirty="0" smtClean="0">
              <a:latin typeface="微软雅黑"/>
              <a:ea typeface="微软雅黑"/>
            </a:endParaRPr>
          </a:p>
          <a:p>
            <a:pPr indent="531813"/>
            <a:r>
              <a:rPr lang="en-US" altLang="zh-CN" sz="2000" b="1" dirty="0">
                <a:latin typeface="微软雅黑"/>
                <a:ea typeface="微软雅黑"/>
              </a:rPr>
              <a:t>(</a:t>
            </a:r>
            <a:r>
              <a:rPr lang="zh-CN" altLang="en-US" sz="2000" b="1" dirty="0">
                <a:latin typeface="微软雅黑"/>
                <a:ea typeface="微软雅黑"/>
              </a:rPr>
              <a:t>二 </a:t>
            </a:r>
            <a:r>
              <a:rPr lang="en-US" altLang="zh-CN" sz="2000" b="1" dirty="0">
                <a:latin typeface="微软雅黑"/>
                <a:ea typeface="微软雅黑"/>
              </a:rPr>
              <a:t>)</a:t>
            </a:r>
            <a:r>
              <a:rPr lang="zh-CN" altLang="en-US" sz="2000" b="1" dirty="0">
                <a:latin typeface="微软雅黑"/>
                <a:ea typeface="微软雅黑"/>
              </a:rPr>
              <a:t>正 常 与 异 性 交 往 </a:t>
            </a:r>
          </a:p>
          <a:p>
            <a:pPr indent="531813"/>
            <a:r>
              <a:rPr lang="en-US" altLang="zh-CN" sz="2000" dirty="0">
                <a:latin typeface="微软雅黑"/>
                <a:ea typeface="微软雅黑"/>
              </a:rPr>
              <a:t>(1)</a:t>
            </a:r>
            <a:r>
              <a:rPr lang="zh-CN" altLang="en-US" sz="2000" dirty="0">
                <a:latin typeface="微软雅黑"/>
                <a:ea typeface="微软雅黑"/>
              </a:rPr>
              <a:t>交往要做到得体、大方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消除紧张情绪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en-US" altLang="zh-CN" sz="2000" dirty="0" smtClean="0">
              <a:latin typeface="微软雅黑"/>
              <a:ea typeface="微软雅黑"/>
            </a:endParaRPr>
          </a:p>
          <a:p>
            <a:pPr indent="531813"/>
            <a:r>
              <a:rPr lang="en-US" altLang="zh-CN" sz="2000" dirty="0">
                <a:latin typeface="微软雅黑"/>
                <a:ea typeface="微软雅黑"/>
              </a:rPr>
              <a:t>(2)</a:t>
            </a:r>
            <a:r>
              <a:rPr lang="zh-CN" altLang="en-US" sz="2000" dirty="0">
                <a:latin typeface="微软雅黑"/>
                <a:ea typeface="微软雅黑"/>
              </a:rPr>
              <a:t>与异性交往中要防止和克服陈腐观念和传统的世俗偏见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自觉抵制西方错误思潮对 正常人际交往的影响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531813"/>
            <a:r>
              <a:rPr lang="en-US" altLang="zh-CN" sz="2000" dirty="0">
                <a:latin typeface="微软雅黑"/>
                <a:ea typeface="微软雅黑"/>
              </a:rPr>
              <a:t>(3)</a:t>
            </a:r>
            <a:r>
              <a:rPr lang="zh-CN" altLang="en-US" sz="2000" dirty="0">
                <a:latin typeface="微软雅黑"/>
                <a:ea typeface="微软雅黑"/>
              </a:rPr>
              <a:t>要自觉抵制西方腐朽思想对大学生人际交往观念的侵蚀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反对利用与异性的交往达 到不可告人的目的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自觉把与异性的交往行为严格控制在道德和法律的轨道之内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endParaRPr lang="zh-CN" altLang="en-US" sz="2000" dirty="0">
              <a:latin typeface="微软雅黑"/>
              <a:ea typeface="微软雅黑"/>
            </a:endParaRPr>
          </a:p>
          <a:p>
            <a:endParaRPr lang="zh-CN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9784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33009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微软雅黑" pitchFamily="34" charset="-122"/>
                <a:ea typeface="微软雅黑" pitchFamily="34" charset="-122"/>
              </a:rPr>
              <a:t>第三节  </a:t>
            </a:r>
            <a:r>
              <a:rPr lang="zh-CN" altLang="en-US" sz="3200" dirty="0" smtClean="0">
                <a:latin typeface="微软雅黑"/>
                <a:ea typeface="微软雅黑"/>
              </a:rPr>
              <a:t>校园</a:t>
            </a:r>
            <a:r>
              <a:rPr lang="zh-CN" altLang="en-US" sz="3200" dirty="0" smtClean="0">
                <a:latin typeface="微软雅黑"/>
                <a:ea typeface="微软雅黑"/>
              </a:rPr>
              <a:t>恋爱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27584" y="908720"/>
            <a:ext cx="8136904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/>
                <a:ea typeface="微软雅黑"/>
              </a:rPr>
              <a:t>一、初恋</a:t>
            </a:r>
            <a:endParaRPr lang="en-US" altLang="zh-CN" sz="2400" b="1" dirty="0" smtClean="0">
              <a:latin typeface="微软雅黑"/>
              <a:ea typeface="微软雅黑"/>
            </a:endParaRPr>
          </a:p>
          <a:p>
            <a:r>
              <a:rPr lang="zh-CN" altLang="en-US" sz="2000" dirty="0">
                <a:latin typeface="微软雅黑"/>
                <a:ea typeface="微软雅黑"/>
              </a:rPr>
              <a:t>初恋的条件</a:t>
            </a:r>
            <a:r>
              <a:rPr lang="en-US" altLang="zh-CN" sz="2000" dirty="0">
                <a:latin typeface="微软雅黑"/>
                <a:ea typeface="微软雅黑"/>
              </a:rPr>
              <a:t>: </a:t>
            </a:r>
            <a:endParaRPr lang="en-US" altLang="zh-CN" sz="2000" dirty="0" smtClean="0">
              <a:latin typeface="微软雅黑"/>
              <a:ea typeface="微软雅黑"/>
            </a:endParaRPr>
          </a:p>
          <a:p>
            <a:r>
              <a:rPr lang="en-US" altLang="zh-CN" sz="2000" b="1" dirty="0" smtClean="0">
                <a:latin typeface="微软雅黑"/>
                <a:ea typeface="微软雅黑"/>
              </a:rPr>
              <a:t>1 </a:t>
            </a:r>
            <a:r>
              <a:rPr lang="en-US" altLang="zh-CN" sz="2000" b="1" dirty="0">
                <a:latin typeface="微软雅黑"/>
                <a:ea typeface="微软雅黑"/>
              </a:rPr>
              <a:t>.</a:t>
            </a:r>
            <a:r>
              <a:rPr lang="zh-CN" altLang="en-US" sz="2000" b="1" dirty="0">
                <a:latin typeface="微软雅黑"/>
                <a:ea typeface="微软雅黑"/>
              </a:rPr>
              <a:t>心 理 条 件 </a:t>
            </a:r>
          </a:p>
          <a:p>
            <a:pPr indent="446088"/>
            <a:r>
              <a:rPr lang="zh-CN" altLang="en-US" sz="2000" dirty="0">
                <a:latin typeface="微软雅黑"/>
                <a:ea typeface="微软雅黑"/>
              </a:rPr>
              <a:t>当你决定恋爱的时候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你同样选择了失恋的可能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失恋后面是痛苦和烦躁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你是否能 够调整自己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是否能从挫折中重新找回自信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这些问题你要考虑清楚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否则的话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就等你成 熟一些、坚强一点的时候再谈恋爱吧</a:t>
            </a:r>
            <a:r>
              <a:rPr lang="en-US" altLang="zh-CN" sz="2000" dirty="0">
                <a:latin typeface="微软雅黑"/>
                <a:ea typeface="微软雅黑"/>
              </a:rPr>
              <a:t>! </a:t>
            </a:r>
            <a:endParaRPr lang="zh-CN" altLang="en-US" sz="2000" dirty="0">
              <a:latin typeface="微软雅黑"/>
              <a:ea typeface="微软雅黑"/>
            </a:endParaRPr>
          </a:p>
          <a:p>
            <a:r>
              <a:rPr lang="en-US" altLang="zh-CN" sz="2000" b="1" dirty="0">
                <a:latin typeface="微软雅黑"/>
                <a:ea typeface="微软雅黑"/>
              </a:rPr>
              <a:t>2 .</a:t>
            </a:r>
            <a:r>
              <a:rPr lang="zh-CN" altLang="en-US" sz="2000" b="1" dirty="0">
                <a:latin typeface="微软雅黑"/>
                <a:ea typeface="微软雅黑"/>
              </a:rPr>
              <a:t>物 质 条 件 </a:t>
            </a:r>
          </a:p>
          <a:p>
            <a:pPr indent="446088"/>
            <a:r>
              <a:rPr lang="zh-CN" altLang="en-US" sz="2000" dirty="0">
                <a:latin typeface="微软雅黑"/>
                <a:ea typeface="微软雅黑"/>
              </a:rPr>
              <a:t>首先应正确看待一个机会成本的问题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简而言之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就是如果你轻易地接受一个人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就会 错过其他的许多人和事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还有时间和感情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只有当你肯定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接受远远重于任何错过和付出 时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有朝一日你才不会因此而后悔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你现在能下这个决定吗</a:t>
            </a:r>
            <a:r>
              <a:rPr lang="en-US" altLang="zh-CN" sz="2000" dirty="0">
                <a:latin typeface="微软雅黑"/>
                <a:ea typeface="微软雅黑"/>
              </a:rPr>
              <a:t>? </a:t>
            </a:r>
            <a:endParaRPr lang="zh-CN" altLang="en-US" sz="2000" dirty="0">
              <a:latin typeface="微软雅黑"/>
              <a:ea typeface="微软雅黑"/>
            </a:endParaRPr>
          </a:p>
          <a:p>
            <a:r>
              <a:rPr lang="en-US" altLang="zh-CN" sz="2000" b="1" dirty="0">
                <a:latin typeface="微软雅黑"/>
                <a:ea typeface="微软雅黑"/>
              </a:rPr>
              <a:t>3 .</a:t>
            </a:r>
            <a:r>
              <a:rPr lang="zh-CN" altLang="en-US" sz="2000" b="1" dirty="0">
                <a:latin typeface="微软雅黑"/>
                <a:ea typeface="微软雅黑"/>
              </a:rPr>
              <a:t>人 格 条 件 </a:t>
            </a:r>
            <a:endParaRPr lang="en-US" altLang="zh-CN" sz="2000" b="1" dirty="0" smtClean="0">
              <a:latin typeface="微软雅黑"/>
              <a:ea typeface="微软雅黑"/>
            </a:endParaRPr>
          </a:p>
          <a:p>
            <a:pPr indent="531813"/>
            <a:r>
              <a:rPr lang="zh-CN" altLang="en-US" sz="2000" dirty="0" smtClean="0">
                <a:latin typeface="微软雅黑"/>
                <a:ea typeface="微软雅黑"/>
              </a:rPr>
              <a:t>爱是一种</a:t>
            </a:r>
            <a:r>
              <a:rPr lang="zh-CN" altLang="en-US" sz="2000" dirty="0">
                <a:latin typeface="微软雅黑"/>
                <a:ea typeface="微软雅黑"/>
              </a:rPr>
              <a:t>能力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不能只有好心就行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还必须有爱的责任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爱的质量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爱的艺术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 smtClean="0">
                <a:latin typeface="微软雅黑"/>
                <a:ea typeface="微软雅黑"/>
              </a:rPr>
              <a:t>爱别人就意味着你有愿</a:t>
            </a:r>
            <a:r>
              <a:rPr lang="zh-CN" altLang="en-US" sz="2000" dirty="0">
                <a:latin typeface="微软雅黑"/>
                <a:ea typeface="微软雅黑"/>
              </a:rPr>
              <a:t>望有能力去帮助他</a:t>
            </a:r>
            <a:r>
              <a:rPr lang="en-US" altLang="zh-CN" sz="2000" dirty="0">
                <a:latin typeface="微软雅黑"/>
                <a:ea typeface="微软雅黑"/>
              </a:rPr>
              <a:t>(</a:t>
            </a:r>
            <a:r>
              <a:rPr lang="zh-CN" altLang="en-US" sz="2000" dirty="0">
                <a:latin typeface="微软雅黑"/>
                <a:ea typeface="微软雅黑"/>
              </a:rPr>
              <a:t>她</a:t>
            </a:r>
            <a:r>
              <a:rPr lang="en-US" altLang="zh-CN" sz="2000" dirty="0">
                <a:latin typeface="微软雅黑"/>
                <a:ea typeface="微软雅黑"/>
              </a:rPr>
              <a:t>),</a:t>
            </a:r>
            <a:r>
              <a:rPr lang="zh-CN" altLang="en-US" sz="2000" dirty="0">
                <a:latin typeface="微软雅黑"/>
                <a:ea typeface="微软雅黑"/>
              </a:rPr>
              <a:t>这才是真正的爱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如果只想索取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不想付出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那么不 会得到真正的爱情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即使得到了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也是暂时的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endParaRPr lang="zh-CN" altLang="en-US" sz="2000" dirty="0">
              <a:latin typeface="微软雅黑"/>
              <a:ea typeface="微软雅黑"/>
            </a:endParaRPr>
          </a:p>
          <a:p>
            <a:endParaRPr lang="zh-CN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857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4550</TotalTime>
  <Words>2218</Words>
  <Application>Microsoft Office PowerPoint</Application>
  <PresentationFormat>全屏显示(4:3)</PresentationFormat>
  <Paragraphs>147</Paragraphs>
  <Slides>13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4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SJYY</cp:lastModifiedBy>
  <cp:revision>438</cp:revision>
  <dcterms:created xsi:type="dcterms:W3CDTF">2013-10-30T09:04:50Z</dcterms:created>
  <dcterms:modified xsi:type="dcterms:W3CDTF">2017-09-28T07:06:25Z</dcterms:modified>
</cp:coreProperties>
</file>