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1" r:id="rId3"/>
    <p:sldId id="332" r:id="rId4"/>
    <p:sldId id="333" r:id="rId5"/>
    <p:sldId id="334" r:id="rId6"/>
    <p:sldId id="335" r:id="rId7"/>
    <p:sldId id="336" r:id="rId8"/>
    <p:sldId id="337" r:id="rId9"/>
    <p:sldId id="338" r:id="rId10"/>
    <p:sldId id="339" r:id="rId11"/>
    <p:sldId id="341" r:id="rId12"/>
    <p:sldId id="342" r:id="rId13"/>
    <p:sldId id="265" r:id="rId1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AEF2"/>
    <a:srgbClr val="BBBBBB"/>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1" autoAdjust="0"/>
    <p:restoredTop sz="95633" autoAdjust="0"/>
  </p:normalViewPr>
  <p:slideViewPr>
    <p:cSldViewPr>
      <p:cViewPr varScale="1">
        <p:scale>
          <a:sx n="75" d="100"/>
          <a:sy n="75" d="100"/>
        </p:scale>
        <p:origin x="-12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9F744C6F-2DCB-4443-8CA6-10F9F6BC2254}" type="datetimeFigureOut">
              <a:rPr lang="zh-CN" altLang="en-US"/>
              <a:pPr>
                <a:defRPr/>
              </a:pPr>
              <a:t>2017/9/28/Thursday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824B68B9-7889-48A4-8FC6-A91649129099}" type="slidenum">
              <a:rPr lang="zh-CN" altLang="en-US"/>
              <a:pPr>
                <a:defRPr/>
              </a:pPr>
              <a:t>‹#›</a:t>
            </a:fld>
            <a:endParaRPr lang="zh-CN" altLang="en-US"/>
          </a:p>
        </p:txBody>
      </p:sp>
    </p:spTree>
    <p:extLst>
      <p:ext uri="{BB962C8B-B14F-4D97-AF65-F5344CB8AC3E}">
        <p14:creationId xmlns:p14="http://schemas.microsoft.com/office/powerpoint/2010/main" val="30314502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54C012F-50BE-4916-BE77-ED4371DDF061}"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F963C5A-0FBE-4673-B44D-8146F1F67184}"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4DE1E0D-4885-4C37-B03A-CE6FEECAA12B}"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90CEF68-2610-49CF-8110-EFF6FD5AF59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0F992C9-9257-4E39-9C95-501BEE6FB355}"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2223A38-2667-4949-992E-0B9D6B1DBF9F}"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E72D3CD-E4EA-41E3-83FE-BB005637098A}"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27715DB-1263-429E-A6DE-F9106977AFAF}"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A32BEA1-10EF-47F0-8328-2EFD098FA82E}"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2EEB876-B110-42D7-B2BE-F6AE5FC31CE3}"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020FEE6-834F-4B33-B2B1-D16CACA1AB1A}"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202C1CD-4BF5-481D-8C27-AB69A2B5769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CBF4ADF-D438-4037-AD1A-E6BCFDAFCB79}" type="datetimeFigureOut">
              <a:rPr lang="zh-CN" altLang="en-US"/>
              <a:pPr>
                <a:defRPr/>
              </a:pPr>
              <a:t>2017/9/28/Thursday</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04D2E86-B3EC-437A-86E1-5E20DB1464A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F97686F2-3FD8-4AF2-986C-0B906770FA4F}" type="datetimeFigureOut">
              <a:rPr lang="zh-CN" altLang="en-US"/>
              <a:pPr>
                <a:defRPr/>
              </a:pPr>
              <a:t>2017/9/28/Thursday</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CC77D182-10D6-4080-9903-D697C6D88584}"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8DD3058-0741-4CC3-AC2A-A33B57092BF9}" type="datetimeFigureOut">
              <a:rPr lang="zh-CN" altLang="en-US"/>
              <a:pPr>
                <a:defRPr/>
              </a:pPr>
              <a:t>2017/9/28/Thursday</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E7F969A-5505-43E9-8F87-847E76A1D5B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3FB4AE7-12C8-4A50-9EEE-0CAD176C25F5}"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BC3EE4F-14C4-4C5F-934B-432F02282B3B}"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A3B0B37-FF3B-42DB-ABF5-B356AC355D96}"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958C471-84CC-4E47-960E-170EA9766EB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46FB147D-83AF-4956-A3A3-6EEC88000B5D}" type="datetimeFigureOut">
              <a:rPr lang="zh-CN" altLang="en-US"/>
              <a:pPr>
                <a:defRPr/>
              </a:pPr>
              <a:t>2017/9/28/Thursday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792F17E-DDBD-4562-941A-9005DFADE91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427984" y="1484784"/>
            <a:ext cx="4857750" cy="830997"/>
          </a:xfrm>
          <a:prstGeom prst="rect">
            <a:avLst/>
          </a:prstGeom>
          <a:noFill/>
          <a:ln w="9525">
            <a:noFill/>
            <a:miter lim="800000"/>
            <a:headEnd/>
            <a:tailEnd/>
          </a:ln>
        </p:spPr>
        <p:txBody>
          <a:bodyPr>
            <a:spAutoFit/>
          </a:bodyPr>
          <a:lstStyle/>
          <a:p>
            <a:r>
              <a:rPr lang="zh-CN" altLang="en-US" sz="4800" dirty="0">
                <a:latin typeface="黑体"/>
                <a:ea typeface="黑体"/>
              </a:rPr>
              <a:t>大学生入学导读 </a:t>
            </a:r>
          </a:p>
        </p:txBody>
      </p:sp>
      <p:cxnSp>
        <p:nvCxnSpPr>
          <p:cNvPr id="10" name="直接连接符 9"/>
          <p:cNvCxnSpPr/>
          <p:nvPr/>
        </p:nvCxnSpPr>
        <p:spPr>
          <a:xfrm>
            <a:off x="4427984" y="2420888"/>
            <a:ext cx="4536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校</a:t>
            </a:r>
            <a:r>
              <a:rPr lang="zh-CN" altLang="en-US" sz="3200" dirty="0" smtClean="0">
                <a:latin typeface="微软雅黑"/>
                <a:ea typeface="微软雅黑"/>
              </a:rPr>
              <a:t>内安全</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5355312"/>
          </a:xfrm>
          <a:prstGeom prst="rect">
            <a:avLst/>
          </a:prstGeom>
          <a:noFill/>
        </p:spPr>
        <p:txBody>
          <a:bodyPr wrap="square" rtlCol="0">
            <a:spAutoFit/>
          </a:bodyPr>
          <a:lstStyle/>
          <a:p>
            <a:r>
              <a:rPr lang="zh-CN" altLang="en-US" sz="2400" dirty="0">
                <a:latin typeface="微软雅黑"/>
                <a:ea typeface="微软雅黑"/>
              </a:rPr>
              <a:t>四、校内防滋扰 </a:t>
            </a:r>
          </a:p>
          <a:p>
            <a:pPr indent="627063"/>
            <a:r>
              <a:rPr lang="en-US" altLang="zh-CN" sz="2000" b="1" dirty="0" smtClean="0">
                <a:latin typeface="微软雅黑"/>
                <a:ea typeface="微软雅黑"/>
              </a:rPr>
              <a:t>2</a:t>
            </a:r>
            <a:r>
              <a:rPr lang="en-US" altLang="zh-CN" sz="2000" b="1" dirty="0">
                <a:latin typeface="微软雅黑"/>
                <a:ea typeface="微软雅黑"/>
              </a:rPr>
              <a:t>.</a:t>
            </a:r>
            <a:r>
              <a:rPr lang="zh-CN" altLang="en-US" sz="2000" b="1" dirty="0">
                <a:latin typeface="微软雅黑"/>
                <a:ea typeface="微软雅黑"/>
              </a:rPr>
              <a:t>大学生应当怎样对待外部滋扰 </a:t>
            </a:r>
          </a:p>
          <a:p>
            <a:pPr indent="627063"/>
            <a:r>
              <a:rPr lang="zh-CN" altLang="en-US" sz="2000" dirty="0">
                <a:latin typeface="微软雅黑"/>
                <a:ea typeface="微软雅黑"/>
              </a:rPr>
              <a:t>寻衅滋事是典型的流氓活动</a:t>
            </a:r>
            <a:r>
              <a:rPr lang="en-US" altLang="zh-CN" sz="2000" dirty="0">
                <a:latin typeface="微软雅黑"/>
                <a:ea typeface="微软雅黑"/>
              </a:rPr>
              <a:t>.</a:t>
            </a:r>
            <a:r>
              <a:rPr lang="zh-CN" altLang="en-US" sz="2000" dirty="0">
                <a:latin typeface="微软雅黑"/>
                <a:ea typeface="微软雅黑"/>
              </a:rPr>
              <a:t>在校园内遇有此类事件</a:t>
            </a:r>
            <a:r>
              <a:rPr lang="en-US" altLang="zh-CN" sz="2000" dirty="0">
                <a:latin typeface="微软雅黑"/>
                <a:ea typeface="微软雅黑"/>
              </a:rPr>
              <a:t>,</a:t>
            </a:r>
            <a:r>
              <a:rPr lang="zh-CN" altLang="en-US" sz="2000" dirty="0">
                <a:latin typeface="微软雅黑"/>
                <a:ea typeface="微软雅黑"/>
              </a:rPr>
              <a:t>应注意把握以下几点</a:t>
            </a:r>
            <a:r>
              <a:rPr lang="en-US" altLang="zh-CN" sz="2000" dirty="0">
                <a:latin typeface="微软雅黑"/>
                <a:ea typeface="微软雅黑"/>
              </a:rPr>
              <a:t>. </a:t>
            </a:r>
            <a:endParaRPr lang="zh-CN" altLang="en-US" sz="2000" dirty="0">
              <a:latin typeface="微软雅黑"/>
              <a:ea typeface="微软雅黑"/>
            </a:endParaRPr>
          </a:p>
          <a:p>
            <a:pPr indent="627063"/>
            <a:r>
              <a:rPr lang="en-US" altLang="zh-CN" sz="2000" dirty="0">
                <a:latin typeface="微软雅黑"/>
                <a:ea typeface="微软雅黑"/>
              </a:rPr>
              <a:t>(1)</a:t>
            </a:r>
            <a:r>
              <a:rPr lang="zh-CN" altLang="en-US" sz="2000" dirty="0">
                <a:latin typeface="微软雅黑"/>
                <a:ea typeface="微软雅黑"/>
              </a:rPr>
              <a:t>提高警惕</a:t>
            </a:r>
            <a:r>
              <a:rPr lang="en-US" altLang="zh-CN" sz="2000" dirty="0">
                <a:latin typeface="微软雅黑"/>
                <a:ea typeface="微软雅黑"/>
              </a:rPr>
              <a:t>,</a:t>
            </a:r>
            <a:r>
              <a:rPr lang="zh-CN" altLang="en-US" sz="2000" dirty="0">
                <a:latin typeface="微软雅黑"/>
                <a:ea typeface="微软雅黑"/>
              </a:rPr>
              <a:t>做好准备</a:t>
            </a:r>
            <a:r>
              <a:rPr lang="en-US" altLang="zh-CN" sz="2000" dirty="0">
                <a:latin typeface="微软雅黑"/>
                <a:ea typeface="微软雅黑"/>
              </a:rPr>
              <a:t>,</a:t>
            </a:r>
            <a:r>
              <a:rPr lang="zh-CN" altLang="en-US" sz="2000" dirty="0">
                <a:latin typeface="微软雅黑"/>
                <a:ea typeface="微软雅黑"/>
              </a:rPr>
              <a:t>正确看待</a:t>
            </a:r>
            <a:r>
              <a:rPr lang="en-US" altLang="zh-CN" sz="2000" dirty="0">
                <a:latin typeface="微软雅黑"/>
                <a:ea typeface="微软雅黑"/>
              </a:rPr>
              <a:t>,</a:t>
            </a:r>
            <a:r>
              <a:rPr lang="zh-CN" altLang="en-US" sz="2000" dirty="0">
                <a:latin typeface="微软雅黑"/>
                <a:ea typeface="微软雅黑"/>
              </a:rPr>
              <a:t>慎重处置</a:t>
            </a:r>
            <a:r>
              <a:rPr lang="en-US" altLang="zh-CN" sz="2000" dirty="0">
                <a:latin typeface="微软雅黑"/>
                <a:ea typeface="微软雅黑"/>
              </a:rPr>
              <a:t>.</a:t>
            </a:r>
            <a:r>
              <a:rPr lang="zh-CN" altLang="en-US" sz="2000" dirty="0">
                <a:latin typeface="微软雅黑"/>
                <a:ea typeface="微软雅黑"/>
              </a:rPr>
              <a:t>面对流氓滋扰</a:t>
            </a:r>
            <a:r>
              <a:rPr lang="en-US" altLang="zh-CN" sz="2000" dirty="0">
                <a:latin typeface="微软雅黑"/>
                <a:ea typeface="微软雅黑"/>
              </a:rPr>
              <a:t>,</a:t>
            </a:r>
            <a:r>
              <a:rPr lang="zh-CN" altLang="en-US" sz="2000" dirty="0">
                <a:latin typeface="微软雅黑"/>
                <a:ea typeface="微软雅黑"/>
              </a:rPr>
              <a:t>千万不要惊慌而要镇定 对待</a:t>
            </a:r>
            <a:r>
              <a:rPr lang="en-US" altLang="zh-CN" sz="2000" dirty="0">
                <a:latin typeface="微软雅黑"/>
                <a:ea typeface="微软雅黑"/>
              </a:rPr>
              <a:t>.</a:t>
            </a:r>
            <a:r>
              <a:rPr lang="zh-CN" altLang="en-US" sz="2000" dirty="0">
                <a:latin typeface="微软雅黑"/>
                <a:ea typeface="微软雅黑"/>
              </a:rPr>
              <a:t>要问清缘由、弄清是非</a:t>
            </a:r>
            <a:r>
              <a:rPr lang="en-US" altLang="zh-CN" sz="2000" dirty="0">
                <a:latin typeface="微软雅黑"/>
                <a:ea typeface="微软雅黑"/>
              </a:rPr>
              <a:t>,</a:t>
            </a:r>
            <a:r>
              <a:rPr lang="zh-CN" altLang="en-US" sz="2000" dirty="0">
                <a:latin typeface="微软雅黑"/>
                <a:ea typeface="微软雅黑"/>
              </a:rPr>
              <a:t>既不畏惧退缩、避而远之</a:t>
            </a:r>
            <a:r>
              <a:rPr lang="en-US" altLang="zh-CN" sz="2000" dirty="0">
                <a:latin typeface="微软雅黑"/>
                <a:ea typeface="微软雅黑"/>
              </a:rPr>
              <a:t>,</a:t>
            </a:r>
            <a:r>
              <a:rPr lang="zh-CN" altLang="en-US" sz="2000" dirty="0">
                <a:latin typeface="微软雅黑"/>
                <a:ea typeface="微软雅黑"/>
              </a:rPr>
              <a:t>也不随便动手</a:t>
            </a:r>
            <a:r>
              <a:rPr lang="en-US" altLang="zh-CN" sz="2000" dirty="0">
                <a:latin typeface="微软雅黑"/>
                <a:ea typeface="微软雅黑"/>
              </a:rPr>
              <a:t>,</a:t>
            </a:r>
            <a:r>
              <a:rPr lang="zh-CN" altLang="en-US" sz="2000" dirty="0">
                <a:latin typeface="微软雅黑"/>
                <a:ea typeface="微软雅黑"/>
              </a:rPr>
              <a:t>一味蛮干</a:t>
            </a:r>
            <a:r>
              <a:rPr lang="en-US" altLang="zh-CN" sz="2000" dirty="0">
                <a:latin typeface="微软雅黑"/>
                <a:ea typeface="微软雅黑"/>
              </a:rPr>
              <a:t>,</a:t>
            </a:r>
            <a:r>
              <a:rPr lang="zh-CN" altLang="en-US" sz="2000" dirty="0">
                <a:latin typeface="微软雅黑"/>
                <a:ea typeface="微软雅黑"/>
              </a:rPr>
              <a:t>而应晓之 以理</a:t>
            </a:r>
            <a:r>
              <a:rPr lang="en-US" altLang="zh-CN" sz="2000" dirty="0">
                <a:latin typeface="微软雅黑"/>
                <a:ea typeface="微软雅黑"/>
              </a:rPr>
              <a:t>,</a:t>
            </a:r>
            <a:r>
              <a:rPr lang="zh-CN" altLang="en-US" sz="2000" dirty="0">
                <a:latin typeface="微软雅黑"/>
                <a:ea typeface="微软雅黑"/>
              </a:rPr>
              <a:t>妥善处置</a:t>
            </a:r>
            <a:r>
              <a:rPr lang="en-US" altLang="zh-CN" sz="2000" dirty="0">
                <a:latin typeface="微软雅黑"/>
                <a:ea typeface="微软雅黑"/>
              </a:rPr>
              <a:t>. </a:t>
            </a:r>
            <a:endParaRPr lang="zh-CN" altLang="en-US" sz="2000" dirty="0">
              <a:latin typeface="微软雅黑"/>
              <a:ea typeface="微软雅黑"/>
            </a:endParaRPr>
          </a:p>
          <a:p>
            <a:pPr indent="627063"/>
            <a:r>
              <a:rPr lang="en-US" altLang="zh-CN" sz="2000" dirty="0">
                <a:latin typeface="微软雅黑"/>
                <a:ea typeface="微软雅黑"/>
              </a:rPr>
              <a:t>(2)</a:t>
            </a:r>
            <a:r>
              <a:rPr lang="zh-CN" altLang="en-US" sz="2000" dirty="0">
                <a:latin typeface="微软雅黑"/>
                <a:ea typeface="微软雅黑"/>
              </a:rPr>
              <a:t>充分依靠组织和集体的力量</a:t>
            </a:r>
            <a:r>
              <a:rPr lang="en-US" altLang="zh-CN" sz="2000" dirty="0">
                <a:latin typeface="微软雅黑"/>
                <a:ea typeface="微软雅黑"/>
              </a:rPr>
              <a:t>,</a:t>
            </a:r>
            <a:r>
              <a:rPr lang="zh-CN" altLang="en-US" sz="2000" dirty="0">
                <a:latin typeface="微软雅黑"/>
                <a:ea typeface="微软雅黑"/>
              </a:rPr>
              <a:t>积极干预和制止违法犯罪行为</a:t>
            </a:r>
            <a:r>
              <a:rPr lang="en-US" altLang="zh-CN" sz="2000" dirty="0">
                <a:latin typeface="微软雅黑"/>
                <a:ea typeface="微软雅黑"/>
              </a:rPr>
              <a:t>.</a:t>
            </a:r>
            <a:r>
              <a:rPr lang="zh-CN" altLang="en-US" sz="2000" dirty="0">
                <a:latin typeface="微软雅黑"/>
                <a:ea typeface="微软雅黑"/>
              </a:rPr>
              <a:t>如发现流氓滋扰事 件</a:t>
            </a:r>
            <a:r>
              <a:rPr lang="en-US" altLang="zh-CN" sz="2000" dirty="0">
                <a:latin typeface="微软雅黑"/>
                <a:ea typeface="微软雅黑"/>
              </a:rPr>
              <a:t>,</a:t>
            </a:r>
            <a:r>
              <a:rPr lang="zh-CN" altLang="en-US" sz="2000" dirty="0">
                <a:latin typeface="微软雅黑"/>
                <a:ea typeface="微软雅黑"/>
              </a:rPr>
              <a:t>要及时向保卫科报告</a:t>
            </a:r>
            <a:r>
              <a:rPr lang="en-US" altLang="zh-CN" sz="2000" dirty="0">
                <a:latin typeface="微软雅黑"/>
                <a:ea typeface="微软雅黑"/>
              </a:rPr>
              <a:t>.</a:t>
            </a:r>
            <a:r>
              <a:rPr lang="zh-CN" altLang="en-US" sz="2000" dirty="0">
                <a:latin typeface="微软雅黑"/>
                <a:ea typeface="微软雅黑"/>
              </a:rPr>
              <a:t>一旦出现公开侮辱、殴打自己的同学等类恶性事件</a:t>
            </a:r>
            <a:r>
              <a:rPr lang="en-US" altLang="zh-CN" sz="2000" dirty="0">
                <a:latin typeface="微软雅黑"/>
                <a:ea typeface="微软雅黑"/>
              </a:rPr>
              <a:t>,</a:t>
            </a:r>
            <a:r>
              <a:rPr lang="zh-CN" altLang="en-US" sz="2000" dirty="0">
                <a:latin typeface="微软雅黑"/>
                <a:ea typeface="微软雅黑"/>
              </a:rPr>
              <a:t>要敢于见义 勇为</a:t>
            </a:r>
            <a:r>
              <a:rPr lang="en-US" altLang="zh-CN" sz="2000" dirty="0">
                <a:latin typeface="微软雅黑"/>
                <a:ea typeface="微软雅黑"/>
              </a:rPr>
              <a:t>,</a:t>
            </a:r>
            <a:r>
              <a:rPr lang="zh-CN" altLang="en-US" sz="2000" dirty="0">
                <a:latin typeface="微软雅黑"/>
                <a:ea typeface="微软雅黑"/>
              </a:rPr>
              <a:t>挺身而出</a:t>
            </a:r>
            <a:r>
              <a:rPr lang="en-US" altLang="zh-CN" sz="2000" dirty="0">
                <a:latin typeface="微软雅黑"/>
                <a:ea typeface="微软雅黑"/>
              </a:rPr>
              <a:t>,</a:t>
            </a:r>
            <a:r>
              <a:rPr lang="zh-CN" altLang="en-US" sz="2000" dirty="0">
                <a:latin typeface="微软雅黑"/>
                <a:ea typeface="微软雅黑"/>
              </a:rPr>
              <a:t>积极地加以揭露和制止</a:t>
            </a:r>
            <a:r>
              <a:rPr lang="en-US" altLang="zh-CN" sz="2000" dirty="0">
                <a:latin typeface="微软雅黑"/>
                <a:ea typeface="微软雅黑"/>
              </a:rPr>
              <a:t>. </a:t>
            </a:r>
            <a:endParaRPr lang="zh-CN" altLang="en-US" sz="2000" dirty="0">
              <a:latin typeface="微软雅黑"/>
              <a:ea typeface="微软雅黑"/>
            </a:endParaRPr>
          </a:p>
          <a:p>
            <a:pPr indent="627063"/>
            <a:r>
              <a:rPr lang="en-US" altLang="zh-CN" sz="2000" dirty="0">
                <a:latin typeface="微软雅黑"/>
                <a:ea typeface="微软雅黑"/>
              </a:rPr>
              <a:t>(3)</a:t>
            </a:r>
            <a:r>
              <a:rPr lang="zh-CN" altLang="en-US" sz="2000" dirty="0">
                <a:latin typeface="微软雅黑"/>
                <a:ea typeface="微软雅黑"/>
              </a:rPr>
              <a:t>注 意 策 略 </a:t>
            </a:r>
            <a:r>
              <a:rPr lang="en-US" altLang="zh-CN" sz="2000" dirty="0">
                <a:latin typeface="微软雅黑"/>
                <a:ea typeface="微软雅黑"/>
              </a:rPr>
              <a:t>,</a:t>
            </a:r>
            <a:r>
              <a:rPr lang="zh-CN" altLang="en-US" sz="2000" dirty="0">
                <a:latin typeface="微软雅黑"/>
                <a:ea typeface="微软雅黑"/>
              </a:rPr>
              <a:t>讲 究 效 果 </a:t>
            </a:r>
            <a:r>
              <a:rPr lang="en-US" altLang="zh-CN" sz="2000" dirty="0">
                <a:latin typeface="微软雅黑"/>
                <a:ea typeface="微软雅黑"/>
              </a:rPr>
              <a:t>,</a:t>
            </a:r>
            <a:r>
              <a:rPr lang="zh-CN" altLang="en-US" sz="2000" dirty="0">
                <a:latin typeface="微软雅黑"/>
                <a:ea typeface="微软雅黑"/>
              </a:rPr>
              <a:t>避 免 纠 缠 </a:t>
            </a:r>
            <a:r>
              <a:rPr lang="en-US" altLang="zh-CN" sz="2000" dirty="0">
                <a:latin typeface="微软雅黑"/>
                <a:ea typeface="微软雅黑"/>
              </a:rPr>
              <a:t>,</a:t>
            </a:r>
            <a:r>
              <a:rPr lang="zh-CN" altLang="en-US" sz="2000" dirty="0">
                <a:latin typeface="微软雅黑"/>
                <a:ea typeface="微软雅黑"/>
              </a:rPr>
              <a:t>防 止 事 态 扩 大 </a:t>
            </a:r>
            <a:r>
              <a:rPr lang="en-US" altLang="zh-CN" sz="2000" dirty="0">
                <a:latin typeface="微软雅黑"/>
                <a:ea typeface="微软雅黑"/>
              </a:rPr>
              <a:t>. </a:t>
            </a:r>
            <a:r>
              <a:rPr lang="zh-CN" altLang="en-US" sz="2000" dirty="0">
                <a:latin typeface="微软雅黑"/>
                <a:ea typeface="微软雅黑"/>
              </a:rPr>
              <a:t>在 许 多 场 合 </a:t>
            </a:r>
            <a:r>
              <a:rPr lang="en-US" altLang="zh-CN" sz="2000" dirty="0">
                <a:latin typeface="微软雅黑"/>
                <a:ea typeface="微软雅黑"/>
              </a:rPr>
              <a:t>,</a:t>
            </a:r>
            <a:r>
              <a:rPr lang="zh-CN" altLang="en-US" sz="2000" dirty="0">
                <a:latin typeface="微软雅黑"/>
                <a:ea typeface="微软雅黑"/>
              </a:rPr>
              <a:t>滋 事 者 愚 昧 而 盲 目 、固 执而无赖</a:t>
            </a:r>
            <a:r>
              <a:rPr lang="en-US" altLang="zh-CN" sz="2000" dirty="0">
                <a:latin typeface="微软雅黑"/>
                <a:ea typeface="微软雅黑"/>
              </a:rPr>
              <a:t>,</a:t>
            </a:r>
            <a:r>
              <a:rPr lang="zh-CN" altLang="en-US" sz="2000" dirty="0">
                <a:latin typeface="微软雅黑"/>
                <a:ea typeface="微软雅黑"/>
              </a:rPr>
              <a:t>有时仅有挑逗性的言语和动作</a:t>
            </a:r>
            <a:r>
              <a:rPr lang="en-US" altLang="zh-CN" sz="2000" dirty="0">
                <a:latin typeface="微软雅黑"/>
                <a:ea typeface="微软雅黑"/>
              </a:rPr>
              <a:t>,</a:t>
            </a:r>
            <a:r>
              <a:rPr lang="zh-CN" altLang="en-US" sz="2000" dirty="0">
                <a:latin typeface="微软雅黑"/>
                <a:ea typeface="微软雅黑"/>
              </a:rPr>
              <a:t>叫人可气可恼而又抓不到有力证据</a:t>
            </a:r>
            <a:r>
              <a:rPr lang="en-US" altLang="zh-CN" sz="2000" dirty="0">
                <a:latin typeface="微软雅黑"/>
                <a:ea typeface="微软雅黑"/>
              </a:rPr>
              <a:t>.</a:t>
            </a:r>
            <a:r>
              <a:rPr lang="zh-CN" altLang="en-US" sz="2000" dirty="0">
                <a:latin typeface="微软雅黑"/>
                <a:ea typeface="微软雅黑"/>
              </a:rPr>
              <a:t>因此</a:t>
            </a:r>
            <a:r>
              <a:rPr lang="en-US" altLang="zh-CN" sz="2000" dirty="0">
                <a:latin typeface="微软雅黑"/>
                <a:ea typeface="微软雅黑"/>
              </a:rPr>
              <a:t>,</a:t>
            </a:r>
            <a:r>
              <a:rPr lang="zh-CN" altLang="en-US" sz="2000" dirty="0">
                <a:latin typeface="微软雅黑"/>
                <a:ea typeface="微软雅黑"/>
              </a:rPr>
              <a:t>一定 要冷静</a:t>
            </a:r>
            <a:r>
              <a:rPr lang="en-US" altLang="zh-CN" sz="2000" dirty="0">
                <a:latin typeface="微软雅黑"/>
                <a:ea typeface="微软雅黑"/>
              </a:rPr>
              <a:t>,</a:t>
            </a:r>
            <a:r>
              <a:rPr lang="zh-CN" altLang="en-US" sz="2000" dirty="0">
                <a:latin typeface="微软雅黑"/>
                <a:ea typeface="微软雅黑"/>
              </a:rPr>
              <a:t>注意讲究策略和方法</a:t>
            </a:r>
            <a:r>
              <a:rPr lang="en-US" altLang="zh-CN" sz="2000" dirty="0">
                <a:latin typeface="微软雅黑"/>
                <a:ea typeface="微软雅黑"/>
              </a:rPr>
              <a:t>,</a:t>
            </a:r>
            <a:r>
              <a:rPr lang="zh-CN" altLang="en-US" sz="2000" dirty="0">
                <a:latin typeface="微软雅黑"/>
                <a:ea typeface="微软雅黑"/>
              </a:rPr>
              <a:t>正面对其劝告</a:t>
            </a:r>
            <a:r>
              <a:rPr lang="en-US" altLang="zh-CN" sz="2000" dirty="0">
                <a:latin typeface="微软雅黑"/>
                <a:ea typeface="微软雅黑"/>
              </a:rPr>
              <a:t>,</a:t>
            </a:r>
            <a:r>
              <a:rPr lang="zh-CN" altLang="en-US" sz="2000" dirty="0">
                <a:latin typeface="微软雅黑"/>
                <a:ea typeface="微软雅黑"/>
              </a:rPr>
              <a:t>不要与其纠缠</a:t>
            </a:r>
            <a:r>
              <a:rPr lang="en-US" altLang="zh-CN" sz="2000" dirty="0">
                <a:latin typeface="微软雅黑"/>
                <a:ea typeface="微软雅黑"/>
              </a:rPr>
              <a:t>,</a:t>
            </a:r>
            <a:r>
              <a:rPr lang="zh-CN" altLang="en-US" sz="2000" dirty="0">
                <a:latin typeface="微软雅黑"/>
                <a:ea typeface="微软雅黑"/>
              </a:rPr>
              <a:t>及时脱离现场</a:t>
            </a:r>
            <a:r>
              <a:rPr lang="en-US" altLang="zh-CN" sz="2000" dirty="0">
                <a:latin typeface="微软雅黑"/>
                <a:ea typeface="微软雅黑"/>
              </a:rPr>
              <a:t>,</a:t>
            </a:r>
            <a:r>
              <a:rPr lang="zh-CN" altLang="en-US" sz="2000" dirty="0">
                <a:latin typeface="微软雅黑"/>
                <a:ea typeface="微软雅黑"/>
              </a:rPr>
              <a:t>避免受到伤害</a:t>
            </a:r>
            <a:r>
              <a:rPr lang="en-US" altLang="zh-CN" sz="2000" dirty="0">
                <a:latin typeface="微软雅黑"/>
                <a:ea typeface="微软雅黑"/>
              </a:rPr>
              <a:t>. </a:t>
            </a:r>
            <a:endParaRPr lang="zh-CN" altLang="en-US" sz="2000" dirty="0">
              <a:latin typeface="微软雅黑"/>
              <a:ea typeface="微软雅黑"/>
            </a:endParaRPr>
          </a:p>
          <a:p>
            <a:pPr indent="627063"/>
            <a:r>
              <a:rPr lang="en-US" altLang="zh-CN" sz="2000" dirty="0">
                <a:latin typeface="微软雅黑"/>
                <a:ea typeface="微软雅黑"/>
              </a:rPr>
              <a:t>(4)</a:t>
            </a:r>
            <a:r>
              <a:rPr lang="zh-CN" altLang="en-US" sz="2000" dirty="0">
                <a:latin typeface="微软雅黑"/>
                <a:ea typeface="微软雅黑"/>
              </a:rPr>
              <a:t>自觉运用法律武器保护他人和自己</a:t>
            </a:r>
            <a:r>
              <a:rPr lang="en-US" altLang="zh-CN" sz="2000" dirty="0">
                <a:latin typeface="微软雅黑"/>
                <a:ea typeface="微软雅黑"/>
              </a:rPr>
              <a:t>.</a:t>
            </a:r>
            <a:r>
              <a:rPr lang="zh-CN" altLang="en-US" sz="2000" dirty="0">
                <a:latin typeface="微软雅黑"/>
                <a:ea typeface="微软雅黑"/>
              </a:rPr>
              <a:t>面对流氓滋扰事件</a:t>
            </a:r>
            <a:r>
              <a:rPr lang="en-US" altLang="zh-CN" sz="2000" dirty="0">
                <a:latin typeface="微软雅黑"/>
                <a:ea typeface="微软雅黑"/>
              </a:rPr>
              <a:t>,</a:t>
            </a:r>
            <a:r>
              <a:rPr lang="zh-CN" altLang="en-US" sz="2000" dirty="0">
                <a:latin typeface="微软雅黑"/>
                <a:ea typeface="微软雅黑"/>
              </a:rPr>
              <a:t>既要坚持以说理为主</a:t>
            </a:r>
            <a:r>
              <a:rPr lang="en-US" altLang="zh-CN" sz="2000" dirty="0">
                <a:latin typeface="微软雅黑"/>
                <a:ea typeface="微软雅黑"/>
              </a:rPr>
              <a:t>,</a:t>
            </a:r>
            <a:r>
              <a:rPr lang="zh-CN" altLang="en-US" sz="2000" dirty="0">
                <a:latin typeface="微软雅黑"/>
                <a:ea typeface="微软雅黑"/>
              </a:rPr>
              <a:t>不 要轻易动手</a:t>
            </a:r>
            <a:r>
              <a:rPr lang="en-US" altLang="zh-CN" sz="2000" dirty="0">
                <a:latin typeface="微软雅黑"/>
                <a:ea typeface="微软雅黑"/>
              </a:rPr>
              <a:t>,</a:t>
            </a:r>
            <a:r>
              <a:rPr lang="zh-CN" altLang="en-US" sz="2000" dirty="0">
                <a:latin typeface="微软雅黑"/>
                <a:ea typeface="微软雅黑"/>
              </a:rPr>
              <a:t>同时又要注意留心观察、掌握证据</a:t>
            </a:r>
            <a:r>
              <a:rPr lang="en-US" altLang="zh-CN" sz="2000" dirty="0">
                <a:latin typeface="微软雅黑"/>
                <a:ea typeface="微软雅黑"/>
              </a:rPr>
              <a:t>. </a:t>
            </a:r>
            <a:endParaRPr lang="zh-CN" altLang="en-US" sz="2000" dirty="0">
              <a:latin typeface="微软雅黑"/>
              <a:ea typeface="微软雅黑"/>
            </a:endParaRPr>
          </a:p>
          <a:p>
            <a:pPr indent="533400"/>
            <a:endParaRPr lang="zh-CN" altLang="en-US" dirty="0">
              <a:latin typeface="微软雅黑"/>
              <a:ea typeface="微软雅黑"/>
            </a:endParaRPr>
          </a:p>
        </p:txBody>
      </p:sp>
    </p:spTree>
    <p:extLst>
      <p:ext uri="{BB962C8B-B14F-4D97-AF65-F5344CB8AC3E}">
        <p14:creationId xmlns:p14="http://schemas.microsoft.com/office/powerpoint/2010/main" val="2628657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smtClean="0">
                <a:latin typeface="微软雅黑"/>
                <a:ea typeface="微软雅黑"/>
              </a:rPr>
              <a:t>第三节  出行</a:t>
            </a:r>
            <a:r>
              <a:rPr lang="zh-CN" altLang="en-US" sz="3200" dirty="0" smtClean="0">
                <a:latin typeface="微软雅黑"/>
                <a:ea typeface="微软雅黑"/>
              </a:rPr>
              <a:t>安全</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5078313"/>
          </a:xfrm>
          <a:prstGeom prst="rect">
            <a:avLst/>
          </a:prstGeom>
          <a:noFill/>
        </p:spPr>
        <p:txBody>
          <a:bodyPr wrap="square" rtlCol="0">
            <a:spAutoFit/>
          </a:bodyPr>
          <a:lstStyle/>
          <a:p>
            <a:r>
              <a:rPr lang="zh-CN" altLang="en-US" sz="2400" dirty="0">
                <a:latin typeface="微软雅黑"/>
                <a:ea typeface="微软雅黑"/>
              </a:rPr>
              <a:t>一、交通安全 </a:t>
            </a:r>
          </a:p>
          <a:p>
            <a:pPr indent="533400"/>
            <a:r>
              <a:rPr lang="zh-CN" altLang="en-US" sz="2000" dirty="0">
                <a:latin typeface="微软雅黑"/>
                <a:ea typeface="微软雅黑"/>
              </a:rPr>
              <a:t>交通安全是指不发生交通事故或少发生交通事故的主观条件</a:t>
            </a:r>
            <a:r>
              <a:rPr lang="en-US" altLang="zh-CN" sz="2000" dirty="0">
                <a:latin typeface="微软雅黑"/>
                <a:ea typeface="微软雅黑"/>
              </a:rPr>
              <a:t>,</a:t>
            </a:r>
            <a:r>
              <a:rPr lang="zh-CN" altLang="en-US" sz="2000" dirty="0">
                <a:latin typeface="微软雅黑"/>
                <a:ea typeface="微软雅黑"/>
              </a:rPr>
              <a:t>即交通参与者要严格遵 守交通法规</a:t>
            </a:r>
            <a:r>
              <a:rPr lang="en-US" altLang="zh-CN" sz="2000" dirty="0">
                <a:latin typeface="微软雅黑"/>
                <a:ea typeface="微软雅黑"/>
              </a:rPr>
              <a:t>,</a:t>
            </a:r>
            <a:r>
              <a:rPr lang="zh-CN" altLang="en-US" sz="2000" dirty="0">
                <a:latin typeface="微软雅黑"/>
                <a:ea typeface="微软雅黑"/>
              </a:rPr>
              <a:t>提高警惕</a:t>
            </a:r>
            <a:r>
              <a:rPr lang="en-US" altLang="zh-CN" sz="2000" dirty="0">
                <a:latin typeface="微软雅黑"/>
                <a:ea typeface="微软雅黑"/>
              </a:rPr>
              <a:t>,</a:t>
            </a:r>
            <a:r>
              <a:rPr lang="zh-CN" altLang="en-US" sz="2000" dirty="0">
                <a:latin typeface="微软雅黑"/>
                <a:ea typeface="微软雅黑"/>
              </a:rPr>
              <a:t>不因麻痹大意而发生交通事故</a:t>
            </a:r>
            <a:r>
              <a:rPr lang="en-US" altLang="zh-CN" sz="2000" dirty="0">
                <a:latin typeface="微软雅黑"/>
                <a:ea typeface="微软雅黑"/>
              </a:rPr>
              <a:t>.</a:t>
            </a:r>
            <a:r>
              <a:rPr lang="zh-CN" altLang="en-US" sz="2000" dirty="0">
                <a:latin typeface="微软雅黑"/>
                <a:ea typeface="微软雅黑"/>
              </a:rPr>
              <a:t>大学生交通安全是指大学生在校园 内和校园外的道路行走、乘坐交通工具时的人身安全</a:t>
            </a:r>
            <a:r>
              <a:rPr lang="en-US" altLang="zh-CN" sz="2000" dirty="0">
                <a:latin typeface="微软雅黑"/>
                <a:ea typeface="微软雅黑"/>
              </a:rPr>
              <a:t>.</a:t>
            </a:r>
            <a:r>
              <a:rPr lang="zh-CN" altLang="en-US" sz="2000" dirty="0">
                <a:latin typeface="微软雅黑"/>
                <a:ea typeface="微软雅黑"/>
              </a:rPr>
              <a:t>只要有行人、车辆、道路这三个交通 安全要素存在</a:t>
            </a:r>
            <a:r>
              <a:rPr lang="en-US" altLang="zh-CN" sz="2000" dirty="0">
                <a:latin typeface="微软雅黑"/>
                <a:ea typeface="微软雅黑"/>
              </a:rPr>
              <a:t>,</a:t>
            </a:r>
            <a:r>
              <a:rPr lang="zh-CN" altLang="en-US" sz="2000" dirty="0">
                <a:latin typeface="微软雅黑"/>
                <a:ea typeface="微软雅黑"/>
              </a:rPr>
              <a:t>就有交通安全问题</a:t>
            </a:r>
            <a:r>
              <a:rPr lang="en-US" altLang="zh-CN" sz="2000" dirty="0">
                <a:latin typeface="微软雅黑"/>
                <a:ea typeface="微软雅黑"/>
              </a:rPr>
              <a:t>,</a:t>
            </a:r>
            <a:r>
              <a:rPr lang="zh-CN" altLang="en-US" sz="2000" dirty="0">
                <a:latin typeface="微软雅黑"/>
                <a:ea typeface="微软雅黑"/>
              </a:rPr>
              <a:t>也许只是一个小小的意外就会造成严重后果</a:t>
            </a:r>
            <a:r>
              <a:rPr lang="en-US" altLang="zh-CN" sz="2000" dirty="0">
                <a:latin typeface="微软雅黑"/>
                <a:ea typeface="微软雅黑"/>
              </a:rPr>
              <a:t>,</a:t>
            </a:r>
            <a:r>
              <a:rPr lang="zh-CN" altLang="en-US" sz="2000" dirty="0">
                <a:latin typeface="微软雅黑"/>
                <a:ea typeface="微软雅黑"/>
              </a:rPr>
              <a:t>断送美好 的前程</a:t>
            </a:r>
            <a:r>
              <a:rPr lang="en-US" altLang="zh-CN" sz="2000" dirty="0">
                <a:latin typeface="微软雅黑"/>
                <a:ea typeface="微软雅黑"/>
              </a:rPr>
              <a:t>,</a:t>
            </a:r>
            <a:r>
              <a:rPr lang="zh-CN" altLang="en-US" sz="2000" dirty="0">
                <a:latin typeface="微软雅黑"/>
                <a:ea typeface="微软雅黑"/>
              </a:rPr>
              <a:t>甚至生命</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a:t>
            </a:r>
            <a:r>
              <a:rPr lang="zh-CN" altLang="en-US" sz="2000" dirty="0">
                <a:latin typeface="微软雅黑"/>
                <a:ea typeface="微软雅黑"/>
              </a:rPr>
              <a:t>一</a:t>
            </a:r>
            <a:r>
              <a:rPr lang="en-US" altLang="zh-CN" sz="2000" dirty="0">
                <a:latin typeface="微软雅黑"/>
                <a:ea typeface="微软雅黑"/>
              </a:rPr>
              <a:t>)</a:t>
            </a:r>
            <a:r>
              <a:rPr lang="zh-CN" altLang="en-US" sz="2000" dirty="0">
                <a:latin typeface="微软雅黑"/>
                <a:ea typeface="微软雅黑"/>
              </a:rPr>
              <a:t>大学生交通安全事故的主要表现形式 </a:t>
            </a:r>
            <a:endParaRPr lang="en-US" altLang="zh-CN" sz="2000" dirty="0" smtClean="0">
              <a:latin typeface="微软雅黑"/>
              <a:ea typeface="微软雅黑"/>
            </a:endParaRPr>
          </a:p>
          <a:p>
            <a:pPr indent="533400"/>
            <a:r>
              <a:rPr lang="en-US" altLang="zh-CN" sz="2000" dirty="0">
                <a:latin typeface="微软雅黑"/>
                <a:ea typeface="微软雅黑"/>
              </a:rPr>
              <a:t>1 .</a:t>
            </a:r>
            <a:r>
              <a:rPr lang="zh-CN" altLang="en-US" sz="2000" dirty="0">
                <a:latin typeface="微软雅黑"/>
                <a:ea typeface="微软雅黑"/>
              </a:rPr>
              <a:t>校 园 内 易 发 生 的 交 通 事 故 </a:t>
            </a:r>
          </a:p>
          <a:p>
            <a:pPr indent="533400"/>
            <a:r>
              <a:rPr lang="en-US" altLang="zh-Hant" sz="2000" dirty="0" smtClean="0">
                <a:latin typeface="微软雅黑"/>
                <a:ea typeface="微软雅黑"/>
              </a:rPr>
              <a:t>(</a:t>
            </a:r>
            <a:r>
              <a:rPr lang="en-US" altLang="zh-Hant" sz="2000" dirty="0">
                <a:latin typeface="微软雅黑"/>
                <a:ea typeface="微软雅黑"/>
              </a:rPr>
              <a:t>1)</a:t>
            </a:r>
            <a:r>
              <a:rPr lang="zh-Hant" altLang="en-US" sz="2000" dirty="0">
                <a:latin typeface="微软雅黑"/>
                <a:ea typeface="微软雅黑"/>
              </a:rPr>
              <a:t>注意力不集中</a:t>
            </a:r>
            <a:r>
              <a:rPr lang="en-US" altLang="zh-Hant" sz="2000" dirty="0">
                <a:latin typeface="微软雅黑"/>
                <a:ea typeface="微软雅黑"/>
              </a:rPr>
              <a:t>. </a:t>
            </a:r>
            <a:r>
              <a:rPr lang="en-US" altLang="zh-CN" sz="2000" dirty="0">
                <a:latin typeface="微软雅黑"/>
                <a:ea typeface="微软雅黑"/>
              </a:rPr>
              <a:t>(2)</a:t>
            </a:r>
            <a:r>
              <a:rPr lang="zh-CN" altLang="en-US" sz="2000" dirty="0">
                <a:latin typeface="微软雅黑"/>
                <a:ea typeface="微软雅黑"/>
              </a:rPr>
              <a:t>在路上玩球类活动</a:t>
            </a:r>
            <a:r>
              <a:rPr lang="en-US" altLang="zh-CN" sz="2000" dirty="0">
                <a:latin typeface="微软雅黑"/>
                <a:ea typeface="微软雅黑"/>
              </a:rPr>
              <a:t>. </a:t>
            </a:r>
            <a:r>
              <a:rPr lang="en-US" altLang="zh-TW" sz="2000" dirty="0">
                <a:latin typeface="微软雅黑"/>
                <a:ea typeface="微软雅黑"/>
              </a:rPr>
              <a:t>(3)</a:t>
            </a:r>
            <a:r>
              <a:rPr lang="zh-TW" altLang="en-US" sz="2000" dirty="0">
                <a:latin typeface="微软雅黑"/>
                <a:ea typeface="微软雅黑"/>
              </a:rPr>
              <a:t>骑 “飞 车 ”</a:t>
            </a:r>
            <a:r>
              <a:rPr lang="en-US" altLang="zh-TW" sz="2000" dirty="0" smtClean="0">
                <a:latin typeface="微软雅黑"/>
                <a:ea typeface="微软雅黑"/>
              </a:rPr>
              <a:t>.</a:t>
            </a:r>
          </a:p>
          <a:p>
            <a:pPr indent="533400"/>
            <a:r>
              <a:rPr lang="en-US" altLang="zh-TW" sz="2000" dirty="0">
                <a:latin typeface="微软雅黑"/>
                <a:ea typeface="微软雅黑"/>
              </a:rPr>
              <a:t>2 .</a:t>
            </a:r>
            <a:r>
              <a:rPr lang="zh-TW" altLang="en-US" sz="2000" dirty="0">
                <a:latin typeface="微软雅黑"/>
                <a:ea typeface="微软雅黑"/>
              </a:rPr>
              <a:t>校 园 外 常 见 的 交 通 事 故 </a:t>
            </a:r>
          </a:p>
          <a:p>
            <a:pPr indent="533400"/>
            <a:r>
              <a:rPr lang="en-US" altLang="zh-TW" sz="2000" dirty="0" smtClean="0">
                <a:latin typeface="微软雅黑"/>
                <a:ea typeface="微软雅黑"/>
              </a:rPr>
              <a:t> </a:t>
            </a:r>
            <a:r>
              <a:rPr lang="en-US" altLang="zh-CN" sz="2000" dirty="0">
                <a:latin typeface="微软雅黑"/>
                <a:ea typeface="微软雅黑"/>
              </a:rPr>
              <a:t>(1)</a:t>
            </a:r>
            <a:r>
              <a:rPr lang="zh-CN" altLang="en-US" sz="2000" dirty="0">
                <a:latin typeface="微软雅黑"/>
                <a:ea typeface="微软雅黑"/>
              </a:rPr>
              <a:t>行走时发生交通事故</a:t>
            </a:r>
            <a:r>
              <a:rPr lang="en-US" altLang="zh-CN" sz="2000" dirty="0">
                <a:latin typeface="微软雅黑"/>
                <a:ea typeface="微软雅黑"/>
              </a:rPr>
              <a:t>. (2)</a:t>
            </a:r>
            <a:r>
              <a:rPr lang="zh-CN" altLang="en-US" sz="2000" dirty="0">
                <a:latin typeface="微软雅黑"/>
                <a:ea typeface="微软雅黑"/>
              </a:rPr>
              <a:t>乘坐交通工具时发生交通事故</a:t>
            </a:r>
            <a:r>
              <a:rPr lang="en-US" altLang="zh-CN" sz="2000" dirty="0">
                <a:latin typeface="微软雅黑"/>
                <a:ea typeface="微软雅黑"/>
              </a:rPr>
              <a:t>. </a:t>
            </a:r>
            <a:endParaRPr lang="en-US" altLang="zh-TW" sz="2000" dirty="0" smtClean="0">
              <a:latin typeface="微软雅黑"/>
              <a:ea typeface="微软雅黑"/>
            </a:endParaRPr>
          </a:p>
          <a:p>
            <a:pPr indent="533400"/>
            <a:r>
              <a:rPr lang="en-US" altLang="zh-TW" sz="2000" dirty="0" smtClean="0">
                <a:latin typeface="微软雅黑"/>
                <a:ea typeface="微软雅黑"/>
              </a:rPr>
              <a:t>(</a:t>
            </a:r>
            <a:r>
              <a:rPr lang="zh-TW" altLang="en-US" sz="2000" dirty="0">
                <a:latin typeface="微软雅黑"/>
                <a:ea typeface="微软雅黑"/>
              </a:rPr>
              <a:t>二 </a:t>
            </a:r>
            <a:r>
              <a:rPr lang="en-US" altLang="zh-TW" sz="2000" dirty="0">
                <a:latin typeface="微软雅黑"/>
                <a:ea typeface="微软雅黑"/>
              </a:rPr>
              <a:t>)</a:t>
            </a:r>
            <a:r>
              <a:rPr lang="zh-TW" altLang="en-US" sz="2000" dirty="0">
                <a:latin typeface="微软雅黑"/>
                <a:ea typeface="微软雅黑"/>
              </a:rPr>
              <a:t>交 通 事 故 的 预 防 </a:t>
            </a:r>
          </a:p>
          <a:p>
            <a:pPr indent="533400"/>
            <a:r>
              <a:rPr lang="en-US" altLang="zh-TW" sz="2000" dirty="0">
                <a:latin typeface="微软雅黑"/>
                <a:ea typeface="微软雅黑"/>
              </a:rPr>
              <a:t>1 .</a:t>
            </a:r>
            <a:r>
              <a:rPr lang="zh-TW" altLang="en-US" sz="2000" dirty="0" smtClean="0">
                <a:latin typeface="微软雅黑"/>
                <a:ea typeface="微软雅黑"/>
              </a:rPr>
              <a:t>提高交通安全意识    </a:t>
            </a:r>
            <a:r>
              <a:rPr lang="en-US" altLang="zh-TW" sz="2000" dirty="0" smtClean="0">
                <a:latin typeface="微软雅黑"/>
                <a:ea typeface="微软雅黑"/>
              </a:rPr>
              <a:t>2 </a:t>
            </a:r>
            <a:r>
              <a:rPr lang="en-US" altLang="zh-TW" sz="2000" dirty="0">
                <a:latin typeface="微软雅黑"/>
                <a:ea typeface="微软雅黑"/>
              </a:rPr>
              <a:t>.</a:t>
            </a:r>
            <a:r>
              <a:rPr lang="zh-TW" altLang="en-US" sz="2000" dirty="0" smtClean="0">
                <a:latin typeface="微软雅黑"/>
                <a:ea typeface="微软雅黑"/>
              </a:rPr>
              <a:t>自觉遵守交通法规 </a:t>
            </a:r>
            <a:endParaRPr lang="zh-TW" altLang="en-US" sz="2000" dirty="0">
              <a:latin typeface="微软雅黑"/>
              <a:ea typeface="微软雅黑"/>
            </a:endParaRPr>
          </a:p>
          <a:p>
            <a:pPr indent="533400"/>
            <a:r>
              <a:rPr lang="en-US" altLang="zh-TW" sz="2000" dirty="0">
                <a:latin typeface="微软雅黑"/>
                <a:ea typeface="微软雅黑"/>
              </a:rPr>
              <a:t>(</a:t>
            </a:r>
            <a:r>
              <a:rPr lang="zh-TW" altLang="en-US" sz="2000" dirty="0">
                <a:latin typeface="微软雅黑"/>
                <a:ea typeface="微软雅黑"/>
              </a:rPr>
              <a:t>三</a:t>
            </a:r>
            <a:r>
              <a:rPr lang="en-US" altLang="zh-TW" sz="2000" dirty="0">
                <a:latin typeface="微软雅黑"/>
                <a:ea typeface="微软雅黑"/>
              </a:rPr>
              <a:t>)</a:t>
            </a:r>
            <a:r>
              <a:rPr lang="zh-TW" altLang="en-US" sz="2000" dirty="0">
                <a:latin typeface="微软雅黑"/>
                <a:ea typeface="微软雅黑"/>
              </a:rPr>
              <a:t>发生交通事故的处理办法 </a:t>
            </a:r>
          </a:p>
          <a:p>
            <a:pPr indent="533400"/>
            <a:r>
              <a:rPr lang="en-US" altLang="zh-TW" sz="2000" dirty="0">
                <a:latin typeface="微软雅黑"/>
                <a:ea typeface="微软雅黑"/>
              </a:rPr>
              <a:t>1 .</a:t>
            </a:r>
            <a:r>
              <a:rPr lang="zh-TW" altLang="en-US" sz="2000" dirty="0" smtClean="0">
                <a:latin typeface="微软雅黑"/>
                <a:ea typeface="微软雅黑"/>
              </a:rPr>
              <a:t>及时报案 </a:t>
            </a:r>
            <a:r>
              <a:rPr lang="en-US" altLang="zh-TW" sz="2000" dirty="0">
                <a:latin typeface="微软雅黑"/>
                <a:ea typeface="微软雅黑"/>
              </a:rPr>
              <a:t>2 .</a:t>
            </a:r>
            <a:r>
              <a:rPr lang="zh-TW" altLang="en-US" sz="2000" dirty="0" smtClean="0">
                <a:latin typeface="微软雅黑"/>
                <a:ea typeface="微软雅黑"/>
              </a:rPr>
              <a:t>保护现场 </a:t>
            </a:r>
            <a:r>
              <a:rPr lang="en-US" altLang="zh-TW" sz="2000" dirty="0">
                <a:latin typeface="微软雅黑"/>
                <a:ea typeface="微软雅黑"/>
              </a:rPr>
              <a:t>3 .</a:t>
            </a:r>
            <a:r>
              <a:rPr lang="zh-TW" altLang="en-US" sz="2000" dirty="0" smtClean="0">
                <a:latin typeface="微软雅黑"/>
                <a:ea typeface="微软雅黑"/>
              </a:rPr>
              <a:t>控制肇事者 </a:t>
            </a:r>
            <a:endParaRPr lang="zh-CN" altLang="en-US" sz="2400" dirty="0">
              <a:latin typeface="微软雅黑"/>
              <a:ea typeface="微软雅黑"/>
            </a:endParaRPr>
          </a:p>
        </p:txBody>
      </p:sp>
    </p:spTree>
    <p:extLst>
      <p:ext uri="{BB962C8B-B14F-4D97-AF65-F5344CB8AC3E}">
        <p14:creationId xmlns:p14="http://schemas.microsoft.com/office/powerpoint/2010/main" val="4183846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出行</a:t>
            </a:r>
            <a:r>
              <a:rPr lang="zh-CN" altLang="en-US" sz="3200" dirty="0" smtClean="0">
                <a:latin typeface="微软雅黑"/>
                <a:ea typeface="微软雅黑"/>
              </a:rPr>
              <a:t>安全</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4708981"/>
          </a:xfrm>
          <a:prstGeom prst="rect">
            <a:avLst/>
          </a:prstGeom>
          <a:noFill/>
        </p:spPr>
        <p:txBody>
          <a:bodyPr wrap="square" rtlCol="0">
            <a:spAutoFit/>
          </a:bodyPr>
          <a:lstStyle/>
          <a:p>
            <a:r>
              <a:rPr lang="zh-CN" altLang="en-US" sz="2400" dirty="0" smtClean="0">
                <a:latin typeface="微软雅黑"/>
                <a:ea typeface="微软雅黑"/>
              </a:rPr>
              <a:t>二、校外防盗</a:t>
            </a:r>
            <a:endParaRPr lang="zh-CN" altLang="en-US" sz="2400" dirty="0">
              <a:latin typeface="微软雅黑"/>
              <a:ea typeface="微软雅黑"/>
            </a:endParaRPr>
          </a:p>
          <a:p>
            <a:pPr marL="627063" indent="-93663"/>
            <a:r>
              <a:rPr lang="en-US" altLang="zh-TW" sz="2000" dirty="0">
                <a:latin typeface="微软雅黑"/>
                <a:ea typeface="微软雅黑"/>
              </a:rPr>
              <a:t>(</a:t>
            </a:r>
            <a:r>
              <a:rPr lang="zh-TW" altLang="en-US" sz="2000" dirty="0">
                <a:latin typeface="微软雅黑"/>
                <a:ea typeface="微软雅黑"/>
              </a:rPr>
              <a:t>一 </a:t>
            </a:r>
            <a:r>
              <a:rPr lang="en-US" altLang="zh-TW" sz="2000" dirty="0">
                <a:latin typeface="微软雅黑"/>
                <a:ea typeface="微软雅黑"/>
              </a:rPr>
              <a:t>)</a:t>
            </a:r>
            <a:r>
              <a:rPr lang="zh-TW" altLang="en-US" sz="2000" dirty="0">
                <a:latin typeface="微软雅黑"/>
                <a:ea typeface="微软雅黑"/>
              </a:rPr>
              <a:t>校 外 偷 盗 作 案 的 方 式 </a:t>
            </a:r>
          </a:p>
          <a:p>
            <a:pPr marL="627063" indent="-93663"/>
            <a:r>
              <a:rPr lang="en-US" altLang="zh-TW" dirty="0">
                <a:latin typeface="微软雅黑"/>
                <a:ea typeface="微软雅黑"/>
              </a:rPr>
              <a:t>(1)</a:t>
            </a:r>
            <a:r>
              <a:rPr lang="zh-TW" altLang="en-US" dirty="0">
                <a:latin typeface="微软雅黑"/>
                <a:ea typeface="微软雅黑"/>
              </a:rPr>
              <a:t>掏 包 </a:t>
            </a:r>
            <a:r>
              <a:rPr lang="en-US" altLang="zh-TW" dirty="0">
                <a:latin typeface="微软雅黑"/>
                <a:ea typeface="微软雅黑"/>
              </a:rPr>
              <a:t>. 2)</a:t>
            </a:r>
            <a:r>
              <a:rPr lang="zh-TW" altLang="en-US" dirty="0">
                <a:latin typeface="微软雅黑"/>
                <a:ea typeface="微软雅黑"/>
              </a:rPr>
              <a:t>拉包</a:t>
            </a:r>
            <a:r>
              <a:rPr lang="en-US" altLang="zh-TW" dirty="0">
                <a:latin typeface="微软雅黑"/>
                <a:ea typeface="微软雅黑"/>
              </a:rPr>
              <a:t>. </a:t>
            </a:r>
            <a:r>
              <a:rPr lang="en-US" altLang="ja-JP" dirty="0">
                <a:latin typeface="微软雅黑"/>
                <a:ea typeface="微软雅黑"/>
              </a:rPr>
              <a:t>(3)</a:t>
            </a:r>
            <a:r>
              <a:rPr lang="ja-JP" altLang="en-US" dirty="0">
                <a:latin typeface="微软雅黑"/>
                <a:ea typeface="微软雅黑"/>
              </a:rPr>
              <a:t>割包</a:t>
            </a:r>
            <a:r>
              <a:rPr lang="en-US" altLang="ja-JP" dirty="0">
                <a:latin typeface="微软雅黑"/>
                <a:ea typeface="微软雅黑"/>
              </a:rPr>
              <a:t>. </a:t>
            </a:r>
            <a:r>
              <a:rPr lang="en-US" altLang="zh-CN" dirty="0">
                <a:latin typeface="微软雅黑"/>
                <a:ea typeface="微软雅黑"/>
              </a:rPr>
              <a:t>(4)</a:t>
            </a:r>
            <a:r>
              <a:rPr lang="zh-CN" altLang="en-US" dirty="0">
                <a:latin typeface="微软雅黑"/>
                <a:ea typeface="微软雅黑"/>
              </a:rPr>
              <a:t>拎包</a:t>
            </a:r>
            <a:r>
              <a:rPr lang="en-US" altLang="zh-CN" dirty="0" smtClean="0">
                <a:latin typeface="微软雅黑"/>
                <a:ea typeface="微软雅黑"/>
              </a:rPr>
              <a:t>.</a:t>
            </a:r>
            <a:r>
              <a:rPr lang="zh-TW" altLang="en-US" dirty="0">
                <a:latin typeface="微软雅黑"/>
                <a:ea typeface="微软雅黑"/>
              </a:rPr>
              <a:t> </a:t>
            </a:r>
            <a:r>
              <a:rPr lang="en-US" altLang="zh-TW" dirty="0">
                <a:latin typeface="微软雅黑"/>
                <a:ea typeface="微软雅黑"/>
              </a:rPr>
              <a:t>(5)</a:t>
            </a:r>
            <a:r>
              <a:rPr lang="zh-TW" altLang="en-US" dirty="0">
                <a:latin typeface="微软雅黑"/>
                <a:ea typeface="微软雅黑"/>
              </a:rPr>
              <a:t>公交车上</a:t>
            </a:r>
            <a:r>
              <a:rPr lang="en-US" altLang="zh-TW" dirty="0">
                <a:latin typeface="微软雅黑"/>
                <a:ea typeface="微软雅黑"/>
              </a:rPr>
              <a:t>. </a:t>
            </a:r>
            <a:endParaRPr lang="zh-TW" altLang="en-US" dirty="0">
              <a:latin typeface="微软雅黑"/>
              <a:ea typeface="微软雅黑"/>
            </a:endParaRPr>
          </a:p>
          <a:p>
            <a:pPr marL="627063" indent="-93663"/>
            <a:r>
              <a:rPr lang="en-US" altLang="zh-CN" dirty="0" smtClean="0">
                <a:latin typeface="微软雅黑"/>
                <a:ea typeface="微软雅黑"/>
              </a:rPr>
              <a:t>(</a:t>
            </a:r>
            <a:r>
              <a:rPr lang="en-US" altLang="zh-CN" dirty="0">
                <a:latin typeface="微软雅黑"/>
                <a:ea typeface="微软雅黑"/>
              </a:rPr>
              <a:t>6)</a:t>
            </a:r>
            <a:r>
              <a:rPr lang="zh-CN" altLang="en-US" dirty="0">
                <a:latin typeface="微软雅黑"/>
                <a:ea typeface="微软雅黑"/>
              </a:rPr>
              <a:t>街道上、商场里</a:t>
            </a:r>
            <a:r>
              <a:rPr lang="en-US" altLang="zh-CN" dirty="0">
                <a:latin typeface="微软雅黑"/>
                <a:ea typeface="微软雅黑"/>
              </a:rPr>
              <a:t>.</a:t>
            </a:r>
            <a:r>
              <a:rPr lang="zh-CN" altLang="en-US" dirty="0">
                <a:latin typeface="微软雅黑"/>
                <a:ea typeface="微软雅黑"/>
              </a:rPr>
              <a:t>在街市、商场等处实施扒窃的多为团伙作案</a:t>
            </a:r>
            <a:r>
              <a:rPr lang="en-US" altLang="zh-CN" dirty="0">
                <a:latin typeface="微软雅黑"/>
                <a:ea typeface="微软雅黑"/>
              </a:rPr>
              <a:t>,</a:t>
            </a:r>
            <a:r>
              <a:rPr lang="zh-CN" altLang="en-US" dirty="0">
                <a:latin typeface="微软雅黑"/>
                <a:ea typeface="微软雅黑"/>
              </a:rPr>
              <a:t>分工明确</a:t>
            </a:r>
            <a:r>
              <a:rPr lang="en-US" altLang="zh-CN" dirty="0">
                <a:latin typeface="微软雅黑"/>
                <a:ea typeface="微软雅黑"/>
              </a:rPr>
              <a:t>. </a:t>
            </a:r>
            <a:endParaRPr lang="zh-CN" altLang="en-US" dirty="0">
              <a:latin typeface="微软雅黑"/>
              <a:ea typeface="微软雅黑"/>
            </a:endParaRPr>
          </a:p>
          <a:p>
            <a:pPr indent="533400"/>
            <a:r>
              <a:rPr lang="en-US" altLang="zh-TW" sz="2000" dirty="0">
                <a:latin typeface="微软雅黑"/>
                <a:ea typeface="微软雅黑"/>
              </a:rPr>
              <a:t>(</a:t>
            </a:r>
            <a:r>
              <a:rPr lang="zh-TW" altLang="en-US" sz="2000" dirty="0">
                <a:latin typeface="微软雅黑"/>
                <a:ea typeface="微软雅黑"/>
              </a:rPr>
              <a:t>二 </a:t>
            </a:r>
            <a:r>
              <a:rPr lang="en-US" altLang="zh-TW" sz="2000" dirty="0">
                <a:latin typeface="微软雅黑"/>
                <a:ea typeface="微软雅黑"/>
              </a:rPr>
              <a:t>)</a:t>
            </a:r>
            <a:r>
              <a:rPr lang="zh-TW" altLang="en-US" sz="2000" dirty="0">
                <a:latin typeface="微软雅黑"/>
                <a:ea typeface="微软雅黑"/>
              </a:rPr>
              <a:t>校 外 防 盗 的 注 意 事 项 </a:t>
            </a:r>
          </a:p>
          <a:p>
            <a:pPr indent="533400"/>
            <a:r>
              <a:rPr lang="zh-TW" altLang="en-US" sz="2000" dirty="0">
                <a:latin typeface="微软雅黑"/>
                <a:ea typeface="微软雅黑"/>
              </a:rPr>
              <a:t>为避免不法侵害的发生</a:t>
            </a:r>
            <a:r>
              <a:rPr lang="en-US" altLang="zh-TW" sz="2000" dirty="0">
                <a:latin typeface="微软雅黑"/>
                <a:ea typeface="微软雅黑"/>
              </a:rPr>
              <a:t>,</a:t>
            </a:r>
            <a:r>
              <a:rPr lang="zh-TW" altLang="en-US" sz="2000" dirty="0">
                <a:latin typeface="微软雅黑"/>
                <a:ea typeface="微软雅黑"/>
              </a:rPr>
              <a:t>就要做好个人的防范工作</a:t>
            </a:r>
            <a:r>
              <a:rPr lang="en-US" altLang="zh-TW" sz="2000" dirty="0">
                <a:latin typeface="微软雅黑"/>
                <a:ea typeface="微软雅黑"/>
              </a:rPr>
              <a:t>,</a:t>
            </a:r>
            <a:r>
              <a:rPr lang="zh-TW" altLang="en-US" sz="2000" dirty="0">
                <a:latin typeface="微软雅黑"/>
                <a:ea typeface="微软雅黑"/>
              </a:rPr>
              <a:t>保管好自己的钱、物</a:t>
            </a:r>
            <a:r>
              <a:rPr lang="en-US" altLang="zh-TW" sz="2000" dirty="0">
                <a:latin typeface="微软雅黑"/>
                <a:ea typeface="微软雅黑"/>
              </a:rPr>
              <a:t>,</a:t>
            </a:r>
            <a:r>
              <a:rPr lang="zh-TW" altLang="en-US" sz="2000" dirty="0">
                <a:latin typeface="微软雅黑"/>
                <a:ea typeface="微软雅黑"/>
              </a:rPr>
              <a:t>对于犯罪分子 来说</a:t>
            </a:r>
            <a:r>
              <a:rPr lang="en-US" altLang="zh-TW" sz="2000" dirty="0">
                <a:latin typeface="微软雅黑"/>
                <a:ea typeface="微软雅黑"/>
              </a:rPr>
              <a:t>,</a:t>
            </a:r>
            <a:r>
              <a:rPr lang="zh-TW" altLang="en-US" sz="2000" dirty="0">
                <a:latin typeface="微软雅黑"/>
                <a:ea typeface="微软雅黑"/>
              </a:rPr>
              <a:t>犯罪的客体不存在</a:t>
            </a:r>
            <a:r>
              <a:rPr lang="en-US" altLang="zh-TW" sz="2000" dirty="0">
                <a:latin typeface="微软雅黑"/>
                <a:ea typeface="微软雅黑"/>
              </a:rPr>
              <a:t>,</a:t>
            </a:r>
            <a:r>
              <a:rPr lang="zh-TW" altLang="en-US" sz="2000" dirty="0">
                <a:latin typeface="微软雅黑"/>
                <a:ea typeface="微软雅黑"/>
              </a:rPr>
              <a:t>也就做不成案件</a:t>
            </a:r>
            <a:r>
              <a:rPr lang="en-US" altLang="zh-TW" sz="2000" dirty="0">
                <a:latin typeface="微软雅黑"/>
                <a:ea typeface="微软雅黑"/>
              </a:rPr>
              <a:t>,</a:t>
            </a:r>
            <a:r>
              <a:rPr lang="zh-TW" altLang="en-US" sz="2000" dirty="0">
                <a:latin typeface="微软雅黑"/>
                <a:ea typeface="微软雅黑"/>
              </a:rPr>
              <a:t>或因犯罪成本过高</a:t>
            </a:r>
            <a:r>
              <a:rPr lang="en-US" altLang="zh-TW" sz="2000" dirty="0">
                <a:latin typeface="微软雅黑"/>
                <a:ea typeface="微软雅黑"/>
              </a:rPr>
              <a:t>,</a:t>
            </a:r>
            <a:r>
              <a:rPr lang="zh-TW" altLang="en-US" sz="2000" dirty="0">
                <a:latin typeface="微软雅黑"/>
                <a:ea typeface="微软雅黑"/>
              </a:rPr>
              <a:t>犯罪分子也会自动放弃犯罪 活动</a:t>
            </a:r>
            <a:r>
              <a:rPr lang="en-US" altLang="zh-TW" sz="2000" dirty="0">
                <a:latin typeface="微软雅黑"/>
                <a:ea typeface="微软雅黑"/>
              </a:rPr>
              <a:t>.</a:t>
            </a:r>
            <a:r>
              <a:rPr lang="zh-TW" altLang="en-US" sz="2000" dirty="0">
                <a:latin typeface="微软雅黑"/>
                <a:ea typeface="微软雅黑"/>
              </a:rPr>
              <a:t>作为个人</a:t>
            </a:r>
            <a:r>
              <a:rPr lang="en-US" altLang="zh-TW" sz="2000" dirty="0">
                <a:latin typeface="微软雅黑"/>
                <a:ea typeface="微软雅黑"/>
              </a:rPr>
              <a:t>,</a:t>
            </a:r>
            <a:r>
              <a:rPr lang="zh-TW" altLang="en-US" sz="2000" dirty="0">
                <a:latin typeface="微软雅黑"/>
                <a:ea typeface="微软雅黑"/>
              </a:rPr>
              <a:t>一方面要做好个人防范</a:t>
            </a:r>
            <a:r>
              <a:rPr lang="en-US" altLang="zh-TW" sz="2000" dirty="0">
                <a:latin typeface="微软雅黑"/>
                <a:ea typeface="微软雅黑"/>
              </a:rPr>
              <a:t>,</a:t>
            </a:r>
            <a:r>
              <a:rPr lang="zh-TW" altLang="en-US" sz="2000" dirty="0">
                <a:latin typeface="微软雅黑"/>
                <a:ea typeface="微软雅黑"/>
              </a:rPr>
              <a:t>外出时一定要记住时时“看一下、摸一下、查一 下”</a:t>
            </a:r>
            <a:r>
              <a:rPr lang="en-US" altLang="zh-TW" sz="2000" dirty="0">
                <a:latin typeface="微软雅黑"/>
                <a:ea typeface="微软雅黑"/>
              </a:rPr>
              <a:t>,</a:t>
            </a:r>
            <a:r>
              <a:rPr lang="zh-TW" altLang="en-US" sz="2000" dirty="0">
                <a:latin typeface="微软雅黑"/>
                <a:ea typeface="微软雅黑"/>
              </a:rPr>
              <a:t>提高安全防范意识</a:t>
            </a:r>
            <a:r>
              <a:rPr lang="en-US" altLang="zh-TW" sz="2000" dirty="0">
                <a:latin typeface="微软雅黑"/>
                <a:ea typeface="微软雅黑"/>
              </a:rPr>
              <a:t>,</a:t>
            </a:r>
            <a:r>
              <a:rPr lang="zh-TW" altLang="en-US" sz="2000" dirty="0">
                <a:latin typeface="微软雅黑"/>
                <a:ea typeface="微软雅黑"/>
              </a:rPr>
              <a:t>不给扒手制造违法的便利条件</a:t>
            </a:r>
            <a:r>
              <a:rPr lang="en-US" altLang="zh-TW" sz="2000" dirty="0">
                <a:latin typeface="微软雅黑"/>
                <a:ea typeface="微软雅黑"/>
              </a:rPr>
              <a:t>.</a:t>
            </a:r>
            <a:r>
              <a:rPr lang="zh-TW" altLang="en-US" sz="2000" dirty="0">
                <a:latin typeface="微软雅黑"/>
                <a:ea typeface="微软雅黑"/>
              </a:rPr>
              <a:t>另一方面当不法侵害发生时</a:t>
            </a:r>
            <a:r>
              <a:rPr lang="en-US" altLang="zh-TW" sz="2000" dirty="0">
                <a:latin typeface="微软雅黑"/>
                <a:ea typeface="微软雅黑"/>
              </a:rPr>
              <a:t>,</a:t>
            </a:r>
            <a:r>
              <a:rPr lang="zh-TW" altLang="en-US" sz="2000" dirty="0">
                <a:latin typeface="微软雅黑"/>
                <a:ea typeface="微软雅黑"/>
              </a:rPr>
              <a:t>要机 智应对</a:t>
            </a:r>
            <a:r>
              <a:rPr lang="en-US" altLang="zh-TW" sz="2000" dirty="0">
                <a:latin typeface="微软雅黑"/>
                <a:ea typeface="微软雅黑"/>
              </a:rPr>
              <a:t>,</a:t>
            </a:r>
            <a:r>
              <a:rPr lang="zh-TW" altLang="en-US" sz="2000" dirty="0">
                <a:latin typeface="微软雅黑"/>
                <a:ea typeface="微软雅黑"/>
              </a:rPr>
              <a:t>及时报警</a:t>
            </a:r>
            <a:r>
              <a:rPr lang="en-US" altLang="zh-TW" sz="2000" dirty="0">
                <a:latin typeface="微软雅黑"/>
                <a:ea typeface="微软雅黑"/>
              </a:rPr>
              <a:t>. </a:t>
            </a:r>
            <a:endParaRPr lang="zh-TW" altLang="en-US" sz="2000" dirty="0">
              <a:latin typeface="微软雅黑"/>
              <a:ea typeface="微软雅黑"/>
            </a:endParaRPr>
          </a:p>
          <a:p>
            <a:pPr indent="533400"/>
            <a:r>
              <a:rPr lang="en-US" altLang="zh-TW" sz="2000" dirty="0">
                <a:latin typeface="微软雅黑"/>
                <a:ea typeface="微软雅黑"/>
              </a:rPr>
              <a:t>(</a:t>
            </a:r>
            <a:r>
              <a:rPr lang="zh-TW" altLang="en-US" sz="2000" dirty="0">
                <a:latin typeface="微软雅黑"/>
                <a:ea typeface="微软雅黑"/>
              </a:rPr>
              <a:t>三 </a:t>
            </a:r>
            <a:r>
              <a:rPr lang="en-US" altLang="zh-TW" sz="2000" dirty="0">
                <a:latin typeface="微软雅黑"/>
                <a:ea typeface="微软雅黑"/>
              </a:rPr>
              <a:t>)</a:t>
            </a:r>
            <a:r>
              <a:rPr lang="zh-TW" altLang="en-US" sz="2000" dirty="0">
                <a:latin typeface="微软雅黑"/>
                <a:ea typeface="微软雅黑"/>
              </a:rPr>
              <a:t>打 工 诈 骗 </a:t>
            </a:r>
          </a:p>
          <a:p>
            <a:pPr indent="533400"/>
            <a:r>
              <a:rPr lang="en-US" altLang="zh-TW" sz="2000" dirty="0">
                <a:latin typeface="微软雅黑"/>
                <a:ea typeface="微软雅黑"/>
              </a:rPr>
              <a:t>(</a:t>
            </a:r>
            <a:r>
              <a:rPr lang="zh-TW" altLang="en-US" sz="2000" dirty="0">
                <a:latin typeface="微软雅黑"/>
                <a:ea typeface="微软雅黑"/>
              </a:rPr>
              <a:t>四 </a:t>
            </a:r>
            <a:r>
              <a:rPr lang="en-US" altLang="zh-TW" sz="2000" dirty="0">
                <a:latin typeface="微软雅黑"/>
                <a:ea typeface="微软雅黑"/>
              </a:rPr>
              <a:t>)</a:t>
            </a:r>
            <a:r>
              <a:rPr lang="zh-TW" altLang="en-US" sz="2000" dirty="0">
                <a:latin typeface="微软雅黑"/>
                <a:ea typeface="微软雅黑"/>
              </a:rPr>
              <a:t>广 告 诈 骗 </a:t>
            </a:r>
            <a:endParaRPr lang="en-US" altLang="zh-CN" sz="2000" dirty="0">
              <a:latin typeface="微软雅黑"/>
              <a:ea typeface="微软雅黑"/>
            </a:endParaRPr>
          </a:p>
          <a:p>
            <a:pPr indent="533400"/>
            <a:r>
              <a:rPr lang="en-US" altLang="zh-TW" sz="2000" dirty="0">
                <a:latin typeface="微软雅黑"/>
                <a:ea typeface="微软雅黑"/>
              </a:rPr>
              <a:t>(</a:t>
            </a:r>
            <a:r>
              <a:rPr lang="zh-TW" altLang="en-US" sz="2000" dirty="0">
                <a:latin typeface="微软雅黑"/>
                <a:ea typeface="微软雅黑"/>
              </a:rPr>
              <a:t>五 </a:t>
            </a:r>
            <a:r>
              <a:rPr lang="en-US" altLang="zh-TW" sz="2000" dirty="0">
                <a:latin typeface="微软雅黑"/>
                <a:ea typeface="微软雅黑"/>
              </a:rPr>
              <a:t>)</a:t>
            </a:r>
            <a:r>
              <a:rPr lang="zh-TW" altLang="en-US" sz="2000" dirty="0">
                <a:latin typeface="微软雅黑"/>
                <a:ea typeface="微软雅黑"/>
              </a:rPr>
              <a:t>传 销 诈 骗 </a:t>
            </a:r>
          </a:p>
          <a:p>
            <a:pPr indent="533400"/>
            <a:r>
              <a:rPr lang="en-US" altLang="zh-TW" sz="2000" dirty="0">
                <a:latin typeface="微软雅黑"/>
                <a:ea typeface="微软雅黑"/>
              </a:rPr>
              <a:t>(</a:t>
            </a:r>
            <a:r>
              <a:rPr lang="zh-TW" altLang="en-US" sz="2000" dirty="0">
                <a:latin typeface="微软雅黑"/>
                <a:ea typeface="微软雅黑"/>
              </a:rPr>
              <a:t>六 </a:t>
            </a:r>
            <a:r>
              <a:rPr lang="en-US" altLang="zh-TW" sz="2000" dirty="0">
                <a:latin typeface="微软雅黑"/>
                <a:ea typeface="微软雅黑"/>
              </a:rPr>
              <a:t>)</a:t>
            </a:r>
            <a:r>
              <a:rPr lang="zh-TW" altLang="en-US" sz="2000" dirty="0">
                <a:latin typeface="微软雅黑"/>
                <a:ea typeface="微软雅黑"/>
              </a:rPr>
              <a:t>火 车 站 诈 骗 </a:t>
            </a:r>
            <a:endParaRPr lang="zh-CN" altLang="en-US" sz="2400" dirty="0">
              <a:latin typeface="微软雅黑"/>
              <a:ea typeface="微软雅黑"/>
            </a:endParaRPr>
          </a:p>
        </p:txBody>
      </p:sp>
    </p:spTree>
    <p:extLst>
      <p:ext uri="{BB962C8B-B14F-4D97-AF65-F5344CB8AC3E}">
        <p14:creationId xmlns:p14="http://schemas.microsoft.com/office/powerpoint/2010/main" val="4167220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7" name="矩形 16">
            <a:extLst>
              <a:ext uri="{FF2B5EF4-FFF2-40B4-BE49-F238E27FC236}">
                <a16:creationId xmlns:a16="http://schemas.microsoft.com/office/drawing/2014/main" xmlns="" id="{0A0C680B-A605-4CEE-86F8-B84ADFCF252A}"/>
              </a:ext>
            </a:extLst>
          </p:cNvPr>
          <p:cNvSpPr/>
          <p:nvPr/>
        </p:nvSpPr>
        <p:spPr>
          <a:xfrm>
            <a:off x="0" y="1988840"/>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7200" dirty="0">
                <a:solidFill>
                  <a:schemeClr val="tx1">
                    <a:lumMod val="75000"/>
                    <a:lumOff val="25000"/>
                  </a:schemeClr>
                </a:solidFill>
              </a:rPr>
              <a:t>Thank </a:t>
            </a:r>
            <a:r>
              <a:rPr lang="en-US" altLang="zh-CN" sz="7200" dirty="0" smtClean="0">
                <a:solidFill>
                  <a:schemeClr val="tx1">
                    <a:lumMod val="75000"/>
                    <a:lumOff val="25000"/>
                  </a:schemeClr>
                </a:solidFill>
              </a:rPr>
              <a:t>you</a:t>
            </a:r>
          </a:p>
          <a:p>
            <a:pPr algn="r"/>
            <a:r>
              <a:rPr lang="zh-CN" altLang="en-US" sz="7200" dirty="0" smtClean="0">
                <a:solidFill>
                  <a:schemeClr val="tx1">
                    <a:lumMod val="75000"/>
                    <a:lumOff val="25000"/>
                  </a:schemeClr>
                </a:solidFill>
                <a:latin typeface="微软雅黑"/>
                <a:ea typeface="微软雅黑"/>
              </a:rPr>
              <a:t>感谢观看！</a:t>
            </a:r>
            <a:endParaRPr lang="zh-CN" altLang="en-US" sz="7200" dirty="0">
              <a:solidFill>
                <a:schemeClr val="tx1">
                  <a:lumMod val="75000"/>
                  <a:lumOff val="25000"/>
                </a:schemeClr>
              </a:solidFill>
              <a:latin typeface="微软雅黑"/>
              <a:ea typeface="微软雅黑"/>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3" name="矩形: 圆角 11">
            <a:extLst>
              <a:ext uri="{FF2B5EF4-FFF2-40B4-BE49-F238E27FC236}">
                <a16:creationId xmlns:a16="http://schemas.microsoft.com/office/drawing/2014/main" xmlns="" id="{620324B8-6BB9-4ADB-8F97-301B2336BA99}"/>
              </a:ext>
            </a:extLst>
          </p:cNvPr>
          <p:cNvSpPr/>
          <p:nvPr/>
        </p:nvSpPr>
        <p:spPr>
          <a:xfrm>
            <a:off x="2627784" y="2420888"/>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01</a:t>
            </a:r>
            <a:endParaRPr lang="zh-CN" altLang="en-US" sz="2800" dirty="0">
              <a:solidFill>
                <a:schemeClr val="tx1">
                  <a:lumMod val="75000"/>
                  <a:lumOff val="25000"/>
                </a:schemeClr>
              </a:solidFill>
            </a:endParaRPr>
          </a:p>
        </p:txBody>
      </p:sp>
      <p:sp>
        <p:nvSpPr>
          <p:cNvPr id="14" name="矩形: 圆角 12">
            <a:extLst>
              <a:ext uri="{FF2B5EF4-FFF2-40B4-BE49-F238E27FC236}">
                <a16:creationId xmlns:a16="http://schemas.microsoft.com/office/drawing/2014/main" xmlns="" id="{ADC18029-2579-4D61-BBFE-9A4D23E99E45}"/>
              </a:ext>
            </a:extLst>
          </p:cNvPr>
          <p:cNvSpPr/>
          <p:nvPr/>
        </p:nvSpPr>
        <p:spPr>
          <a:xfrm>
            <a:off x="2627784" y="3068960"/>
            <a:ext cx="648072" cy="576065"/>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02</a:t>
            </a:r>
            <a:endParaRPr lang="zh-CN" altLang="en-US" sz="2800" dirty="0">
              <a:solidFill>
                <a:schemeClr val="tx1">
                  <a:lumMod val="75000"/>
                  <a:lumOff val="25000"/>
                </a:schemeClr>
              </a:solidFill>
            </a:endParaRPr>
          </a:p>
        </p:txBody>
      </p:sp>
      <p:sp>
        <p:nvSpPr>
          <p:cNvPr id="17" name="TextBox 12"/>
          <p:cNvSpPr txBox="1">
            <a:spLocks noChangeArrowheads="1"/>
          </p:cNvSpPr>
          <p:nvPr/>
        </p:nvSpPr>
        <p:spPr bwMode="auto">
          <a:xfrm>
            <a:off x="2483768" y="1124744"/>
            <a:ext cx="6264696" cy="1323439"/>
          </a:xfrm>
          <a:prstGeom prst="rect">
            <a:avLst/>
          </a:prstGeom>
          <a:noFill/>
          <a:ln w="9525">
            <a:noFill/>
            <a:miter lim="800000"/>
            <a:headEnd/>
            <a:tailEnd/>
          </a:ln>
        </p:spPr>
        <p:txBody>
          <a:bodyPr wrap="square">
            <a:spAutoFit/>
          </a:bodyPr>
          <a:lstStyle/>
          <a:p>
            <a:r>
              <a:rPr lang="zh-CN" altLang="en-US" sz="4000" dirty="0" smtClean="0">
                <a:solidFill>
                  <a:srgbClr val="800000"/>
                </a:solidFill>
                <a:latin typeface="微软雅黑" pitchFamily="34" charset="-122"/>
                <a:ea typeface="微软雅黑" pitchFamily="34" charset="-122"/>
              </a:rPr>
              <a:t>第六章 </a:t>
            </a:r>
            <a:r>
              <a:rPr lang="zh-CN" altLang="en-US" sz="4000" dirty="0" smtClean="0">
                <a:solidFill>
                  <a:srgbClr val="800000"/>
                </a:solidFill>
                <a:latin typeface="微软雅黑"/>
                <a:ea typeface="微软雅黑"/>
              </a:rPr>
              <a:t>大学生安全教育</a:t>
            </a:r>
            <a:r>
              <a:rPr lang="zh-CN" altLang="en-US" sz="4000" dirty="0" smtClean="0">
                <a:solidFill>
                  <a:srgbClr val="800000"/>
                </a:solidFill>
              </a:rPr>
              <a:t> </a:t>
            </a:r>
            <a:endParaRPr lang="zh-CN" altLang="en-US" sz="4000" dirty="0">
              <a:solidFill>
                <a:srgbClr val="800000"/>
              </a:solidFill>
            </a:endParaRPr>
          </a:p>
          <a:p>
            <a:endParaRPr lang="zh-CN" altLang="en-US" sz="4000" dirty="0">
              <a:solidFill>
                <a:srgbClr val="800000"/>
              </a:solidFill>
              <a:latin typeface="微软雅黑" pitchFamily="34" charset="-122"/>
              <a:ea typeface="微软雅黑" pitchFamily="34" charset="-122"/>
            </a:endParaRPr>
          </a:p>
        </p:txBody>
      </p:sp>
      <p:sp>
        <p:nvSpPr>
          <p:cNvPr id="4" name="文本框 3"/>
          <p:cNvSpPr txBox="1"/>
          <p:nvPr/>
        </p:nvSpPr>
        <p:spPr>
          <a:xfrm>
            <a:off x="3347864" y="2492896"/>
            <a:ext cx="3816424" cy="461665"/>
          </a:xfrm>
          <a:prstGeom prst="rect">
            <a:avLst/>
          </a:prstGeom>
          <a:noFill/>
        </p:spPr>
        <p:txBody>
          <a:bodyPr wrap="square" rtlCol="0">
            <a:spAutoFit/>
          </a:bodyPr>
          <a:lstStyle/>
          <a:p>
            <a:r>
              <a:rPr kumimoji="1" lang="zh-CN" altLang="en-US" sz="2400" dirty="0" smtClean="0">
                <a:latin typeface="微软雅黑"/>
                <a:ea typeface="微软雅黑"/>
              </a:rPr>
              <a:t>遵规守纪 平安学习</a:t>
            </a:r>
            <a:endParaRPr kumimoji="1" lang="zh-CN" altLang="en-US" sz="2400" dirty="0">
              <a:latin typeface="微软雅黑"/>
              <a:ea typeface="微软雅黑"/>
            </a:endParaRPr>
          </a:p>
        </p:txBody>
      </p:sp>
      <p:sp>
        <p:nvSpPr>
          <p:cNvPr id="19" name="文本框 18"/>
          <p:cNvSpPr txBox="1"/>
          <p:nvPr/>
        </p:nvSpPr>
        <p:spPr>
          <a:xfrm>
            <a:off x="3347864" y="3158970"/>
            <a:ext cx="3600400" cy="461665"/>
          </a:xfrm>
          <a:prstGeom prst="rect">
            <a:avLst/>
          </a:prstGeom>
          <a:noFill/>
        </p:spPr>
        <p:txBody>
          <a:bodyPr wrap="square" rtlCol="0">
            <a:spAutoFit/>
          </a:bodyPr>
          <a:lstStyle/>
          <a:p>
            <a:r>
              <a:rPr kumimoji="1" lang="zh-CN" altLang="en-US" sz="2400" dirty="0" smtClean="0">
                <a:latin typeface="微软雅黑"/>
                <a:ea typeface="微软雅黑"/>
              </a:rPr>
              <a:t>校内安全</a:t>
            </a:r>
            <a:endParaRPr kumimoji="1" lang="zh-CN" altLang="en-US" sz="2400" dirty="0">
              <a:latin typeface="微软雅黑"/>
              <a:ea typeface="微软雅黑"/>
            </a:endParaRPr>
          </a:p>
        </p:txBody>
      </p:sp>
      <p:sp>
        <p:nvSpPr>
          <p:cNvPr id="20" name="文本框 19"/>
          <p:cNvSpPr txBox="1"/>
          <p:nvPr/>
        </p:nvSpPr>
        <p:spPr>
          <a:xfrm>
            <a:off x="3347864" y="3825044"/>
            <a:ext cx="3168352" cy="461665"/>
          </a:xfrm>
          <a:prstGeom prst="rect">
            <a:avLst/>
          </a:prstGeom>
          <a:noFill/>
        </p:spPr>
        <p:txBody>
          <a:bodyPr wrap="square" rtlCol="0">
            <a:spAutoFit/>
          </a:bodyPr>
          <a:lstStyle/>
          <a:p>
            <a:r>
              <a:rPr kumimoji="1" lang="zh-CN" altLang="en-US" sz="2400" dirty="0" smtClean="0">
                <a:latin typeface="微软雅黑"/>
                <a:ea typeface="微软雅黑"/>
              </a:rPr>
              <a:t>出行安全</a:t>
            </a:r>
            <a:endParaRPr kumimoji="1" lang="zh-CN" altLang="en-US" sz="2400" dirty="0">
              <a:latin typeface="微软雅黑"/>
              <a:ea typeface="微软雅黑"/>
            </a:endParaRPr>
          </a:p>
        </p:txBody>
      </p:sp>
      <p:sp>
        <p:nvSpPr>
          <p:cNvPr id="23" name="矩形: 圆角 11">
            <a:extLst>
              <a:ext uri="{FF2B5EF4-FFF2-40B4-BE49-F238E27FC236}">
                <a16:creationId xmlns:a16="http://schemas.microsoft.com/office/drawing/2014/main" xmlns="" id="{620324B8-6BB9-4ADB-8F97-301B2336BA99}"/>
              </a:ext>
            </a:extLst>
          </p:cNvPr>
          <p:cNvSpPr/>
          <p:nvPr/>
        </p:nvSpPr>
        <p:spPr>
          <a:xfrm>
            <a:off x="2627784" y="3717032"/>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lumMod val="75000"/>
                    <a:lumOff val="25000"/>
                  </a:schemeClr>
                </a:solidFill>
              </a:rPr>
              <a:t>03</a:t>
            </a:r>
            <a:endParaRPr lang="zh-CN" altLang="en-US" sz="2800" dirty="0">
              <a:solidFill>
                <a:schemeClr val="tx1">
                  <a:lumMod val="75000"/>
                  <a:lumOff val="25000"/>
                </a:schemeClr>
              </a:solidFill>
            </a:endParaRPr>
          </a:p>
        </p:txBody>
      </p:sp>
    </p:spTree>
    <p:extLst>
      <p:ext uri="{BB962C8B-B14F-4D97-AF65-F5344CB8AC3E}">
        <p14:creationId xmlns:p14="http://schemas.microsoft.com/office/powerpoint/2010/main" val="3258661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186035"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遵</a:t>
            </a:r>
            <a:r>
              <a:rPr lang="zh-CN" altLang="en-US" sz="3200" dirty="0">
                <a:latin typeface="微软雅黑"/>
                <a:ea typeface="微软雅黑"/>
              </a:rPr>
              <a:t>规守纪 平安学习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4062651"/>
          </a:xfrm>
          <a:prstGeom prst="rect">
            <a:avLst/>
          </a:prstGeom>
          <a:noFill/>
        </p:spPr>
        <p:txBody>
          <a:bodyPr wrap="square" rtlCol="0">
            <a:spAutoFit/>
          </a:bodyPr>
          <a:lstStyle/>
          <a:p>
            <a:r>
              <a:rPr lang="zh-CN" altLang="en-US" sz="2400" dirty="0">
                <a:latin typeface="微软雅黑"/>
                <a:ea typeface="微软雅黑"/>
              </a:rPr>
              <a:t>一、校规校纪及其作用 </a:t>
            </a:r>
          </a:p>
          <a:p>
            <a:pPr indent="533400"/>
            <a:r>
              <a:rPr lang="zh-CN" altLang="en-US" sz="2000" dirty="0">
                <a:latin typeface="微软雅黑"/>
                <a:ea typeface="微软雅黑"/>
              </a:rPr>
              <a:t>校规校纪是为了维持学校正常的教学工作和生活秩序</a:t>
            </a:r>
            <a:r>
              <a:rPr lang="en-US" altLang="zh-CN" sz="2000" dirty="0">
                <a:latin typeface="微软雅黑"/>
                <a:ea typeface="微软雅黑"/>
              </a:rPr>
              <a:t>,</a:t>
            </a:r>
            <a:r>
              <a:rPr lang="zh-CN" altLang="en-US" sz="2000" dirty="0">
                <a:latin typeface="微软雅黑"/>
                <a:ea typeface="微软雅黑"/>
              </a:rPr>
              <a:t>使学校的教育管理工作规范化、 秩序化</a:t>
            </a:r>
            <a:r>
              <a:rPr lang="en-US" altLang="zh-CN" sz="2000" dirty="0">
                <a:latin typeface="微软雅黑"/>
                <a:ea typeface="微软雅黑"/>
              </a:rPr>
              <a:t>,</a:t>
            </a:r>
            <a:r>
              <a:rPr lang="zh-CN" altLang="en-US" sz="2000" dirty="0">
                <a:latin typeface="微软雅黑"/>
                <a:ea typeface="微软雅黑"/>
              </a:rPr>
              <a:t>同时也为了给广大学生创造一个良好的成才环境</a:t>
            </a:r>
            <a:r>
              <a:rPr lang="en-US" altLang="zh-CN" sz="2000" dirty="0">
                <a:latin typeface="微软雅黑"/>
                <a:ea typeface="微软雅黑"/>
              </a:rPr>
              <a:t>,</a:t>
            </a:r>
            <a:r>
              <a:rPr lang="zh-CN" altLang="en-US" sz="2000" dirty="0">
                <a:latin typeface="微软雅黑"/>
                <a:ea typeface="微软雅黑"/>
              </a:rPr>
              <a:t>培养学生良好的行为习惯</a:t>
            </a:r>
            <a:r>
              <a:rPr lang="en-US" altLang="zh-CN" sz="2000" dirty="0">
                <a:latin typeface="微软雅黑"/>
                <a:ea typeface="微软雅黑"/>
              </a:rPr>
              <a:t>,</a:t>
            </a:r>
            <a:r>
              <a:rPr lang="zh-CN" altLang="en-US" sz="2000" dirty="0">
                <a:latin typeface="微软雅黑"/>
                <a:ea typeface="微软雅黑"/>
              </a:rPr>
              <a:t>促进 德、智、体诸方面发展而制定的</a:t>
            </a:r>
            <a:r>
              <a:rPr lang="en-US" altLang="zh-CN" sz="2000" dirty="0">
                <a:latin typeface="微软雅黑"/>
                <a:ea typeface="微软雅黑"/>
              </a:rPr>
              <a:t>,</a:t>
            </a:r>
            <a:r>
              <a:rPr lang="zh-CN" altLang="en-US" sz="2000" dirty="0">
                <a:latin typeface="微软雅黑"/>
                <a:ea typeface="微软雅黑"/>
              </a:rPr>
              <a:t>这是每一个学生必须了解和必须遵守的行为准则</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a:latin typeface="微软雅黑"/>
                <a:ea typeface="微软雅黑"/>
              </a:rPr>
              <a:t>学校纪律教育是不可或缺的教育内容</a:t>
            </a:r>
            <a:r>
              <a:rPr lang="en-US" altLang="zh-CN" sz="2000" dirty="0">
                <a:latin typeface="微软雅黑"/>
                <a:ea typeface="微软雅黑"/>
              </a:rPr>
              <a:t>,</a:t>
            </a:r>
            <a:r>
              <a:rPr lang="zh-CN" altLang="en-US" sz="2000" dirty="0">
                <a:latin typeface="微软雅黑"/>
                <a:ea typeface="微软雅黑"/>
              </a:rPr>
              <a:t>没有严格的纪律</a:t>
            </a:r>
            <a:r>
              <a:rPr lang="en-US" altLang="zh-CN" sz="2000" dirty="0">
                <a:latin typeface="微软雅黑"/>
                <a:ea typeface="微软雅黑"/>
              </a:rPr>
              <a:t>,</a:t>
            </a:r>
            <a:r>
              <a:rPr lang="zh-CN" altLang="en-US" sz="2000" dirty="0">
                <a:latin typeface="微软雅黑"/>
                <a:ea typeface="微软雅黑"/>
              </a:rPr>
              <a:t>必然会影响学生习惯的养成</a:t>
            </a:r>
            <a:r>
              <a:rPr lang="en-US" altLang="zh-CN" sz="2000" dirty="0">
                <a:latin typeface="微软雅黑"/>
                <a:ea typeface="微软雅黑"/>
              </a:rPr>
              <a:t>, </a:t>
            </a:r>
            <a:r>
              <a:rPr lang="zh-CN" altLang="en-US" sz="2000" dirty="0">
                <a:latin typeface="微软雅黑"/>
                <a:ea typeface="微软雅黑"/>
              </a:rPr>
              <a:t>必然会导致学生学习松散</a:t>
            </a:r>
            <a:r>
              <a:rPr lang="en-US" altLang="zh-CN" sz="2000" dirty="0">
                <a:latin typeface="微软雅黑"/>
                <a:ea typeface="微软雅黑"/>
              </a:rPr>
              <a:t>,</a:t>
            </a:r>
            <a:r>
              <a:rPr lang="zh-CN" altLang="en-US" sz="2000" dirty="0">
                <a:latin typeface="微软雅黑"/>
                <a:ea typeface="微软雅黑"/>
              </a:rPr>
              <a:t>违纪成风</a:t>
            </a:r>
            <a:r>
              <a:rPr lang="en-US" altLang="zh-CN" sz="2000" dirty="0">
                <a:latin typeface="微软雅黑"/>
                <a:ea typeface="微软雅黑"/>
              </a:rPr>
              <a:t>.</a:t>
            </a:r>
            <a:r>
              <a:rPr lang="zh-CN" altLang="en-US" sz="2000" dirty="0">
                <a:latin typeface="微软雅黑"/>
                <a:ea typeface="微软雅黑"/>
              </a:rPr>
              <a:t>因此</a:t>
            </a:r>
            <a:r>
              <a:rPr lang="en-US" altLang="zh-CN" sz="2000" dirty="0">
                <a:latin typeface="微软雅黑"/>
                <a:ea typeface="微软雅黑"/>
              </a:rPr>
              <a:t>,</a:t>
            </a:r>
            <a:r>
              <a:rPr lang="zh-CN" altLang="en-US" sz="2000" dirty="0">
                <a:latin typeface="微软雅黑"/>
                <a:ea typeface="微软雅黑"/>
              </a:rPr>
              <a:t>学校必须进一步完善各种规章制度</a:t>
            </a:r>
            <a:r>
              <a:rPr lang="en-US" altLang="zh-CN" sz="2000" dirty="0">
                <a:latin typeface="微软雅黑"/>
                <a:ea typeface="微软雅黑"/>
              </a:rPr>
              <a:t>,</a:t>
            </a:r>
            <a:r>
              <a:rPr lang="zh-CN" altLang="en-US" sz="2000" dirty="0">
                <a:latin typeface="微软雅黑"/>
                <a:ea typeface="微软雅黑"/>
              </a:rPr>
              <a:t>加大学校 秩序的管理力度</a:t>
            </a:r>
            <a:r>
              <a:rPr lang="en-US" altLang="zh-CN" sz="2000" dirty="0">
                <a:latin typeface="微软雅黑"/>
                <a:ea typeface="微软雅黑"/>
              </a:rPr>
              <a:t>,</a:t>
            </a:r>
            <a:r>
              <a:rPr lang="zh-CN" altLang="en-US" sz="2000" dirty="0">
                <a:latin typeface="微软雅黑"/>
                <a:ea typeface="微软雅黑"/>
              </a:rPr>
              <a:t>创造良好的学习、生活环境</a:t>
            </a:r>
            <a:r>
              <a:rPr lang="en-US" altLang="zh-CN" sz="2000" dirty="0">
                <a:latin typeface="微软雅黑"/>
                <a:ea typeface="微软雅黑"/>
              </a:rPr>
              <a:t>,</a:t>
            </a:r>
            <a:r>
              <a:rPr lang="zh-CN" altLang="en-US" sz="2000" dirty="0">
                <a:latin typeface="微软雅黑"/>
                <a:ea typeface="微软雅黑"/>
              </a:rPr>
              <a:t>最终把纪律约束变为一种自觉的行为</a:t>
            </a:r>
            <a:r>
              <a:rPr lang="en-US" altLang="zh-CN" sz="2000" dirty="0">
                <a:latin typeface="微软雅黑"/>
                <a:ea typeface="微软雅黑"/>
              </a:rPr>
              <a:t>,</a:t>
            </a:r>
            <a:r>
              <a:rPr lang="zh-CN" altLang="en-US" sz="2000" dirty="0">
                <a:latin typeface="微软雅黑"/>
                <a:ea typeface="微软雅黑"/>
              </a:rPr>
              <a:t>把自觉 的行为习惯升华为一种文明素养</a:t>
            </a:r>
            <a:r>
              <a:rPr lang="en-US" altLang="zh-CN" sz="2000" dirty="0">
                <a:latin typeface="微软雅黑"/>
                <a:ea typeface="微软雅黑"/>
              </a:rPr>
              <a:t>. </a:t>
            </a:r>
            <a:endParaRPr lang="zh-CN" altLang="en-US" sz="2000" dirty="0">
              <a:latin typeface="微软雅黑"/>
              <a:ea typeface="微软雅黑"/>
            </a:endParaRPr>
          </a:p>
          <a:p>
            <a:endParaRPr lang="zh-CN" altLang="en-US" dirty="0">
              <a:latin typeface="微软雅黑"/>
              <a:ea typeface="微软雅黑"/>
            </a:endParaRPr>
          </a:p>
          <a:p>
            <a:endParaRPr lang="zh-TW"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264297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186035"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遵</a:t>
            </a:r>
            <a:r>
              <a:rPr lang="zh-CN" altLang="en-US" sz="3200" dirty="0">
                <a:latin typeface="微软雅黑"/>
                <a:ea typeface="微软雅黑"/>
              </a:rPr>
              <a:t>规守纪 平安学习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4124206"/>
          </a:xfrm>
          <a:prstGeom prst="rect">
            <a:avLst/>
          </a:prstGeom>
          <a:noFill/>
        </p:spPr>
        <p:txBody>
          <a:bodyPr wrap="square" rtlCol="0">
            <a:spAutoFit/>
          </a:bodyPr>
          <a:lstStyle/>
          <a:p>
            <a:r>
              <a:rPr lang="zh-CN" altLang="en-US" sz="2400" dirty="0" smtClean="0">
                <a:latin typeface="微软雅黑"/>
                <a:ea typeface="微软雅黑"/>
              </a:rPr>
              <a:t>二、奖励</a:t>
            </a:r>
            <a:endParaRPr lang="zh-CN" altLang="en-US" sz="2400" dirty="0">
              <a:latin typeface="微软雅黑"/>
              <a:ea typeface="微软雅黑"/>
            </a:endParaRPr>
          </a:p>
          <a:p>
            <a:pPr indent="454025"/>
            <a:r>
              <a:rPr lang="en-US" altLang="zh-CN" sz="2000" dirty="0">
                <a:latin typeface="微软雅黑"/>
                <a:ea typeface="微软雅黑"/>
              </a:rPr>
              <a:t>«</a:t>
            </a:r>
            <a:r>
              <a:rPr lang="zh-CN" altLang="en-US" sz="2000" dirty="0">
                <a:latin typeface="微软雅黑"/>
                <a:ea typeface="微软雅黑"/>
              </a:rPr>
              <a:t>普通高等学校学生管理规定</a:t>
            </a:r>
            <a:r>
              <a:rPr lang="en-US" altLang="zh-CN" sz="2000" dirty="0">
                <a:latin typeface="微软雅黑"/>
                <a:ea typeface="微软雅黑"/>
              </a:rPr>
              <a:t>»</a:t>
            </a:r>
            <a:r>
              <a:rPr lang="zh-CN" altLang="en-US" sz="2000" dirty="0">
                <a:latin typeface="微软雅黑"/>
                <a:ea typeface="微软雅黑"/>
              </a:rPr>
              <a:t>中规定</a:t>
            </a:r>
            <a:r>
              <a:rPr lang="en-US" altLang="zh-CN" sz="2000" dirty="0">
                <a:latin typeface="微软雅黑"/>
                <a:ea typeface="微软雅黑"/>
              </a:rPr>
              <a:t>,</a:t>
            </a:r>
            <a:r>
              <a:rPr lang="zh-CN" altLang="en-US" sz="2000" dirty="0">
                <a:latin typeface="微软雅黑"/>
                <a:ea typeface="微软雅黑"/>
              </a:rPr>
              <a:t>学校、省</a:t>
            </a:r>
            <a:r>
              <a:rPr lang="en-US" altLang="zh-CN" sz="2000" dirty="0">
                <a:latin typeface="微软雅黑"/>
                <a:ea typeface="微软雅黑"/>
              </a:rPr>
              <a:t>(</a:t>
            </a:r>
            <a:r>
              <a:rPr lang="zh-CN" altLang="en-US" sz="2000" dirty="0">
                <a:latin typeface="微软雅黑"/>
                <a:ea typeface="微软雅黑"/>
              </a:rPr>
              <a:t>自治区、直辖市</a:t>
            </a:r>
            <a:r>
              <a:rPr lang="en-US" altLang="zh-CN" sz="2000" dirty="0">
                <a:latin typeface="微软雅黑"/>
                <a:ea typeface="微软雅黑"/>
              </a:rPr>
              <a:t>)</a:t>
            </a:r>
            <a:r>
              <a:rPr lang="zh-CN" altLang="en-US" sz="2000" dirty="0">
                <a:latin typeface="微软雅黑"/>
                <a:ea typeface="微软雅黑"/>
              </a:rPr>
              <a:t>和国家有关部门应当 对在德、智、体、美等方面全面发展或者在思想品德、学业成绩、科技创造、锻炼身体及社会服 务等方面表现突出的学生</a:t>
            </a:r>
            <a:r>
              <a:rPr lang="en-US" altLang="zh-CN" sz="2000" dirty="0">
                <a:latin typeface="微软雅黑"/>
                <a:ea typeface="微软雅黑"/>
              </a:rPr>
              <a:t>,</a:t>
            </a:r>
            <a:r>
              <a:rPr lang="zh-CN" altLang="en-US" sz="2000" dirty="0">
                <a:latin typeface="微软雅黑"/>
                <a:ea typeface="微软雅黑"/>
              </a:rPr>
              <a:t>给予表彰和奖励</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a:latin typeface="微软雅黑"/>
                <a:ea typeface="微软雅黑"/>
              </a:rPr>
              <a:t>通常校规校纪中会规定对学生的各种详细的奖励制度</a:t>
            </a:r>
            <a:r>
              <a:rPr lang="en-US" altLang="zh-CN" sz="2000" dirty="0">
                <a:latin typeface="微软雅黑"/>
                <a:ea typeface="微软雅黑"/>
              </a:rPr>
              <a:t>.</a:t>
            </a:r>
            <a:r>
              <a:rPr lang="zh-CN" altLang="en-US" sz="2000" dirty="0">
                <a:latin typeface="微软雅黑"/>
                <a:ea typeface="微软雅黑"/>
              </a:rPr>
              <a:t>对学生的奖励有奖学金、三好 学生、优秀学生干部、优秀团员、表扬等</a:t>
            </a:r>
            <a:r>
              <a:rPr lang="en-US" altLang="zh-CN" sz="2000" dirty="0">
                <a:latin typeface="微软雅黑"/>
                <a:ea typeface="微软雅黑"/>
              </a:rPr>
              <a:t>,</a:t>
            </a:r>
            <a:r>
              <a:rPr lang="zh-CN" altLang="en-US" sz="2000" dirty="0">
                <a:latin typeface="微软雅黑"/>
                <a:ea typeface="微软雅黑"/>
              </a:rPr>
              <a:t>受奖励者填写有关表格装入学生本人档案并颁发荣 誉证书</a:t>
            </a:r>
            <a:r>
              <a:rPr lang="en-US" altLang="zh-CN" sz="2000" dirty="0">
                <a:latin typeface="微软雅黑"/>
                <a:ea typeface="微软雅黑"/>
              </a:rPr>
              <a:t>(</a:t>
            </a:r>
            <a:r>
              <a:rPr lang="zh-CN" altLang="en-US" sz="2000" dirty="0">
                <a:latin typeface="微软雅黑"/>
                <a:ea typeface="微软雅黑"/>
              </a:rPr>
              <a:t>表扬除外</a:t>
            </a:r>
            <a:r>
              <a:rPr lang="en-US" altLang="zh-CN" sz="2000" dirty="0">
                <a:latin typeface="微软雅黑"/>
                <a:ea typeface="微软雅黑"/>
              </a:rPr>
              <a:t>).</a:t>
            </a:r>
            <a:r>
              <a:rPr lang="zh-CN" altLang="en-US" sz="2000" dirty="0">
                <a:latin typeface="微软雅黑"/>
                <a:ea typeface="微软雅黑"/>
              </a:rPr>
              <a:t>对在思想、学习、作风、活动和遵纪守法等各方面表现突出的集体可授 予 “红 旗 班 级 ”“</a:t>
            </a:r>
            <a:r>
              <a:rPr lang="zh-CN" altLang="en-US" sz="2000" dirty="0" smtClean="0">
                <a:latin typeface="微软雅黑"/>
                <a:ea typeface="微软雅黑"/>
              </a:rPr>
              <a:t>文明寝室 </a:t>
            </a:r>
            <a:r>
              <a:rPr lang="zh-CN" altLang="en-US" sz="2000" dirty="0">
                <a:latin typeface="微软雅黑"/>
                <a:ea typeface="微软雅黑"/>
              </a:rPr>
              <a:t>”“</a:t>
            </a:r>
            <a:r>
              <a:rPr lang="zh-CN" altLang="en-US" sz="2000" dirty="0" smtClean="0">
                <a:latin typeface="微软雅黑"/>
                <a:ea typeface="微软雅黑"/>
              </a:rPr>
              <a:t>绿色班级 </a:t>
            </a:r>
            <a:r>
              <a:rPr lang="zh-CN" altLang="en-US" sz="2000" dirty="0">
                <a:latin typeface="微软雅黑"/>
                <a:ea typeface="微软雅黑"/>
              </a:rPr>
              <a:t>”“</a:t>
            </a:r>
            <a:r>
              <a:rPr lang="zh-CN" altLang="en-US" sz="2000" dirty="0" smtClean="0">
                <a:latin typeface="微软雅黑"/>
                <a:ea typeface="微软雅黑"/>
              </a:rPr>
              <a:t>优秀团支部 </a:t>
            </a:r>
            <a:r>
              <a:rPr lang="zh-CN" altLang="en-US" sz="2000" dirty="0">
                <a:latin typeface="微软雅黑"/>
                <a:ea typeface="微软雅黑"/>
              </a:rPr>
              <a:t>”</a:t>
            </a:r>
            <a:r>
              <a:rPr lang="zh-CN" altLang="en-US" sz="2000" dirty="0" smtClean="0">
                <a:latin typeface="微软雅黑"/>
                <a:ea typeface="微软雅黑"/>
              </a:rPr>
              <a:t>等荣誉称号并给予奖 </a:t>
            </a:r>
            <a:r>
              <a:rPr lang="zh-CN" altLang="en-US" sz="2000" dirty="0">
                <a:latin typeface="微软雅黑"/>
                <a:ea typeface="微软雅黑"/>
              </a:rPr>
              <a:t>励 </a:t>
            </a:r>
            <a:r>
              <a:rPr lang="en-US" altLang="zh-CN" sz="2000" dirty="0">
                <a:latin typeface="微软雅黑"/>
                <a:ea typeface="微软雅黑"/>
              </a:rPr>
              <a:t>. </a:t>
            </a:r>
            <a:endParaRPr lang="en-US" altLang="zh-CN" sz="2000" dirty="0" smtClean="0">
              <a:latin typeface="微软雅黑"/>
              <a:ea typeface="微软雅黑"/>
            </a:endParaRPr>
          </a:p>
          <a:p>
            <a:pPr indent="627063"/>
            <a:r>
              <a:rPr lang="zh-CN" altLang="en-US" sz="2000" dirty="0" smtClean="0">
                <a:latin typeface="微软雅黑"/>
                <a:ea typeface="微软雅黑"/>
              </a:rPr>
              <a:t>具体</a:t>
            </a:r>
            <a:r>
              <a:rPr lang="zh-CN" altLang="en-US" sz="2000" dirty="0">
                <a:latin typeface="微软雅黑"/>
                <a:ea typeface="微软雅黑"/>
              </a:rPr>
              <a:t>参照各高校结合本校实际情况制定的奖励措施</a:t>
            </a:r>
            <a:r>
              <a:rPr lang="en-US" altLang="zh-CN" sz="2000" dirty="0">
                <a:latin typeface="微软雅黑"/>
                <a:ea typeface="微软雅黑"/>
              </a:rPr>
              <a:t>. </a:t>
            </a:r>
            <a:endParaRPr lang="zh-CN" altLang="en-US" sz="2000" dirty="0">
              <a:latin typeface="微软雅黑"/>
              <a:ea typeface="微软雅黑"/>
            </a:endParaRPr>
          </a:p>
          <a:p>
            <a:pPr indent="627063"/>
            <a:endParaRPr lang="zh-CN" altLang="en-US" dirty="0">
              <a:latin typeface="微软雅黑"/>
              <a:ea typeface="微软雅黑"/>
            </a:endParaRPr>
          </a:p>
        </p:txBody>
      </p:sp>
    </p:spTree>
    <p:extLst>
      <p:ext uri="{BB962C8B-B14F-4D97-AF65-F5344CB8AC3E}">
        <p14:creationId xmlns:p14="http://schemas.microsoft.com/office/powerpoint/2010/main" val="7260291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186035"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遵</a:t>
            </a:r>
            <a:r>
              <a:rPr lang="zh-CN" altLang="en-US" sz="3200" dirty="0">
                <a:latin typeface="微软雅黑"/>
                <a:ea typeface="微软雅黑"/>
              </a:rPr>
              <a:t>规守纪 平安学习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3539430"/>
          </a:xfrm>
          <a:prstGeom prst="rect">
            <a:avLst/>
          </a:prstGeom>
          <a:noFill/>
        </p:spPr>
        <p:txBody>
          <a:bodyPr wrap="square" rtlCol="0">
            <a:spAutoFit/>
          </a:bodyPr>
          <a:lstStyle/>
          <a:p>
            <a:r>
              <a:rPr lang="zh-CN" altLang="en-US" sz="2400" dirty="0" smtClean="0">
                <a:latin typeface="微软雅黑"/>
                <a:ea typeface="微软雅黑"/>
              </a:rPr>
              <a:t>三、惩罚</a:t>
            </a:r>
            <a:endParaRPr lang="zh-CN" altLang="en-US" sz="2400" dirty="0">
              <a:latin typeface="微软雅黑"/>
              <a:ea typeface="微软雅黑"/>
            </a:endParaRPr>
          </a:p>
          <a:p>
            <a:pPr indent="533400"/>
            <a:r>
              <a:rPr lang="zh-CN" altLang="en-US" sz="2000" dirty="0">
                <a:latin typeface="微软雅黑"/>
                <a:ea typeface="微软雅黑"/>
              </a:rPr>
              <a:t>校规校纪中同时也规定了对学生的各种惩罚措施</a:t>
            </a:r>
            <a:r>
              <a:rPr lang="en-US" altLang="zh-CN" sz="2000" dirty="0">
                <a:latin typeface="微软雅黑"/>
                <a:ea typeface="微软雅黑"/>
              </a:rPr>
              <a:t>.</a:t>
            </a:r>
            <a:r>
              <a:rPr lang="zh-CN" altLang="en-US" sz="2000" dirty="0">
                <a:latin typeface="微软雅黑"/>
                <a:ea typeface="微软雅黑"/>
              </a:rPr>
              <a:t>对有违法、违规、违纪行为的学生</a:t>
            </a:r>
            <a:r>
              <a:rPr lang="en-US" altLang="zh-CN" sz="2000" dirty="0">
                <a:latin typeface="微软雅黑"/>
                <a:ea typeface="微软雅黑"/>
              </a:rPr>
              <a:t>, </a:t>
            </a:r>
            <a:r>
              <a:rPr lang="zh-CN" altLang="en-US" sz="2000" dirty="0">
                <a:latin typeface="微软雅黑"/>
                <a:ea typeface="微软雅黑"/>
              </a:rPr>
              <a:t>学校应当给予批评教育或者纪律处分</a:t>
            </a:r>
            <a:r>
              <a:rPr lang="en-US" altLang="zh-CN" sz="2000" dirty="0">
                <a:latin typeface="微软雅黑"/>
                <a:ea typeface="微软雅黑"/>
              </a:rPr>
              <a:t>.</a:t>
            </a:r>
            <a:r>
              <a:rPr lang="zh-CN" altLang="en-US" sz="2000" dirty="0">
                <a:latin typeface="微软雅黑"/>
                <a:ea typeface="微软雅黑"/>
              </a:rPr>
              <a:t>学校给予学生的纪律处分</a:t>
            </a:r>
            <a:r>
              <a:rPr lang="en-US" altLang="zh-CN" sz="2000" dirty="0">
                <a:latin typeface="微软雅黑"/>
                <a:ea typeface="微软雅黑"/>
              </a:rPr>
              <a:t>,</a:t>
            </a:r>
            <a:r>
              <a:rPr lang="zh-CN" altLang="en-US" sz="2000" dirty="0">
                <a:latin typeface="微软雅黑"/>
                <a:ea typeface="微软雅黑"/>
              </a:rPr>
              <a:t>应当与学生违法、违规、 违纪行为的性质和过错的严重程度相适应</a:t>
            </a:r>
            <a:r>
              <a:rPr lang="en-US" altLang="zh-CN" sz="2000" dirty="0">
                <a:latin typeface="微软雅黑"/>
                <a:ea typeface="微软雅黑"/>
              </a:rPr>
              <a:t>. </a:t>
            </a:r>
            <a:endParaRPr lang="en-US" altLang="zh-CN" sz="2000" dirty="0" smtClean="0">
              <a:latin typeface="微软雅黑"/>
              <a:ea typeface="微软雅黑"/>
            </a:endParaRPr>
          </a:p>
          <a:p>
            <a:pPr indent="533400"/>
            <a:r>
              <a:rPr lang="en-US" altLang="zh-TW" sz="2000" dirty="0">
                <a:latin typeface="微软雅黑"/>
                <a:ea typeface="微软雅黑"/>
              </a:rPr>
              <a:t>1 .</a:t>
            </a:r>
            <a:r>
              <a:rPr lang="zh-TW" altLang="en-US" sz="2000" dirty="0" smtClean="0">
                <a:latin typeface="微软雅黑"/>
                <a:ea typeface="微软雅黑"/>
              </a:rPr>
              <a:t>纪律处分的种类 </a:t>
            </a:r>
            <a:endParaRPr lang="zh-TW" altLang="en-US" sz="2000" dirty="0">
              <a:latin typeface="微软雅黑"/>
              <a:ea typeface="微软雅黑"/>
            </a:endParaRPr>
          </a:p>
          <a:p>
            <a:pPr indent="533400"/>
            <a:r>
              <a:rPr lang="en-US" altLang="zh-TW" sz="2000" dirty="0">
                <a:latin typeface="微软雅黑"/>
                <a:ea typeface="微软雅黑"/>
              </a:rPr>
              <a:t>(1)</a:t>
            </a:r>
            <a:r>
              <a:rPr lang="zh-TW" altLang="en-US" sz="2000" dirty="0" smtClean="0">
                <a:latin typeface="微软雅黑"/>
                <a:ea typeface="微软雅黑"/>
              </a:rPr>
              <a:t>警告 </a:t>
            </a:r>
            <a:r>
              <a:rPr lang="en-US" altLang="zh-TW" sz="2000" dirty="0" smtClean="0">
                <a:latin typeface="微软雅黑"/>
                <a:ea typeface="微软雅黑"/>
              </a:rPr>
              <a:t>.(</a:t>
            </a:r>
            <a:r>
              <a:rPr lang="en-US" altLang="zh-TW" sz="2000" dirty="0">
                <a:latin typeface="微软雅黑"/>
                <a:ea typeface="微软雅黑"/>
              </a:rPr>
              <a:t>2)</a:t>
            </a:r>
            <a:r>
              <a:rPr lang="zh-TW" altLang="en-US" sz="2000" dirty="0" smtClean="0">
                <a:latin typeface="微软雅黑"/>
                <a:ea typeface="微软雅黑"/>
              </a:rPr>
              <a:t>严重警告 </a:t>
            </a:r>
            <a:r>
              <a:rPr lang="en-US" altLang="zh-TW" sz="2000" dirty="0" smtClean="0">
                <a:latin typeface="微软雅黑"/>
                <a:ea typeface="微软雅黑"/>
              </a:rPr>
              <a:t>.(</a:t>
            </a:r>
            <a:r>
              <a:rPr lang="en-US" altLang="zh-TW" sz="2000" dirty="0">
                <a:latin typeface="微软雅黑"/>
                <a:ea typeface="微软雅黑"/>
              </a:rPr>
              <a:t>3)</a:t>
            </a:r>
            <a:r>
              <a:rPr lang="zh-TW" altLang="en-US" sz="2000" dirty="0" smtClean="0">
                <a:latin typeface="微软雅黑"/>
                <a:ea typeface="微软雅黑"/>
              </a:rPr>
              <a:t>记过 </a:t>
            </a:r>
            <a:r>
              <a:rPr lang="en-US" altLang="zh-TW" sz="2000" dirty="0" smtClean="0">
                <a:latin typeface="微软雅黑"/>
                <a:ea typeface="微软雅黑"/>
              </a:rPr>
              <a:t>.(</a:t>
            </a:r>
            <a:r>
              <a:rPr lang="en-US" altLang="zh-TW" sz="2000" dirty="0">
                <a:latin typeface="微软雅黑"/>
                <a:ea typeface="微软雅黑"/>
              </a:rPr>
              <a:t>4)</a:t>
            </a:r>
            <a:r>
              <a:rPr lang="zh-TW" altLang="en-US" sz="2000" dirty="0" smtClean="0">
                <a:latin typeface="微软雅黑"/>
                <a:ea typeface="微软雅黑"/>
              </a:rPr>
              <a:t>留校察看 </a:t>
            </a:r>
            <a:r>
              <a:rPr lang="en-US" altLang="zh-TW" sz="2000" dirty="0">
                <a:latin typeface="微软雅黑"/>
                <a:ea typeface="微软雅黑"/>
              </a:rPr>
              <a:t>. (5)</a:t>
            </a:r>
            <a:r>
              <a:rPr lang="zh-TW" altLang="en-US" sz="2000" dirty="0">
                <a:latin typeface="微软雅黑"/>
                <a:ea typeface="微软雅黑"/>
              </a:rPr>
              <a:t>开除学籍</a:t>
            </a:r>
            <a:r>
              <a:rPr lang="en-US" altLang="zh-TW" sz="2000" dirty="0">
                <a:latin typeface="微软雅黑"/>
                <a:ea typeface="微软雅黑"/>
              </a:rPr>
              <a:t>. </a:t>
            </a:r>
            <a:endParaRPr lang="zh-TW" altLang="en-US" sz="2000" dirty="0">
              <a:latin typeface="微软雅黑"/>
              <a:ea typeface="微软雅黑"/>
            </a:endParaRPr>
          </a:p>
          <a:p>
            <a:pPr indent="533400"/>
            <a:r>
              <a:rPr lang="en-US" altLang="zh-TW" sz="2000" dirty="0">
                <a:latin typeface="微软雅黑"/>
                <a:ea typeface="微软雅黑"/>
              </a:rPr>
              <a:t>2 .</a:t>
            </a:r>
            <a:r>
              <a:rPr lang="zh-TW" altLang="en-US" sz="2000" dirty="0" smtClean="0">
                <a:latin typeface="微软雅黑"/>
                <a:ea typeface="微软雅黑"/>
              </a:rPr>
              <a:t>做出纪律处分的程序 </a:t>
            </a:r>
            <a:endParaRPr lang="zh-TW" altLang="en-US" sz="2000" dirty="0">
              <a:latin typeface="微软雅黑"/>
              <a:ea typeface="微软雅黑"/>
            </a:endParaRPr>
          </a:p>
          <a:p>
            <a:pPr indent="533400"/>
            <a:r>
              <a:rPr lang="zh-TW" altLang="en-US" sz="2000" dirty="0">
                <a:latin typeface="微软雅黑"/>
                <a:ea typeface="微软雅黑"/>
              </a:rPr>
              <a:t>学校对学生的处分</a:t>
            </a:r>
            <a:r>
              <a:rPr lang="en-US" altLang="zh-TW" sz="2000" dirty="0">
                <a:latin typeface="微软雅黑"/>
                <a:ea typeface="微软雅黑"/>
              </a:rPr>
              <a:t>,</a:t>
            </a:r>
            <a:r>
              <a:rPr lang="zh-TW" altLang="en-US" sz="2000" dirty="0">
                <a:latin typeface="微软雅黑"/>
                <a:ea typeface="微软雅黑"/>
              </a:rPr>
              <a:t>应当做到程序正当、证据充分、依据明确、定性准确、处分适当</a:t>
            </a:r>
            <a:r>
              <a:rPr lang="en-US" altLang="zh-TW" sz="2000" dirty="0">
                <a:latin typeface="微软雅黑"/>
                <a:ea typeface="微软雅黑"/>
              </a:rPr>
              <a:t>. </a:t>
            </a:r>
            <a:endParaRPr lang="zh-TW" altLang="en-US" sz="2000" dirty="0">
              <a:latin typeface="微软雅黑"/>
              <a:ea typeface="微软雅黑"/>
            </a:endParaRPr>
          </a:p>
          <a:p>
            <a:endParaRPr lang="zh-CN" altLang="en-US" sz="2000" dirty="0">
              <a:latin typeface="微软雅黑"/>
              <a:ea typeface="微软雅黑"/>
            </a:endParaRPr>
          </a:p>
        </p:txBody>
      </p:sp>
    </p:spTree>
    <p:extLst>
      <p:ext uri="{BB962C8B-B14F-4D97-AF65-F5344CB8AC3E}">
        <p14:creationId xmlns:p14="http://schemas.microsoft.com/office/powerpoint/2010/main" val="1190195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校</a:t>
            </a:r>
            <a:r>
              <a:rPr lang="zh-CN" altLang="en-US" sz="3200" dirty="0" smtClean="0">
                <a:latin typeface="微软雅黑"/>
                <a:ea typeface="微软雅黑"/>
              </a:rPr>
              <a:t>内安全</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4216539"/>
          </a:xfrm>
          <a:prstGeom prst="rect">
            <a:avLst/>
          </a:prstGeom>
          <a:noFill/>
        </p:spPr>
        <p:txBody>
          <a:bodyPr wrap="square" rtlCol="0">
            <a:spAutoFit/>
          </a:bodyPr>
          <a:lstStyle/>
          <a:p>
            <a:r>
              <a:rPr lang="zh-CN" altLang="en-US" sz="2400" dirty="0">
                <a:latin typeface="微软雅黑"/>
                <a:ea typeface="微软雅黑"/>
              </a:rPr>
              <a:t>一、保卫部门和保卫工作</a:t>
            </a:r>
            <a:r>
              <a:rPr lang="zh-CN" altLang="en-US" sz="2400" dirty="0" smtClean="0">
                <a:latin typeface="微软雅黑"/>
                <a:ea typeface="微软雅黑"/>
              </a:rPr>
              <a:t>制度</a:t>
            </a:r>
            <a:endParaRPr lang="en-US" altLang="zh-CN" sz="2400" dirty="0" smtClean="0">
              <a:latin typeface="微软雅黑"/>
              <a:ea typeface="微软雅黑"/>
            </a:endParaRPr>
          </a:p>
          <a:p>
            <a:pPr indent="533400"/>
            <a:r>
              <a:rPr lang="zh-CN" altLang="en-US" sz="2400" dirty="0" smtClean="0">
                <a:latin typeface="微软雅黑"/>
                <a:ea typeface="微软雅黑"/>
              </a:rPr>
              <a:t> </a:t>
            </a:r>
            <a:r>
              <a:rPr lang="en-US" altLang="zh-CN" sz="2000" dirty="0">
                <a:latin typeface="微软雅黑"/>
                <a:ea typeface="微软雅黑"/>
              </a:rPr>
              <a:t>1 .</a:t>
            </a:r>
            <a:r>
              <a:rPr lang="zh-CN" altLang="en-US" sz="2000" dirty="0" smtClean="0">
                <a:latin typeface="微软雅黑"/>
                <a:ea typeface="微软雅黑"/>
              </a:rPr>
              <a:t>保卫部门 </a:t>
            </a:r>
            <a:endParaRPr lang="zh-CN" altLang="en-US" sz="2000" dirty="0">
              <a:latin typeface="微软雅黑"/>
              <a:ea typeface="微软雅黑"/>
            </a:endParaRPr>
          </a:p>
          <a:p>
            <a:pPr indent="533400"/>
            <a:r>
              <a:rPr lang="zh-CN" altLang="en-US" sz="2000" dirty="0">
                <a:latin typeface="微软雅黑"/>
                <a:ea typeface="微软雅黑"/>
              </a:rPr>
              <a:t>保卫部门在学校内主要负责治安防范管理工作</a:t>
            </a:r>
            <a:r>
              <a:rPr lang="en-US" altLang="zh-CN" sz="2000" dirty="0">
                <a:latin typeface="微软雅黑"/>
                <a:ea typeface="微软雅黑"/>
              </a:rPr>
              <a:t>,</a:t>
            </a:r>
            <a:r>
              <a:rPr lang="zh-CN" altLang="en-US" sz="2000" dirty="0">
                <a:latin typeface="微软雅黑"/>
                <a:ea typeface="微软雅黑"/>
              </a:rPr>
              <a:t>是学校不可或缺的一个重要部门</a:t>
            </a:r>
            <a:r>
              <a:rPr lang="en-US" altLang="zh-CN" sz="2000" dirty="0">
                <a:latin typeface="微软雅黑"/>
                <a:ea typeface="微软雅黑"/>
              </a:rPr>
              <a:t>.</a:t>
            </a:r>
            <a:r>
              <a:rPr lang="zh-CN" altLang="en-US" sz="2000" dirty="0">
                <a:latin typeface="微软雅黑"/>
                <a:ea typeface="微软雅黑"/>
              </a:rPr>
              <a:t>保 卫部门通过制定落实一系列管理制度、措施</a:t>
            </a:r>
            <a:r>
              <a:rPr lang="en-US" altLang="zh-CN" sz="2000" dirty="0">
                <a:latin typeface="微软雅黑"/>
                <a:ea typeface="微软雅黑"/>
              </a:rPr>
              <a:t>,</a:t>
            </a:r>
            <a:r>
              <a:rPr lang="zh-CN" altLang="en-US" sz="2000" dirty="0">
                <a:latin typeface="微软雅黑"/>
                <a:ea typeface="微软雅黑"/>
              </a:rPr>
              <a:t>维护学校的秩序</a:t>
            </a:r>
            <a:r>
              <a:rPr lang="en-US" altLang="zh-CN" sz="2000" dirty="0">
                <a:latin typeface="微软雅黑"/>
                <a:ea typeface="微软雅黑"/>
              </a:rPr>
              <a:t>,</a:t>
            </a:r>
            <a:r>
              <a:rPr lang="zh-CN" altLang="en-US" sz="2000" dirty="0">
                <a:latin typeface="微软雅黑"/>
                <a:ea typeface="微软雅黑"/>
              </a:rPr>
              <a:t>预防和减少事故、案件的发 生</a:t>
            </a:r>
            <a:r>
              <a:rPr lang="en-US" altLang="zh-CN" sz="2000" dirty="0">
                <a:latin typeface="微软雅黑"/>
                <a:ea typeface="微软雅黑"/>
              </a:rPr>
              <a:t>.</a:t>
            </a:r>
            <a:r>
              <a:rPr lang="zh-CN" altLang="en-US" sz="2000" dirty="0">
                <a:latin typeface="微软雅黑"/>
                <a:ea typeface="微软雅黑"/>
              </a:rPr>
              <a:t>其工作开展好坏与否</a:t>
            </a:r>
            <a:r>
              <a:rPr lang="en-US" altLang="zh-CN" sz="2000" dirty="0">
                <a:latin typeface="微软雅黑"/>
                <a:ea typeface="微软雅黑"/>
              </a:rPr>
              <a:t>,</a:t>
            </a:r>
            <a:r>
              <a:rPr lang="zh-CN" altLang="en-US" sz="2000" dirty="0">
                <a:latin typeface="微软雅黑"/>
                <a:ea typeface="微软雅黑"/>
              </a:rPr>
              <a:t>关乎国家财产和师生员工的生命、财产安全</a:t>
            </a:r>
            <a:r>
              <a:rPr lang="en-US" altLang="zh-CN" sz="2000" dirty="0">
                <a:latin typeface="微软雅黑"/>
                <a:ea typeface="微软雅黑"/>
              </a:rPr>
              <a:t>,</a:t>
            </a:r>
            <a:r>
              <a:rPr lang="zh-CN" altLang="en-US" sz="2000" dirty="0">
                <a:latin typeface="微软雅黑"/>
                <a:ea typeface="微软雅黑"/>
              </a:rPr>
              <a:t>没有保卫部门的配 合</a:t>
            </a:r>
            <a:r>
              <a:rPr lang="en-US" altLang="zh-CN" sz="2000" dirty="0">
                <a:latin typeface="微软雅黑"/>
                <a:ea typeface="微软雅黑"/>
              </a:rPr>
              <a:t>,</a:t>
            </a:r>
            <a:r>
              <a:rPr lang="zh-CN" altLang="en-US" sz="2000" dirty="0">
                <a:latin typeface="微软雅黑"/>
                <a:ea typeface="微软雅黑"/>
              </a:rPr>
              <a:t>学校的管理工作无法正常进行</a:t>
            </a:r>
            <a:r>
              <a:rPr lang="en-US" altLang="zh-CN" sz="2000" dirty="0">
                <a:latin typeface="微软雅黑"/>
                <a:ea typeface="微软雅黑"/>
              </a:rPr>
              <a:t>,</a:t>
            </a:r>
            <a:r>
              <a:rPr lang="zh-CN" altLang="en-US" sz="2000" dirty="0">
                <a:latin typeface="微软雅黑"/>
                <a:ea typeface="微软雅黑"/>
              </a:rPr>
              <a:t>没有安全保障</a:t>
            </a:r>
            <a:r>
              <a:rPr lang="en-US" altLang="zh-CN" sz="2000" dirty="0">
                <a:latin typeface="微软雅黑"/>
                <a:ea typeface="微软雅黑"/>
              </a:rPr>
              <a:t>,</a:t>
            </a:r>
            <a:r>
              <a:rPr lang="zh-CN" altLang="en-US" sz="2000" dirty="0">
                <a:latin typeface="微软雅黑"/>
                <a:ea typeface="微软雅黑"/>
              </a:rPr>
              <a:t>学校工作也无法顺利开展</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2 .</a:t>
            </a:r>
            <a:r>
              <a:rPr lang="zh-CN" altLang="en-US" sz="2000" dirty="0" smtClean="0">
                <a:latin typeface="微软雅黑"/>
                <a:ea typeface="微软雅黑"/>
              </a:rPr>
              <a:t>保卫工作制度</a:t>
            </a:r>
            <a:endParaRPr lang="en-US" altLang="zh-CN" sz="2000" dirty="0" smtClean="0">
              <a:latin typeface="微软雅黑"/>
              <a:ea typeface="微软雅黑"/>
            </a:endParaRPr>
          </a:p>
          <a:p>
            <a:pPr indent="533400"/>
            <a:r>
              <a:rPr lang="zh-CN" altLang="en-US" sz="2000" dirty="0" smtClean="0">
                <a:latin typeface="微软雅黑"/>
                <a:ea typeface="微软雅黑"/>
              </a:rPr>
              <a:t>高校应当根据有关</a:t>
            </a:r>
            <a:r>
              <a:rPr lang="zh-CN" altLang="en-US" sz="2000" dirty="0">
                <a:latin typeface="微软雅黑"/>
                <a:ea typeface="微软雅黑"/>
              </a:rPr>
              <a:t>法律、法规和规章</a:t>
            </a:r>
            <a:r>
              <a:rPr lang="en-US" altLang="zh-CN" sz="2000" dirty="0">
                <a:latin typeface="微软雅黑"/>
                <a:ea typeface="微软雅黑"/>
              </a:rPr>
              <a:t>,</a:t>
            </a:r>
            <a:r>
              <a:rPr lang="zh-CN" altLang="en-US" sz="2000" dirty="0">
                <a:latin typeface="微软雅黑"/>
                <a:ea typeface="微软雅黑"/>
              </a:rPr>
              <a:t>结合本校实际</a:t>
            </a:r>
            <a:r>
              <a:rPr lang="en-US" altLang="zh-CN" sz="2000" dirty="0">
                <a:latin typeface="微软雅黑"/>
                <a:ea typeface="微软雅黑"/>
              </a:rPr>
              <a:t>,</a:t>
            </a:r>
            <a:r>
              <a:rPr lang="zh-CN" altLang="en-US" sz="2000" dirty="0">
                <a:latin typeface="微软雅黑"/>
                <a:ea typeface="微软雅黑"/>
              </a:rPr>
              <a:t>建立健全下列校园秩序管理</a:t>
            </a:r>
            <a:r>
              <a:rPr lang="zh-CN" altLang="en-US" sz="2000" dirty="0" smtClean="0">
                <a:latin typeface="微软雅黑"/>
                <a:ea typeface="微软雅黑"/>
              </a:rPr>
              <a:t>和内</a:t>
            </a:r>
            <a:r>
              <a:rPr lang="zh-CN" altLang="en-US" sz="2000" dirty="0">
                <a:latin typeface="微软雅黑"/>
                <a:ea typeface="微软雅黑"/>
              </a:rPr>
              <a:t>部保卫工作制度</a:t>
            </a:r>
            <a:r>
              <a:rPr lang="en-US" altLang="zh-CN" sz="2000" dirty="0">
                <a:latin typeface="微软雅黑"/>
                <a:ea typeface="微软雅黑"/>
              </a:rPr>
              <a:t>.</a:t>
            </a:r>
            <a:br>
              <a:rPr lang="en-US" altLang="zh-CN" sz="2000" dirty="0">
                <a:latin typeface="微软雅黑"/>
                <a:ea typeface="微软雅黑"/>
              </a:rPr>
            </a:br>
            <a:endParaRPr lang="zh-CN" altLang="en-US" sz="2000" dirty="0">
              <a:latin typeface="微软雅黑"/>
              <a:ea typeface="微软雅黑"/>
            </a:endParaRPr>
          </a:p>
          <a:p>
            <a:r>
              <a:rPr lang="zh-CN" altLang="en-US" sz="2000" dirty="0" smtClean="0"/>
              <a:t> </a:t>
            </a:r>
            <a:endParaRPr lang="zh-CN" altLang="en-US" sz="2000" dirty="0"/>
          </a:p>
          <a:p>
            <a:endParaRPr lang="zh-CN" altLang="en-US" sz="2000" dirty="0">
              <a:latin typeface="微软雅黑"/>
              <a:ea typeface="微软雅黑"/>
            </a:endParaRPr>
          </a:p>
        </p:txBody>
      </p:sp>
    </p:spTree>
    <p:extLst>
      <p:ext uri="{BB962C8B-B14F-4D97-AF65-F5344CB8AC3E}">
        <p14:creationId xmlns:p14="http://schemas.microsoft.com/office/powerpoint/2010/main" val="24190212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校</a:t>
            </a:r>
            <a:r>
              <a:rPr lang="zh-CN" altLang="en-US" sz="3200" dirty="0" smtClean="0">
                <a:latin typeface="微软雅黑"/>
                <a:ea typeface="微软雅黑"/>
              </a:rPr>
              <a:t>内安全</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5447646"/>
          </a:xfrm>
          <a:prstGeom prst="rect">
            <a:avLst/>
          </a:prstGeom>
          <a:noFill/>
        </p:spPr>
        <p:txBody>
          <a:bodyPr wrap="square" rtlCol="0">
            <a:spAutoFit/>
          </a:bodyPr>
          <a:lstStyle/>
          <a:p>
            <a:r>
              <a:rPr lang="zh-CN" altLang="en-US" sz="2400" dirty="0">
                <a:latin typeface="微软雅黑"/>
                <a:ea typeface="微软雅黑"/>
              </a:rPr>
              <a:t>二、安全用电 </a:t>
            </a:r>
          </a:p>
          <a:p>
            <a:pPr indent="533400"/>
            <a:r>
              <a:rPr lang="zh-CN" altLang="en-US" dirty="0">
                <a:latin typeface="微软雅黑"/>
                <a:ea typeface="微软雅黑"/>
              </a:rPr>
              <a:t>大学阶段</a:t>
            </a:r>
            <a:r>
              <a:rPr lang="en-US" altLang="zh-CN" dirty="0">
                <a:latin typeface="微软雅黑"/>
                <a:ea typeface="微软雅黑"/>
              </a:rPr>
              <a:t>,</a:t>
            </a:r>
            <a:r>
              <a:rPr lang="zh-CN" altLang="en-US" dirty="0">
                <a:latin typeface="微软雅黑"/>
                <a:ea typeface="微软雅黑"/>
              </a:rPr>
              <a:t>我们有很大一部分时间是在宿舍里度过的</a:t>
            </a:r>
            <a:r>
              <a:rPr lang="en-US" altLang="zh-CN" dirty="0">
                <a:latin typeface="微软雅黑"/>
                <a:ea typeface="微软雅黑"/>
              </a:rPr>
              <a:t>,</a:t>
            </a:r>
            <a:r>
              <a:rPr lang="zh-CN" altLang="en-US" dirty="0">
                <a:latin typeface="微软雅黑"/>
                <a:ea typeface="微软雅黑"/>
              </a:rPr>
              <a:t>宿舍安全不容忽视</a:t>
            </a:r>
            <a:r>
              <a:rPr lang="en-US" altLang="zh-CN" dirty="0">
                <a:latin typeface="微软雅黑"/>
                <a:ea typeface="微软雅黑"/>
              </a:rPr>
              <a:t>.</a:t>
            </a:r>
            <a:r>
              <a:rPr lang="zh-CN" altLang="en-US" dirty="0">
                <a:latin typeface="微软雅黑"/>
                <a:ea typeface="微软雅黑"/>
              </a:rPr>
              <a:t>但是</a:t>
            </a:r>
            <a:r>
              <a:rPr lang="en-US" altLang="zh-CN" dirty="0">
                <a:latin typeface="微软雅黑"/>
                <a:ea typeface="微软雅黑"/>
              </a:rPr>
              <a:t>,</a:t>
            </a:r>
            <a:r>
              <a:rPr lang="zh-CN" altLang="en-US" dirty="0">
                <a:latin typeface="微软雅黑"/>
                <a:ea typeface="微软雅黑"/>
              </a:rPr>
              <a:t>很多 同学总存在侥幸心理</a:t>
            </a:r>
            <a:r>
              <a:rPr lang="en-US" altLang="zh-CN" dirty="0">
                <a:latin typeface="微软雅黑"/>
                <a:ea typeface="微软雅黑"/>
              </a:rPr>
              <a:t>,</a:t>
            </a:r>
            <a:r>
              <a:rPr lang="zh-CN" altLang="en-US" dirty="0">
                <a:latin typeface="微软雅黑"/>
                <a:ea typeface="微软雅黑"/>
              </a:rPr>
              <a:t>总觉得危险不会发生在自己身上而忽略了宿舍安全</a:t>
            </a:r>
            <a:r>
              <a:rPr lang="en-US" altLang="zh-CN" dirty="0">
                <a:latin typeface="微软雅黑"/>
                <a:ea typeface="微软雅黑"/>
              </a:rPr>
              <a:t>.</a:t>
            </a:r>
            <a:r>
              <a:rPr lang="zh-CN" altLang="en-US" dirty="0">
                <a:latin typeface="微软雅黑"/>
                <a:ea typeface="微软雅黑"/>
              </a:rPr>
              <a:t>对于宿舍安全 我们应该提起高度重视</a:t>
            </a:r>
            <a:r>
              <a:rPr lang="en-US" altLang="zh-CN" dirty="0">
                <a:latin typeface="微软雅黑"/>
                <a:ea typeface="微软雅黑"/>
              </a:rPr>
              <a:t>. </a:t>
            </a:r>
            <a:endParaRPr lang="zh-CN" altLang="en-US" dirty="0">
              <a:latin typeface="微软雅黑"/>
              <a:ea typeface="微软雅黑"/>
            </a:endParaRPr>
          </a:p>
          <a:p>
            <a:pPr indent="533400"/>
            <a:r>
              <a:rPr lang="zh-CN" altLang="en-US" dirty="0">
                <a:latin typeface="微软雅黑"/>
                <a:ea typeface="微软雅黑"/>
              </a:rPr>
              <a:t>很多危险的发生</a:t>
            </a:r>
            <a:r>
              <a:rPr lang="en-US" altLang="zh-CN" dirty="0">
                <a:latin typeface="微软雅黑"/>
                <a:ea typeface="微软雅黑"/>
              </a:rPr>
              <a:t>,</a:t>
            </a:r>
            <a:r>
              <a:rPr lang="zh-CN" altLang="en-US" dirty="0">
                <a:latin typeface="微软雅黑"/>
                <a:ea typeface="微软雅黑"/>
              </a:rPr>
              <a:t>往往是因为我们没有遵守相关的规定导致的</a:t>
            </a:r>
            <a:r>
              <a:rPr lang="en-US" altLang="zh-CN" dirty="0">
                <a:latin typeface="微软雅黑"/>
                <a:ea typeface="微软雅黑"/>
              </a:rPr>
              <a:t>.</a:t>
            </a:r>
            <a:r>
              <a:rPr lang="zh-CN" altLang="en-US" dirty="0">
                <a:latin typeface="微软雅黑"/>
                <a:ea typeface="微软雅黑"/>
              </a:rPr>
              <a:t>在宿舍里</a:t>
            </a:r>
            <a:r>
              <a:rPr lang="en-US" altLang="zh-CN" dirty="0">
                <a:latin typeface="微软雅黑"/>
                <a:ea typeface="微软雅黑"/>
              </a:rPr>
              <a:t>,</a:t>
            </a:r>
            <a:r>
              <a:rPr lang="zh-CN" altLang="en-US" dirty="0">
                <a:latin typeface="微软雅黑"/>
                <a:ea typeface="微软雅黑"/>
              </a:rPr>
              <a:t>为了自己和 他人的安全</a:t>
            </a:r>
            <a:r>
              <a:rPr lang="en-US" altLang="zh-CN" dirty="0">
                <a:latin typeface="微软雅黑"/>
                <a:ea typeface="微软雅黑"/>
              </a:rPr>
              <a:t>,</a:t>
            </a:r>
            <a:r>
              <a:rPr lang="zh-CN" altLang="en-US" dirty="0">
                <a:latin typeface="微软雅黑"/>
                <a:ea typeface="微软雅黑"/>
              </a:rPr>
              <a:t>我们应该牢记什么是不能做的</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(1)</a:t>
            </a:r>
            <a:r>
              <a:rPr lang="zh-CN" altLang="en-US" dirty="0">
                <a:latin typeface="微软雅黑"/>
                <a:ea typeface="微软雅黑"/>
              </a:rPr>
              <a:t>未经有关部门许可</a:t>
            </a:r>
            <a:r>
              <a:rPr lang="en-US" altLang="zh-CN" dirty="0">
                <a:latin typeface="微软雅黑"/>
                <a:ea typeface="微软雅黑"/>
              </a:rPr>
              <a:t>,</a:t>
            </a:r>
            <a:r>
              <a:rPr lang="zh-CN" altLang="en-US" dirty="0">
                <a:latin typeface="微软雅黑"/>
                <a:ea typeface="微软雅黑"/>
              </a:rPr>
              <a:t>严禁私自改装供电线路、私拉乱接电线、乱装电灯、乱安插座等 行为</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(2)</a:t>
            </a:r>
            <a:r>
              <a:rPr lang="zh-CN" altLang="en-US" dirty="0">
                <a:latin typeface="微软雅黑"/>
                <a:ea typeface="微软雅黑"/>
              </a:rPr>
              <a:t>未 经 有 关 部 门 审 核 批 准 </a:t>
            </a:r>
            <a:r>
              <a:rPr lang="en-US" altLang="zh-CN" dirty="0">
                <a:latin typeface="微软雅黑"/>
                <a:ea typeface="微软雅黑"/>
              </a:rPr>
              <a:t>,</a:t>
            </a:r>
            <a:r>
              <a:rPr lang="zh-CN" altLang="en-US" dirty="0">
                <a:latin typeface="微软雅黑"/>
                <a:ea typeface="微软雅黑"/>
              </a:rPr>
              <a:t>严 禁 在 宿 舍 内 使 用 酒 精 炉 、煤 油 灯 、蜡 烛 、“热 得 快 ”等 存 在 安全隐患的物品</a:t>
            </a:r>
            <a:r>
              <a:rPr lang="en-US" altLang="zh-CN" dirty="0">
                <a:latin typeface="微软雅黑"/>
                <a:ea typeface="微软雅黑"/>
              </a:rPr>
              <a:t>;</a:t>
            </a:r>
            <a:r>
              <a:rPr lang="zh-CN" altLang="en-US" dirty="0">
                <a:latin typeface="微软雅黑"/>
                <a:ea typeface="微软雅黑"/>
              </a:rPr>
              <a:t>严禁使用电炉、电磁炉、电炒锅、电饭煲等大功率炊具或电器</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(3)</a:t>
            </a:r>
            <a:r>
              <a:rPr lang="zh-CN" altLang="en-US" dirty="0">
                <a:latin typeface="微软雅黑"/>
                <a:ea typeface="微软雅黑"/>
              </a:rPr>
              <a:t>宿舍成员应及时清理宿舍相关物品</a:t>
            </a:r>
            <a:r>
              <a:rPr lang="en-US" altLang="zh-CN" dirty="0">
                <a:latin typeface="微软雅黑"/>
                <a:ea typeface="微软雅黑"/>
              </a:rPr>
              <a:t>,</a:t>
            </a:r>
            <a:r>
              <a:rPr lang="zh-CN" altLang="en-US" dirty="0">
                <a:latin typeface="微软雅黑"/>
                <a:ea typeface="微软雅黑"/>
              </a:rPr>
              <a:t>并摆放整齐</a:t>
            </a:r>
            <a:r>
              <a:rPr lang="en-US" altLang="zh-CN" dirty="0">
                <a:latin typeface="微软雅黑"/>
                <a:ea typeface="微软雅黑"/>
              </a:rPr>
              <a:t>,</a:t>
            </a:r>
            <a:r>
              <a:rPr lang="zh-CN" altLang="en-US" dirty="0">
                <a:latin typeface="微软雅黑"/>
                <a:ea typeface="微软雅黑"/>
              </a:rPr>
              <a:t>以免物品多、杂乱引起各种异味及 安全隐患</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(4)</a:t>
            </a:r>
            <a:r>
              <a:rPr lang="zh-CN" altLang="en-US" dirty="0">
                <a:latin typeface="微软雅黑"/>
                <a:ea typeface="微软雅黑"/>
              </a:rPr>
              <a:t>进出宿舍要注意锁好门窗</a:t>
            </a:r>
            <a:r>
              <a:rPr lang="en-US" altLang="zh-CN" dirty="0">
                <a:latin typeface="微软雅黑"/>
                <a:ea typeface="微软雅黑"/>
              </a:rPr>
              <a:t>,</a:t>
            </a:r>
            <a:r>
              <a:rPr lang="zh-CN" altLang="en-US" dirty="0">
                <a:latin typeface="微软雅黑"/>
                <a:ea typeface="微软雅黑"/>
              </a:rPr>
              <a:t>保证宿舍物品安全</a:t>
            </a:r>
            <a:r>
              <a:rPr lang="en-US" altLang="zh-CN" dirty="0">
                <a:latin typeface="微软雅黑"/>
                <a:ea typeface="微软雅黑"/>
              </a:rPr>
              <a:t>.</a:t>
            </a:r>
            <a:r>
              <a:rPr lang="zh-CN" altLang="en-US" dirty="0">
                <a:latin typeface="微软雅黑"/>
                <a:ea typeface="微软雅黑"/>
              </a:rPr>
              <a:t>尽量不要把贵重物品置放于宿舍 内</a:t>
            </a:r>
            <a:r>
              <a:rPr lang="en-US" altLang="zh-CN" dirty="0">
                <a:latin typeface="微软雅黑"/>
                <a:ea typeface="微软雅黑"/>
              </a:rPr>
              <a:t>,</a:t>
            </a:r>
            <a:r>
              <a:rPr lang="zh-CN" altLang="en-US" dirty="0">
                <a:latin typeface="微软雅黑"/>
                <a:ea typeface="微软雅黑"/>
              </a:rPr>
              <a:t>尽量随身携带</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(5)</a:t>
            </a:r>
            <a:r>
              <a:rPr lang="zh-CN" altLang="en-US" dirty="0">
                <a:latin typeface="微软雅黑"/>
                <a:ea typeface="微软雅黑"/>
              </a:rPr>
              <a:t>安全用电、节约用电是每位学生应尽的义务</a:t>
            </a:r>
            <a:r>
              <a:rPr lang="en-US" altLang="zh-CN" dirty="0">
                <a:latin typeface="微软雅黑"/>
                <a:ea typeface="微软雅黑"/>
              </a:rPr>
              <a:t>,</a:t>
            </a:r>
            <a:r>
              <a:rPr lang="zh-CN" altLang="en-US" dirty="0">
                <a:latin typeface="微软雅黑"/>
                <a:ea typeface="微软雅黑"/>
              </a:rPr>
              <a:t>出门时请自觉关掉计算机、电灯、电视 等电器</a:t>
            </a:r>
            <a:r>
              <a:rPr lang="en-US" altLang="zh-CN" dirty="0">
                <a:latin typeface="微软雅黑"/>
                <a:ea typeface="微软雅黑"/>
              </a:rPr>
              <a:t>. </a:t>
            </a:r>
            <a:endParaRPr lang="zh-CN" altLang="en-US" dirty="0">
              <a:latin typeface="微软雅黑"/>
              <a:ea typeface="微软雅黑"/>
            </a:endParaRPr>
          </a:p>
          <a:p>
            <a:pPr indent="533400"/>
            <a:r>
              <a:rPr lang="zh-CN" altLang="en-US" dirty="0" smtClean="0">
                <a:latin typeface="微软雅黑"/>
                <a:ea typeface="微软雅黑"/>
              </a:rPr>
              <a:t> </a:t>
            </a:r>
            <a:endParaRPr lang="zh-CN" altLang="en-US" dirty="0">
              <a:latin typeface="微软雅黑"/>
              <a:ea typeface="微软雅黑"/>
            </a:endParaRPr>
          </a:p>
          <a:p>
            <a:pPr indent="533400"/>
            <a:endParaRPr lang="zh-CN" altLang="en-US" dirty="0">
              <a:latin typeface="微软雅黑"/>
              <a:ea typeface="微软雅黑"/>
            </a:endParaRPr>
          </a:p>
        </p:txBody>
      </p:sp>
    </p:spTree>
    <p:extLst>
      <p:ext uri="{BB962C8B-B14F-4D97-AF65-F5344CB8AC3E}">
        <p14:creationId xmlns:p14="http://schemas.microsoft.com/office/powerpoint/2010/main" val="384386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校</a:t>
            </a:r>
            <a:r>
              <a:rPr lang="zh-CN" altLang="en-US" sz="3200" dirty="0" smtClean="0">
                <a:latin typeface="微软雅黑"/>
                <a:ea typeface="微软雅黑"/>
              </a:rPr>
              <a:t>内安全</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4062651"/>
          </a:xfrm>
          <a:prstGeom prst="rect">
            <a:avLst/>
          </a:prstGeom>
          <a:noFill/>
        </p:spPr>
        <p:txBody>
          <a:bodyPr wrap="square" rtlCol="0">
            <a:spAutoFit/>
          </a:bodyPr>
          <a:lstStyle/>
          <a:p>
            <a:r>
              <a:rPr lang="zh-CN" altLang="en-US" sz="2400" dirty="0">
                <a:latin typeface="微软雅黑"/>
                <a:ea typeface="微软雅黑"/>
              </a:rPr>
              <a:t>三、消防逃生 </a:t>
            </a:r>
          </a:p>
          <a:p>
            <a:r>
              <a:rPr lang="zh-CN" altLang="en-US" dirty="0">
                <a:latin typeface="微软雅黑"/>
                <a:ea typeface="微软雅黑"/>
              </a:rPr>
              <a:t>人为的灾祸也许我们可以预见</a:t>
            </a:r>
            <a:r>
              <a:rPr lang="en-US" altLang="zh-CN" dirty="0">
                <a:latin typeface="微软雅黑"/>
                <a:ea typeface="微软雅黑"/>
              </a:rPr>
              <a:t>,</a:t>
            </a:r>
            <a:r>
              <a:rPr lang="zh-CN" altLang="en-US" dirty="0">
                <a:latin typeface="微软雅黑"/>
                <a:ea typeface="微软雅黑"/>
              </a:rPr>
              <a:t>可以想办法解决</a:t>
            </a:r>
            <a:r>
              <a:rPr lang="en-US" altLang="zh-CN" dirty="0">
                <a:latin typeface="微软雅黑"/>
                <a:ea typeface="微软雅黑"/>
              </a:rPr>
              <a:t>,</a:t>
            </a:r>
            <a:r>
              <a:rPr lang="zh-CN" altLang="en-US" dirty="0">
                <a:latin typeface="微软雅黑"/>
                <a:ea typeface="微软雅黑"/>
              </a:rPr>
              <a:t>但面对突如其来的天灾</a:t>
            </a:r>
            <a:r>
              <a:rPr lang="en-US" altLang="zh-CN" dirty="0">
                <a:latin typeface="微软雅黑"/>
                <a:ea typeface="微软雅黑"/>
              </a:rPr>
              <a:t>,</a:t>
            </a:r>
            <a:r>
              <a:rPr lang="zh-CN" altLang="en-US" dirty="0">
                <a:latin typeface="微软雅黑"/>
                <a:ea typeface="微软雅黑"/>
              </a:rPr>
              <a:t>渺</a:t>
            </a:r>
            <a:r>
              <a:rPr lang="zh-CN" altLang="en-US" dirty="0" smtClean="0">
                <a:latin typeface="微软雅黑"/>
                <a:ea typeface="微软雅黑"/>
              </a:rPr>
              <a:t>小的我们总会变得惊慌失措</a:t>
            </a:r>
            <a:r>
              <a:rPr lang="en-US" altLang="zh-CN" dirty="0">
                <a:latin typeface="微软雅黑"/>
                <a:ea typeface="微软雅黑"/>
              </a:rPr>
              <a:t>,</a:t>
            </a:r>
            <a:r>
              <a:rPr lang="zh-CN" altLang="en-US" dirty="0">
                <a:latin typeface="微软雅黑"/>
                <a:ea typeface="微软雅黑"/>
              </a:rPr>
              <a:t>但是如果我们具备消防逃生的知识</a:t>
            </a:r>
            <a:r>
              <a:rPr lang="en-US" altLang="zh-CN" dirty="0">
                <a:latin typeface="微软雅黑"/>
                <a:ea typeface="微软雅黑"/>
              </a:rPr>
              <a:t>,</a:t>
            </a:r>
            <a:r>
              <a:rPr lang="zh-CN" altLang="en-US" dirty="0">
                <a:latin typeface="微软雅黑"/>
                <a:ea typeface="微软雅黑"/>
              </a:rPr>
              <a:t>便可以有效地降低自己受伤害的可 能性</a:t>
            </a:r>
            <a:r>
              <a:rPr lang="en-US" altLang="zh-CN" dirty="0">
                <a:latin typeface="微软雅黑"/>
                <a:ea typeface="微软雅黑"/>
              </a:rPr>
              <a:t>.</a:t>
            </a:r>
            <a:r>
              <a:rPr lang="zh-CN" altLang="en-US" dirty="0">
                <a:latin typeface="微软雅黑"/>
                <a:ea typeface="微软雅黑"/>
              </a:rPr>
              <a:t>学生宿舍是一个集体场所</a:t>
            </a:r>
            <a:r>
              <a:rPr lang="en-US" altLang="zh-CN" dirty="0">
                <a:latin typeface="微软雅黑"/>
                <a:ea typeface="微软雅黑"/>
              </a:rPr>
              <a:t>,</a:t>
            </a:r>
            <a:r>
              <a:rPr lang="zh-CN" altLang="en-US" dirty="0">
                <a:latin typeface="微软雅黑"/>
                <a:ea typeface="微软雅黑"/>
              </a:rPr>
              <a:t>是一个人口密度极大的聚居地</a:t>
            </a:r>
            <a:r>
              <a:rPr lang="en-US" altLang="zh-CN" dirty="0">
                <a:latin typeface="微软雅黑"/>
                <a:ea typeface="微软雅黑"/>
              </a:rPr>
              <a:t>,</a:t>
            </a:r>
            <a:r>
              <a:rPr lang="zh-CN" altLang="en-US" dirty="0">
                <a:latin typeface="微软雅黑"/>
                <a:ea typeface="微软雅黑"/>
              </a:rPr>
              <a:t>任何一场火灾都可能造成 重大后果</a:t>
            </a:r>
            <a:r>
              <a:rPr lang="en-US" altLang="zh-CN" dirty="0">
                <a:latin typeface="微软雅黑"/>
                <a:ea typeface="微软雅黑"/>
              </a:rPr>
              <a:t>,</a:t>
            </a:r>
            <a:r>
              <a:rPr lang="zh-CN" altLang="en-US" dirty="0">
                <a:latin typeface="微软雅黑"/>
                <a:ea typeface="微软雅黑"/>
              </a:rPr>
              <a:t>带来无法挽回的财产损失和人身伤害</a:t>
            </a:r>
            <a:r>
              <a:rPr lang="en-US" altLang="zh-CN" dirty="0">
                <a:latin typeface="微软雅黑"/>
                <a:ea typeface="微软雅黑"/>
              </a:rPr>
              <a:t>. </a:t>
            </a:r>
            <a:endParaRPr lang="zh-CN" altLang="en-US" dirty="0">
              <a:latin typeface="微软雅黑"/>
              <a:ea typeface="微软雅黑"/>
            </a:endParaRPr>
          </a:p>
          <a:p>
            <a:r>
              <a:rPr lang="zh-CN" altLang="en-US" dirty="0">
                <a:latin typeface="微软雅黑"/>
                <a:ea typeface="微软雅黑"/>
              </a:rPr>
              <a:t>高校是消防安全重点管理单位</a:t>
            </a:r>
            <a:r>
              <a:rPr lang="en-US" altLang="zh-CN" dirty="0">
                <a:latin typeface="微软雅黑"/>
                <a:ea typeface="微软雅黑"/>
              </a:rPr>
              <a:t>,</a:t>
            </a:r>
            <a:r>
              <a:rPr lang="zh-CN" altLang="en-US" dirty="0">
                <a:latin typeface="微软雅黑"/>
                <a:ea typeface="微软雅黑"/>
              </a:rPr>
              <a:t>这里人员密度大</a:t>
            </a:r>
            <a:r>
              <a:rPr lang="en-US" altLang="zh-CN" dirty="0">
                <a:latin typeface="微软雅黑"/>
                <a:ea typeface="微软雅黑"/>
              </a:rPr>
              <a:t>,</a:t>
            </a:r>
            <a:r>
              <a:rPr lang="zh-CN" altLang="en-US" dirty="0">
                <a:latin typeface="微软雅黑"/>
                <a:ea typeface="微软雅黑"/>
              </a:rPr>
              <a:t>各类教学、科研仪器多且集中</a:t>
            </a:r>
            <a:r>
              <a:rPr lang="en-US" altLang="zh-CN" dirty="0">
                <a:latin typeface="微软雅黑"/>
                <a:ea typeface="微软雅黑"/>
              </a:rPr>
              <a:t>,</a:t>
            </a:r>
            <a:r>
              <a:rPr lang="zh-CN" altLang="en-US" dirty="0">
                <a:latin typeface="微软雅黑"/>
                <a:ea typeface="微软雅黑"/>
              </a:rPr>
              <a:t>一旦发 生火灾事故</a:t>
            </a:r>
            <a:r>
              <a:rPr lang="en-US" altLang="zh-CN" dirty="0">
                <a:latin typeface="微软雅黑"/>
                <a:ea typeface="微软雅黑"/>
              </a:rPr>
              <a:t>,</a:t>
            </a:r>
            <a:r>
              <a:rPr lang="zh-CN" altLang="en-US" dirty="0">
                <a:latin typeface="微软雅黑"/>
                <a:ea typeface="微软雅黑"/>
              </a:rPr>
              <a:t>极易造成群死群伤的特大安全事故和重要财产损失</a:t>
            </a:r>
            <a:r>
              <a:rPr lang="en-US" altLang="zh-CN" dirty="0">
                <a:latin typeface="微软雅黑"/>
                <a:ea typeface="微软雅黑"/>
              </a:rPr>
              <a:t>.</a:t>
            </a:r>
            <a:r>
              <a:rPr lang="zh-CN" altLang="en-US" dirty="0">
                <a:latin typeface="微软雅黑"/>
                <a:ea typeface="微软雅黑"/>
              </a:rPr>
              <a:t>做好高校消防安全管理</a:t>
            </a:r>
            <a:r>
              <a:rPr lang="en-US" altLang="zh-CN" dirty="0">
                <a:latin typeface="微软雅黑"/>
                <a:ea typeface="微软雅黑"/>
              </a:rPr>
              <a:t>, </a:t>
            </a:r>
            <a:r>
              <a:rPr lang="zh-CN" altLang="en-US" dirty="0">
                <a:latin typeface="微软雅黑"/>
                <a:ea typeface="微软雅黑"/>
              </a:rPr>
              <a:t>预防火灾事故发生</a:t>
            </a:r>
            <a:r>
              <a:rPr lang="en-US" altLang="zh-CN" dirty="0">
                <a:latin typeface="微软雅黑"/>
                <a:ea typeface="微软雅黑"/>
              </a:rPr>
              <a:t>,</a:t>
            </a:r>
            <a:r>
              <a:rPr lang="zh-CN" altLang="en-US" dirty="0">
                <a:latin typeface="微软雅黑"/>
                <a:ea typeface="微软雅黑"/>
              </a:rPr>
              <a:t>避免人员伤亡和重大财产损失是维护高校稳定不容忽视的大事</a:t>
            </a:r>
            <a:r>
              <a:rPr lang="en-US" altLang="zh-CN" dirty="0">
                <a:latin typeface="微软雅黑"/>
                <a:ea typeface="微软雅黑"/>
              </a:rPr>
              <a:t>.</a:t>
            </a:r>
            <a:r>
              <a:rPr lang="zh-CN" altLang="en-US" dirty="0">
                <a:latin typeface="微软雅黑"/>
                <a:ea typeface="微软雅黑"/>
              </a:rPr>
              <a:t>因此</a:t>
            </a:r>
            <a:r>
              <a:rPr lang="en-US" altLang="zh-CN" dirty="0">
                <a:latin typeface="微软雅黑"/>
                <a:ea typeface="微软雅黑"/>
              </a:rPr>
              <a:t>, </a:t>
            </a:r>
            <a:r>
              <a:rPr lang="zh-CN" altLang="en-US" dirty="0">
                <a:latin typeface="微软雅黑"/>
                <a:ea typeface="微软雅黑"/>
              </a:rPr>
              <a:t>强化校园消防安全管理对推进学校的发展和稳定具有十分重要的意义</a:t>
            </a:r>
            <a:r>
              <a:rPr lang="en-US" altLang="zh-CN" dirty="0">
                <a:latin typeface="微软雅黑"/>
                <a:ea typeface="微软雅黑"/>
              </a:rPr>
              <a:t>.</a:t>
            </a:r>
            <a:r>
              <a:rPr lang="zh-CN" altLang="en-US" dirty="0">
                <a:latin typeface="微软雅黑"/>
                <a:ea typeface="微软雅黑"/>
              </a:rPr>
              <a:t>我们要高度重视宿 舍 、教 室 、图 书 馆 的 防 火 管 理 </a:t>
            </a:r>
            <a:r>
              <a:rPr lang="en-US" altLang="zh-CN" dirty="0">
                <a:latin typeface="微软雅黑"/>
                <a:ea typeface="微软雅黑"/>
              </a:rPr>
              <a:t>. </a:t>
            </a:r>
            <a:r>
              <a:rPr lang="zh-CN" altLang="en-US" dirty="0" smtClean="0">
                <a:latin typeface="微软雅黑"/>
                <a:ea typeface="微软雅黑"/>
              </a:rPr>
              <a:t> </a:t>
            </a:r>
            <a:endParaRPr lang="zh-CN" altLang="en-US" dirty="0">
              <a:latin typeface="微软雅黑"/>
              <a:ea typeface="微软雅黑"/>
            </a:endParaRPr>
          </a:p>
          <a:p>
            <a:pPr indent="533400"/>
            <a:r>
              <a:rPr lang="en-US" altLang="zh-TW" dirty="0">
                <a:latin typeface="微软雅黑"/>
                <a:ea typeface="微软雅黑"/>
              </a:rPr>
              <a:t>(</a:t>
            </a:r>
            <a:r>
              <a:rPr lang="zh-TW" altLang="en-US" dirty="0">
                <a:latin typeface="微软雅黑"/>
                <a:ea typeface="微软雅黑"/>
              </a:rPr>
              <a:t>一 </a:t>
            </a:r>
            <a:r>
              <a:rPr lang="en-US" altLang="zh-TW" dirty="0">
                <a:latin typeface="微软雅黑"/>
                <a:ea typeface="微软雅黑"/>
              </a:rPr>
              <a:t>)</a:t>
            </a:r>
            <a:r>
              <a:rPr lang="zh-TW" altLang="en-US" dirty="0">
                <a:latin typeface="微软雅黑"/>
                <a:ea typeface="微软雅黑"/>
              </a:rPr>
              <a:t>学 生 宿 舍 安 全 防 火 </a:t>
            </a:r>
          </a:p>
          <a:p>
            <a:pPr indent="533400"/>
            <a:r>
              <a:rPr lang="en-US" altLang="zh-TW" dirty="0">
                <a:latin typeface="微软雅黑"/>
                <a:ea typeface="微软雅黑"/>
              </a:rPr>
              <a:t>(</a:t>
            </a:r>
            <a:r>
              <a:rPr lang="zh-TW" altLang="en-US" dirty="0">
                <a:latin typeface="微软雅黑"/>
                <a:ea typeface="微软雅黑"/>
              </a:rPr>
              <a:t>二 </a:t>
            </a:r>
            <a:r>
              <a:rPr lang="en-US" altLang="zh-TW" dirty="0">
                <a:latin typeface="微软雅黑"/>
                <a:ea typeface="微软雅黑"/>
              </a:rPr>
              <a:t>)</a:t>
            </a:r>
            <a:r>
              <a:rPr lang="zh-TW" altLang="en-US" dirty="0">
                <a:latin typeface="微软雅黑"/>
                <a:ea typeface="微软雅黑"/>
              </a:rPr>
              <a:t>教 室 、实 验 室 安 全 防 火 </a:t>
            </a:r>
          </a:p>
          <a:p>
            <a:pPr indent="533400"/>
            <a:r>
              <a:rPr lang="en-US" altLang="zh-TW" dirty="0">
                <a:latin typeface="微软雅黑"/>
                <a:ea typeface="微软雅黑"/>
              </a:rPr>
              <a:t>(</a:t>
            </a:r>
            <a:r>
              <a:rPr lang="zh-TW" altLang="en-US" dirty="0">
                <a:latin typeface="微软雅黑"/>
                <a:ea typeface="微软雅黑"/>
              </a:rPr>
              <a:t>三 </a:t>
            </a:r>
            <a:r>
              <a:rPr lang="en-US" altLang="zh-TW" dirty="0">
                <a:latin typeface="微软雅黑"/>
                <a:ea typeface="微软雅黑"/>
              </a:rPr>
              <a:t>)</a:t>
            </a:r>
            <a:r>
              <a:rPr lang="zh-TW" altLang="en-US" dirty="0">
                <a:latin typeface="微软雅黑"/>
                <a:ea typeface="微软雅黑"/>
              </a:rPr>
              <a:t>图 书 馆 安 全 防 火 </a:t>
            </a:r>
          </a:p>
          <a:p>
            <a:pPr indent="533400"/>
            <a:endParaRPr lang="zh-CN" altLang="en-US" dirty="0">
              <a:latin typeface="微软雅黑"/>
              <a:ea typeface="微软雅黑"/>
            </a:endParaRPr>
          </a:p>
        </p:txBody>
      </p:sp>
    </p:spTree>
    <p:extLst>
      <p:ext uri="{BB962C8B-B14F-4D97-AF65-F5344CB8AC3E}">
        <p14:creationId xmlns:p14="http://schemas.microsoft.com/office/powerpoint/2010/main" val="6823258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校</a:t>
            </a:r>
            <a:r>
              <a:rPr lang="zh-CN" altLang="en-US" sz="3200" dirty="0" smtClean="0">
                <a:latin typeface="微软雅黑"/>
                <a:ea typeface="微软雅黑"/>
              </a:rPr>
              <a:t>内安全</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5601534"/>
          </a:xfrm>
          <a:prstGeom prst="rect">
            <a:avLst/>
          </a:prstGeom>
          <a:noFill/>
        </p:spPr>
        <p:txBody>
          <a:bodyPr wrap="square" rtlCol="0">
            <a:spAutoFit/>
          </a:bodyPr>
          <a:lstStyle/>
          <a:p>
            <a:r>
              <a:rPr lang="zh-CN" altLang="en-US" sz="2400" dirty="0">
                <a:latin typeface="微软雅黑"/>
                <a:ea typeface="微软雅黑"/>
              </a:rPr>
              <a:t>四、校内防滋扰 </a:t>
            </a:r>
          </a:p>
          <a:p>
            <a:pPr indent="533400"/>
            <a:r>
              <a:rPr lang="zh-CN" altLang="en-US" sz="2000" dirty="0">
                <a:latin typeface="微软雅黑"/>
                <a:ea typeface="微软雅黑"/>
              </a:rPr>
              <a:t>滋扰主要是指对校园秩序的破坏扰乱</a:t>
            </a:r>
            <a:r>
              <a:rPr lang="en-US" altLang="zh-CN" sz="2000" dirty="0">
                <a:latin typeface="微软雅黑"/>
                <a:ea typeface="微软雅黑"/>
              </a:rPr>
              <a:t>,</a:t>
            </a:r>
            <a:r>
              <a:rPr lang="zh-CN" altLang="en-US" sz="2000" dirty="0">
                <a:latin typeface="微软雅黑"/>
                <a:ea typeface="微软雅黑"/>
              </a:rPr>
              <a:t>对大学生无端挑衅、侵犯乃至伤害的行为</a:t>
            </a:r>
            <a:r>
              <a:rPr lang="en-US" altLang="zh-CN" sz="2000" dirty="0">
                <a:latin typeface="微软雅黑"/>
                <a:ea typeface="微软雅黑"/>
              </a:rPr>
              <a:t>.</a:t>
            </a:r>
            <a:r>
              <a:rPr lang="zh-CN" altLang="en-US" sz="2000" dirty="0">
                <a:latin typeface="微软雅黑"/>
                <a:ea typeface="微软雅黑"/>
              </a:rPr>
              <a:t>大学 </a:t>
            </a:r>
          </a:p>
          <a:p>
            <a:pPr indent="533400"/>
            <a:r>
              <a:rPr lang="zh-CN" altLang="en-US" sz="2000" dirty="0">
                <a:latin typeface="微软雅黑"/>
                <a:ea typeface="微软雅黑"/>
              </a:rPr>
              <a:t>生必须提高警惕</a:t>
            </a:r>
            <a:r>
              <a:rPr lang="en-US" altLang="zh-CN" sz="2000" dirty="0">
                <a:latin typeface="微软雅黑"/>
                <a:ea typeface="微软雅黑"/>
              </a:rPr>
              <a:t>,</a:t>
            </a:r>
            <a:r>
              <a:rPr lang="zh-CN" altLang="en-US" sz="2000" dirty="0">
                <a:latin typeface="微软雅黑"/>
                <a:ea typeface="微软雅黑"/>
              </a:rPr>
              <a:t>尽力预防和制止外部滋扰</a:t>
            </a:r>
            <a:r>
              <a:rPr lang="en-US" altLang="zh-CN" sz="2000" dirty="0">
                <a:latin typeface="微软雅黑"/>
                <a:ea typeface="微软雅黑"/>
              </a:rPr>
              <a:t>,</a:t>
            </a:r>
            <a:r>
              <a:rPr lang="zh-CN" altLang="en-US" sz="2000" dirty="0">
                <a:latin typeface="微软雅黑"/>
                <a:ea typeface="微软雅黑"/>
              </a:rPr>
              <a:t>以保证学校教学、科研和生活正常有序地进行</a:t>
            </a:r>
            <a:r>
              <a:rPr lang="en-US" altLang="zh-CN" sz="2000" dirty="0">
                <a:latin typeface="微软雅黑"/>
                <a:ea typeface="微软雅黑"/>
              </a:rPr>
              <a:t>. </a:t>
            </a:r>
            <a:endParaRPr lang="en-US" altLang="zh-CN" sz="2000" dirty="0" smtClean="0">
              <a:latin typeface="微软雅黑"/>
              <a:ea typeface="微软雅黑"/>
            </a:endParaRPr>
          </a:p>
          <a:p>
            <a:pPr indent="533400"/>
            <a:r>
              <a:rPr lang="en-US" altLang="zh-CN" sz="2000" b="1" dirty="0" smtClean="0">
                <a:latin typeface="微软雅黑"/>
                <a:ea typeface="微软雅黑"/>
              </a:rPr>
              <a:t>1</a:t>
            </a:r>
            <a:r>
              <a:rPr lang="en-US" altLang="zh-CN" sz="2000" b="1" dirty="0">
                <a:latin typeface="微软雅黑"/>
                <a:ea typeface="微软雅黑"/>
              </a:rPr>
              <a:t>.</a:t>
            </a:r>
            <a:r>
              <a:rPr lang="zh-CN" altLang="en-US" sz="2000" b="1" dirty="0">
                <a:latin typeface="微软雅黑"/>
                <a:ea typeface="微软雅黑"/>
              </a:rPr>
              <a:t>大学生受外部滋扰的常见形式 </a:t>
            </a:r>
          </a:p>
          <a:p>
            <a:pPr indent="533400"/>
            <a:r>
              <a:rPr lang="en-US" altLang="zh-CN" dirty="0">
                <a:latin typeface="微软雅黑"/>
                <a:ea typeface="微软雅黑"/>
              </a:rPr>
              <a:t>(1)</a:t>
            </a:r>
            <a:r>
              <a:rPr lang="zh-CN" altLang="en-US" dirty="0">
                <a:latin typeface="微软雅黑"/>
                <a:ea typeface="微软雅黑"/>
              </a:rPr>
              <a:t>不法分子通过多种途径与少数大学生进行交往</a:t>
            </a:r>
            <a:r>
              <a:rPr lang="en-US" altLang="zh-CN" dirty="0">
                <a:latin typeface="微软雅黑"/>
                <a:ea typeface="微软雅黑"/>
              </a:rPr>
              <a:t>,</a:t>
            </a:r>
            <a:r>
              <a:rPr lang="zh-CN" altLang="en-US" dirty="0">
                <a:latin typeface="微软雅黑"/>
                <a:ea typeface="微软雅黑"/>
              </a:rPr>
              <a:t>如发生矛盾或纠葛</a:t>
            </a:r>
            <a:r>
              <a:rPr lang="en-US" altLang="zh-CN" dirty="0">
                <a:latin typeface="微软雅黑"/>
                <a:ea typeface="微软雅黑"/>
              </a:rPr>
              <a:t>,</a:t>
            </a:r>
            <a:r>
              <a:rPr lang="zh-CN" altLang="en-US" dirty="0">
                <a:latin typeface="微软雅黑"/>
                <a:ea typeface="微软雅黑"/>
              </a:rPr>
              <a:t>便有目的地人 校寻衅滋事、伺机报复等</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(2)</a:t>
            </a:r>
            <a:r>
              <a:rPr lang="zh-CN" altLang="en-US" dirty="0" smtClean="0">
                <a:latin typeface="微软雅黑"/>
                <a:ea typeface="微软雅黑"/>
              </a:rPr>
              <a:t>有的不法分子在游泳 </a:t>
            </a:r>
            <a:r>
              <a:rPr lang="zh-CN" altLang="en-US" dirty="0">
                <a:latin typeface="微软雅黑"/>
                <a:ea typeface="微软雅黑"/>
              </a:rPr>
              <a:t>、</a:t>
            </a:r>
            <a:r>
              <a:rPr lang="zh-CN" altLang="en-US" dirty="0" smtClean="0">
                <a:latin typeface="微软雅黑"/>
                <a:ea typeface="微软雅黑"/>
              </a:rPr>
              <a:t>沐浴 </a:t>
            </a:r>
            <a:r>
              <a:rPr lang="zh-CN" altLang="en-US" dirty="0">
                <a:latin typeface="微软雅黑"/>
                <a:ea typeface="微软雅黑"/>
              </a:rPr>
              <a:t>、</a:t>
            </a:r>
            <a:r>
              <a:rPr lang="zh-CN" altLang="en-US" dirty="0" smtClean="0">
                <a:latin typeface="微软雅黑"/>
                <a:ea typeface="微软雅黑"/>
              </a:rPr>
              <a:t>购物 </a:t>
            </a:r>
            <a:r>
              <a:rPr lang="zh-CN" altLang="en-US" dirty="0">
                <a:latin typeface="微软雅黑"/>
                <a:ea typeface="微软雅黑"/>
              </a:rPr>
              <a:t>、</a:t>
            </a:r>
            <a:r>
              <a:rPr lang="zh-CN" altLang="en-US" dirty="0" smtClean="0">
                <a:latin typeface="微软雅黑"/>
                <a:ea typeface="微软雅黑"/>
              </a:rPr>
              <a:t>看电影 </a:t>
            </a:r>
            <a:r>
              <a:rPr lang="zh-CN" altLang="en-US" dirty="0">
                <a:latin typeface="微软雅黑"/>
                <a:ea typeface="微软雅黑"/>
              </a:rPr>
              <a:t>、</a:t>
            </a:r>
            <a:r>
              <a:rPr lang="zh-CN" altLang="en-US" dirty="0" smtClean="0">
                <a:latin typeface="微软雅黑"/>
                <a:ea typeface="微软雅黑"/>
              </a:rPr>
              <a:t>参加舞会 </a:t>
            </a:r>
            <a:r>
              <a:rPr lang="zh-CN" altLang="en-US" dirty="0">
                <a:latin typeface="微软雅黑"/>
                <a:ea typeface="微软雅黑"/>
              </a:rPr>
              <a:t>、</a:t>
            </a:r>
            <a:r>
              <a:rPr lang="zh-CN" altLang="en-US" dirty="0" smtClean="0">
                <a:latin typeface="微软雅黑"/>
                <a:ea typeface="微软雅黑"/>
              </a:rPr>
              <a:t>观看比赛 </a:t>
            </a:r>
            <a:r>
              <a:rPr lang="en-US" altLang="zh-CN" dirty="0">
                <a:latin typeface="微软雅黑"/>
                <a:ea typeface="微软雅黑"/>
              </a:rPr>
              <a:t>,</a:t>
            </a:r>
            <a:r>
              <a:rPr lang="zh-CN" altLang="en-US" dirty="0">
                <a:latin typeface="微软雅黑"/>
                <a:ea typeface="微软雅黑"/>
              </a:rPr>
              <a:t>甚 至 走 路 等 偶 然 场 合</a:t>
            </a:r>
            <a:r>
              <a:rPr lang="en-US" altLang="zh-CN" dirty="0">
                <a:latin typeface="微软雅黑"/>
                <a:ea typeface="微软雅黑"/>
              </a:rPr>
              <a:t>,</a:t>
            </a:r>
            <a:r>
              <a:rPr lang="zh-CN" altLang="en-US" dirty="0">
                <a:latin typeface="微软雅黑"/>
                <a:ea typeface="微软雅黑"/>
              </a:rPr>
              <a:t>与大学生挑起矛盾</a:t>
            </a:r>
            <a:r>
              <a:rPr lang="en-US" altLang="zh-CN" dirty="0">
                <a:latin typeface="微软雅黑"/>
                <a:ea typeface="微软雅黑"/>
              </a:rPr>
              <a:t>,</a:t>
            </a:r>
            <a:r>
              <a:rPr lang="zh-CN" altLang="en-US" dirty="0">
                <a:latin typeface="微软雅黑"/>
                <a:ea typeface="微软雅黑"/>
              </a:rPr>
              <a:t>进而酿成冲突</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(3)</a:t>
            </a:r>
            <a:r>
              <a:rPr lang="zh-CN" altLang="en-US" dirty="0">
                <a:latin typeface="微软雅黑"/>
                <a:ea typeface="微软雅黑"/>
              </a:rPr>
              <a:t>有的不法分子</a:t>
            </a:r>
            <a:r>
              <a:rPr lang="en-US" altLang="zh-CN" dirty="0">
                <a:latin typeface="微软雅黑"/>
                <a:ea typeface="微软雅黑"/>
              </a:rPr>
              <a:t>,</a:t>
            </a:r>
            <a:r>
              <a:rPr lang="zh-CN" altLang="en-US" dirty="0">
                <a:latin typeface="微软雅黑"/>
                <a:ea typeface="微软雅黑"/>
              </a:rPr>
              <a:t>专门尾随女同学或有目的地到学生宿舍、教室等处寻找机会侮辱、骚 扰、调戏女生</a:t>
            </a:r>
            <a:r>
              <a:rPr lang="en-US" altLang="zh-CN" dirty="0">
                <a:latin typeface="微软雅黑"/>
                <a:ea typeface="微软雅黑"/>
              </a:rPr>
              <a:t>,</a:t>
            </a:r>
            <a:r>
              <a:rPr lang="zh-CN" altLang="en-US" dirty="0">
                <a:latin typeface="微软雅黑"/>
                <a:ea typeface="微软雅黑"/>
              </a:rPr>
              <a:t>甚至对女同学动手动脚</a:t>
            </a:r>
            <a:r>
              <a:rPr lang="en-US" altLang="zh-CN" dirty="0">
                <a:latin typeface="微软雅黑"/>
                <a:ea typeface="微软雅黑"/>
              </a:rPr>
              <a:t>,</a:t>
            </a:r>
            <a:r>
              <a:rPr lang="zh-CN" altLang="en-US" dirty="0">
                <a:latin typeface="微软雅黑"/>
                <a:ea typeface="微软雅黑"/>
              </a:rPr>
              <a:t>致使女大学生受到种种伤害</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(4)</a:t>
            </a:r>
            <a:r>
              <a:rPr lang="zh-CN" altLang="en-US" dirty="0">
                <a:latin typeface="微软雅黑"/>
                <a:ea typeface="微软雅黑"/>
              </a:rPr>
              <a:t>少数犯罪团伙邀约到校园内斗殴滋事</a:t>
            </a:r>
            <a:r>
              <a:rPr lang="en-US" altLang="zh-CN" dirty="0">
                <a:latin typeface="微软雅黑"/>
                <a:ea typeface="微软雅黑"/>
              </a:rPr>
              <a:t>,</a:t>
            </a:r>
            <a:r>
              <a:rPr lang="zh-CN" altLang="en-US" dirty="0">
                <a:latin typeface="微软雅黑"/>
                <a:ea typeface="微软雅黑"/>
              </a:rPr>
              <a:t>从而使围观或路过的大学生无端遭殃</a:t>
            </a:r>
            <a:r>
              <a:rPr lang="en-US" altLang="zh-CN" dirty="0">
                <a:latin typeface="微软雅黑"/>
                <a:ea typeface="微软雅黑"/>
              </a:rPr>
              <a:t>. (5)</a:t>
            </a:r>
            <a:r>
              <a:rPr lang="zh-CN" altLang="en-US" dirty="0" smtClean="0">
                <a:latin typeface="微软雅黑"/>
                <a:ea typeface="微软雅黑"/>
              </a:rPr>
              <a:t>外来人员与学生争抢活动场地 </a:t>
            </a:r>
            <a:r>
              <a:rPr lang="en-US" altLang="zh-CN" dirty="0">
                <a:latin typeface="微软雅黑"/>
                <a:ea typeface="微软雅黑"/>
              </a:rPr>
              <a:t>,</a:t>
            </a:r>
            <a:r>
              <a:rPr lang="zh-CN" altLang="en-US" dirty="0" smtClean="0">
                <a:latin typeface="微软雅黑"/>
                <a:ea typeface="微软雅黑"/>
              </a:rPr>
              <a:t>从而引发矛盾和冲突 </a:t>
            </a:r>
            <a:r>
              <a:rPr lang="en-US" altLang="zh-CN" dirty="0">
                <a:latin typeface="微软雅黑"/>
                <a:ea typeface="微软雅黑"/>
              </a:rPr>
              <a:t>. (6)</a:t>
            </a:r>
            <a:r>
              <a:rPr lang="zh-CN" altLang="en-US" dirty="0">
                <a:latin typeface="微软雅黑"/>
                <a:ea typeface="微软雅黑"/>
              </a:rPr>
              <a:t>有的不法分子</a:t>
            </a:r>
            <a:r>
              <a:rPr lang="en-US" altLang="zh-CN" dirty="0">
                <a:latin typeface="微软雅黑"/>
                <a:ea typeface="微软雅黑"/>
              </a:rPr>
              <a:t>,</a:t>
            </a:r>
            <a:r>
              <a:rPr lang="zh-CN" altLang="en-US" dirty="0">
                <a:latin typeface="微软雅黑"/>
                <a:ea typeface="微软雅黑"/>
              </a:rPr>
              <a:t>喜欢在师生休息时不停地拨打电话</a:t>
            </a:r>
            <a:r>
              <a:rPr lang="en-US" altLang="zh-CN" dirty="0">
                <a:latin typeface="微软雅黑"/>
                <a:ea typeface="微软雅黑"/>
              </a:rPr>
              <a:t>,</a:t>
            </a:r>
            <a:r>
              <a:rPr lang="zh-CN" altLang="en-US" dirty="0">
                <a:latin typeface="微软雅黑"/>
                <a:ea typeface="微软雅黑"/>
              </a:rPr>
              <a:t>或者无聊地谈天说地</a:t>
            </a:r>
            <a:r>
              <a:rPr lang="en-US" altLang="zh-CN" dirty="0">
                <a:latin typeface="微软雅黑"/>
                <a:ea typeface="微软雅黑"/>
              </a:rPr>
              <a:t>,</a:t>
            </a:r>
            <a:r>
              <a:rPr lang="zh-CN" altLang="en-US" dirty="0">
                <a:latin typeface="微软雅黑"/>
                <a:ea typeface="微软雅黑"/>
              </a:rPr>
              <a:t>或</a:t>
            </a:r>
            <a:r>
              <a:rPr lang="zh-CN" altLang="en-US" dirty="0" smtClean="0">
                <a:latin typeface="微软雅黑"/>
                <a:ea typeface="微软雅黑"/>
              </a:rPr>
              <a:t>者口吐污言秽语</a:t>
            </a:r>
            <a:r>
              <a:rPr lang="en-US" altLang="zh-CN" dirty="0">
                <a:latin typeface="微软雅黑"/>
                <a:ea typeface="微软雅黑"/>
              </a:rPr>
              <a:t>,</a:t>
            </a:r>
            <a:r>
              <a:rPr lang="zh-CN" altLang="en-US" dirty="0">
                <a:latin typeface="微软雅黑"/>
                <a:ea typeface="微软雅黑"/>
              </a:rPr>
              <a:t>以搅得他人不能入睡为乐</a:t>
            </a:r>
            <a:r>
              <a:rPr lang="en-US" altLang="zh-CN" dirty="0">
                <a:latin typeface="微软雅黑"/>
                <a:ea typeface="微软雅黑"/>
              </a:rPr>
              <a:t>. (7)</a:t>
            </a:r>
            <a:r>
              <a:rPr lang="zh-CN" altLang="en-US" dirty="0">
                <a:latin typeface="微软雅黑"/>
                <a:ea typeface="微软雅黑"/>
              </a:rPr>
              <a:t>少数无赖之徒</a:t>
            </a:r>
            <a:r>
              <a:rPr lang="en-US" altLang="zh-CN" dirty="0">
                <a:latin typeface="微软雅黑"/>
                <a:ea typeface="微软雅黑"/>
              </a:rPr>
              <a:t>,</a:t>
            </a:r>
            <a:r>
              <a:rPr lang="zh-CN" altLang="en-US" dirty="0">
                <a:latin typeface="微软雅黑"/>
                <a:ea typeface="微软雅黑"/>
              </a:rPr>
              <a:t>千方百计地打听异性大学生的姓名</a:t>
            </a:r>
            <a:r>
              <a:rPr lang="en-US" altLang="zh-CN" dirty="0">
                <a:latin typeface="微软雅黑"/>
                <a:ea typeface="微软雅黑"/>
              </a:rPr>
              <a:t>,</a:t>
            </a:r>
            <a:r>
              <a:rPr lang="zh-CN" altLang="en-US" dirty="0">
                <a:latin typeface="微软雅黑"/>
                <a:ea typeface="微软雅黑"/>
              </a:rPr>
              <a:t>然后不停地给其写信</a:t>
            </a:r>
            <a:r>
              <a:rPr lang="en-US" altLang="zh-CN" dirty="0">
                <a:latin typeface="微软雅黑"/>
                <a:ea typeface="微软雅黑"/>
              </a:rPr>
              <a:t>,</a:t>
            </a:r>
            <a:r>
              <a:rPr lang="zh-CN" altLang="en-US" dirty="0" smtClean="0">
                <a:latin typeface="微软雅黑"/>
                <a:ea typeface="微软雅黑"/>
              </a:rPr>
              <a:t>不是低级庸</a:t>
            </a:r>
            <a:r>
              <a:rPr lang="zh-CN" altLang="en-US" dirty="0">
                <a:latin typeface="微软雅黑"/>
                <a:ea typeface="微软雅黑"/>
              </a:rPr>
              <a:t>俗的谈情说爱和造谣中伤</a:t>
            </a:r>
            <a:r>
              <a:rPr lang="en-US" altLang="zh-CN" dirty="0">
                <a:latin typeface="微软雅黑"/>
                <a:ea typeface="微软雅黑"/>
              </a:rPr>
              <a:t>,</a:t>
            </a:r>
            <a:r>
              <a:rPr lang="zh-CN" altLang="en-US" dirty="0">
                <a:latin typeface="微软雅黑"/>
                <a:ea typeface="微软雅黑"/>
              </a:rPr>
              <a:t>就是莫名其妙的恐吓和威胁</a:t>
            </a:r>
            <a:r>
              <a:rPr lang="en-US" altLang="zh-CN" dirty="0">
                <a:latin typeface="微软雅黑"/>
                <a:ea typeface="微软雅黑"/>
              </a:rPr>
              <a:t>,</a:t>
            </a:r>
            <a:r>
              <a:rPr lang="zh-CN" altLang="en-US" dirty="0">
                <a:latin typeface="微软雅黑"/>
                <a:ea typeface="微软雅黑"/>
              </a:rPr>
              <a:t>甚至敲诈勒索</a:t>
            </a:r>
            <a:r>
              <a:rPr lang="en-US" altLang="zh-CN" dirty="0">
                <a:latin typeface="微软雅黑"/>
                <a:ea typeface="微软雅黑"/>
              </a:rPr>
              <a:t>,</a:t>
            </a:r>
            <a:r>
              <a:rPr lang="zh-CN" altLang="en-US" dirty="0">
                <a:latin typeface="微软雅黑"/>
                <a:ea typeface="微软雅黑"/>
              </a:rPr>
              <a:t>从而造成被害人 在精神上非常痛苦</a:t>
            </a:r>
            <a:r>
              <a:rPr lang="en-US" altLang="zh-CN" dirty="0">
                <a:latin typeface="微软雅黑"/>
                <a:ea typeface="微软雅黑"/>
              </a:rPr>
              <a:t>. </a:t>
            </a:r>
            <a:endParaRPr lang="zh-CN" altLang="en-US" dirty="0">
              <a:latin typeface="微软雅黑"/>
              <a:ea typeface="微软雅黑"/>
            </a:endParaRPr>
          </a:p>
          <a:p>
            <a:pPr indent="533400"/>
            <a:endParaRPr lang="zh-CN" altLang="en-US" dirty="0">
              <a:latin typeface="微软雅黑"/>
              <a:ea typeface="微软雅黑"/>
            </a:endParaRPr>
          </a:p>
        </p:txBody>
      </p:sp>
    </p:spTree>
    <p:extLst>
      <p:ext uri="{BB962C8B-B14F-4D97-AF65-F5344CB8AC3E}">
        <p14:creationId xmlns:p14="http://schemas.microsoft.com/office/powerpoint/2010/main" val="11837716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4553</TotalTime>
  <Words>2328</Words>
  <Application>Microsoft Office PowerPoint</Application>
  <PresentationFormat>全屏显示(4:3)</PresentationFormat>
  <Paragraphs>139</Paragraphs>
  <Slides>13</Slides>
  <Notes>0</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SJYY</cp:lastModifiedBy>
  <cp:revision>437</cp:revision>
  <dcterms:created xsi:type="dcterms:W3CDTF">2013-10-30T09:04:50Z</dcterms:created>
  <dcterms:modified xsi:type="dcterms:W3CDTF">2017-09-28T07:24:02Z</dcterms:modified>
</cp:coreProperties>
</file>