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73" r:id="rId3"/>
    <p:sldId id="355" r:id="rId4"/>
    <p:sldId id="356" r:id="rId5"/>
    <p:sldId id="357" r:id="rId6"/>
    <p:sldId id="358" r:id="rId7"/>
    <p:sldId id="359" r:id="rId8"/>
    <p:sldId id="360" r:id="rId9"/>
    <p:sldId id="361" r:id="rId10"/>
    <p:sldId id="362" r:id="rId11"/>
    <p:sldId id="363" r:id="rId12"/>
    <p:sldId id="364" r:id="rId13"/>
    <p:sldId id="365" r:id="rId14"/>
    <p:sldId id="366" r:id="rId15"/>
    <p:sldId id="367" r:id="rId16"/>
    <p:sldId id="368" r:id="rId17"/>
    <p:sldId id="265" r:id="rId18"/>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AEF2"/>
    <a:srgbClr val="BBBBBB"/>
    <a:srgbClr val="93634C"/>
    <a:srgbClr val="94634C"/>
    <a:srgbClr val="EA71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1" autoAdjust="0"/>
    <p:restoredTop sz="95633" autoAdjust="0"/>
  </p:normalViewPr>
  <p:slideViewPr>
    <p:cSldViewPr>
      <p:cViewPr varScale="1">
        <p:scale>
          <a:sx n="75" d="100"/>
          <a:sy n="75" d="100"/>
        </p:scale>
        <p:origin x="-12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ea typeface="宋体"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ea typeface="宋体" pitchFamily="2" charset="-122"/>
              </a:defRPr>
            </a:lvl1pPr>
          </a:lstStyle>
          <a:p>
            <a:pPr>
              <a:defRPr/>
            </a:pPr>
            <a:fld id="{9F744C6F-2DCB-4443-8CA6-10F9F6BC2254}" type="datetimeFigureOut">
              <a:rPr lang="zh-CN" altLang="en-US"/>
              <a:pPr>
                <a:defRPr/>
              </a:pPr>
              <a:t>2017/9/28/Thursday</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ea typeface="宋体" pitchFamily="2" charset="-122"/>
              </a:defRPr>
            </a:lvl1pPr>
          </a:lstStyle>
          <a:p>
            <a:pPr>
              <a:defRPr/>
            </a:pPr>
            <a:fld id="{824B68B9-7889-48A4-8FC6-A91649129099}" type="slidenum">
              <a:rPr lang="zh-CN" altLang="en-US"/>
              <a:pPr>
                <a:defRPr/>
              </a:pPr>
              <a:t>‹#›</a:t>
            </a:fld>
            <a:endParaRPr lang="zh-CN" altLang="en-US"/>
          </a:p>
        </p:txBody>
      </p:sp>
    </p:spTree>
    <p:extLst>
      <p:ext uri="{BB962C8B-B14F-4D97-AF65-F5344CB8AC3E}">
        <p14:creationId xmlns:p14="http://schemas.microsoft.com/office/powerpoint/2010/main" val="30314502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54C012F-50BE-4916-BE77-ED4371DDF061}"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F963C5A-0FBE-4673-B44D-8146F1F67184}"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4DE1E0D-4885-4C37-B03A-CE6FEECAA12B}"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90CEF68-2610-49CF-8110-EFF6FD5AF599}"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C0F992C9-9257-4E39-9C95-501BEE6FB355}"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2223A38-2667-4949-992E-0B9D6B1DBF9F}"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E72D3CD-E4EA-41E3-83FE-BB005637098A}"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27715DB-1263-429E-A6DE-F9106977AFAF}"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6A32BEA1-10EF-47F0-8328-2EFD098FA82E}"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2EEB876-B110-42D7-B2BE-F6AE5FC31CE3}"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E020FEE6-834F-4B33-B2B1-D16CACA1AB1A}" type="datetimeFigureOut">
              <a:rPr lang="zh-CN" altLang="en-US"/>
              <a:pPr>
                <a:defRPr/>
              </a:pPr>
              <a:t>2017/9/28/Thursday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202C1CD-4BF5-481D-8C27-AB69A2B57698}"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4CBF4ADF-D438-4037-AD1A-E6BCFDAFCB79}" type="datetimeFigureOut">
              <a:rPr lang="zh-CN" altLang="en-US"/>
              <a:pPr>
                <a:defRPr/>
              </a:pPr>
              <a:t>2017/9/28/Thursday</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304D2E86-B3EC-437A-86E1-5E20DB1464A8}"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F97686F2-3FD8-4AF2-986C-0B906770FA4F}" type="datetimeFigureOut">
              <a:rPr lang="zh-CN" altLang="en-US"/>
              <a:pPr>
                <a:defRPr/>
              </a:pPr>
              <a:t>2017/9/28/Thursday</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CC77D182-10D6-4080-9903-D697C6D88584}"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E8DD3058-0741-4CC3-AC2A-A33B57092BF9}" type="datetimeFigureOut">
              <a:rPr lang="zh-CN" altLang="en-US"/>
              <a:pPr>
                <a:defRPr/>
              </a:pPr>
              <a:t>2017/9/28/Thursday</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1E7F969A-5505-43E9-8F87-847E76A1D5B2}"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3FB4AE7-12C8-4A50-9EEE-0CAD176C25F5}" type="datetimeFigureOut">
              <a:rPr lang="zh-CN" altLang="en-US"/>
              <a:pPr>
                <a:defRPr/>
              </a:pPr>
              <a:t>2017/9/28/Thursday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BC3EE4F-14C4-4C5F-934B-432F02282B3B}"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A3B0B37-FF3B-42DB-ABF5-B356AC355D96}" type="datetimeFigureOut">
              <a:rPr lang="zh-CN" altLang="en-US"/>
              <a:pPr>
                <a:defRPr/>
              </a:pPr>
              <a:t>2017/9/28/Thursday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958C471-84CC-4E47-960E-170EA9766EB5}"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46FB147D-83AF-4956-A3A3-6EEC88000B5D}" type="datetimeFigureOut">
              <a:rPr lang="zh-CN" altLang="en-US"/>
              <a:pPr>
                <a:defRPr/>
              </a:pPr>
              <a:t>2017/9/28/Thursday</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3792F17E-DDBD-4562-941A-9005DFADE91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4427984" y="1484784"/>
            <a:ext cx="4857750" cy="830997"/>
          </a:xfrm>
          <a:prstGeom prst="rect">
            <a:avLst/>
          </a:prstGeom>
          <a:noFill/>
          <a:ln w="9525">
            <a:noFill/>
            <a:miter lim="800000"/>
            <a:headEnd/>
            <a:tailEnd/>
          </a:ln>
        </p:spPr>
        <p:txBody>
          <a:bodyPr>
            <a:spAutoFit/>
          </a:bodyPr>
          <a:lstStyle/>
          <a:p>
            <a:r>
              <a:rPr lang="zh-CN" altLang="en-US" sz="4800" dirty="0">
                <a:latin typeface="黑体"/>
                <a:ea typeface="黑体"/>
              </a:rPr>
              <a:t>大学生入学导读 </a:t>
            </a:r>
          </a:p>
        </p:txBody>
      </p:sp>
      <p:cxnSp>
        <p:nvCxnSpPr>
          <p:cNvPr id="10" name="直接连接符 9"/>
          <p:cNvCxnSpPr/>
          <p:nvPr/>
        </p:nvCxnSpPr>
        <p:spPr>
          <a:xfrm>
            <a:off x="4427984" y="2420888"/>
            <a:ext cx="45365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532010"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第二</a:t>
            </a:r>
            <a:r>
              <a:rPr lang="zh-CN" altLang="en-US" sz="3200" dirty="0" smtClean="0">
                <a:latin typeface="微软雅黑"/>
                <a:ea typeface="微软雅黑"/>
              </a:rPr>
              <a:t>节  大学生</a:t>
            </a:r>
            <a:r>
              <a:rPr lang="zh-CN" altLang="en-US" sz="3200" dirty="0" smtClean="0">
                <a:latin typeface="微软雅黑"/>
                <a:ea typeface="微软雅黑"/>
              </a:rPr>
              <a:t>情绪管理</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7992888" cy="2616101"/>
          </a:xfrm>
          <a:prstGeom prst="rect">
            <a:avLst/>
          </a:prstGeom>
          <a:noFill/>
        </p:spPr>
        <p:txBody>
          <a:bodyPr wrap="square" rtlCol="0">
            <a:spAutoFit/>
          </a:bodyPr>
          <a:lstStyle/>
          <a:p>
            <a:r>
              <a:rPr lang="zh-CN" altLang="en-US" sz="2400" b="1" dirty="0" smtClean="0">
                <a:latin typeface="微软雅黑"/>
                <a:ea typeface="微软雅黑"/>
              </a:rPr>
              <a:t>二、</a:t>
            </a:r>
            <a:r>
              <a:rPr lang="zh-CN" altLang="en-US" sz="2400" b="1" dirty="0">
                <a:latin typeface="微软雅黑"/>
                <a:ea typeface="微软雅黑"/>
              </a:rPr>
              <a:t>情绪</a:t>
            </a:r>
            <a:r>
              <a:rPr lang="zh-CN" altLang="en-US" sz="2400" b="1" dirty="0" smtClean="0">
                <a:latin typeface="微软雅黑"/>
                <a:ea typeface="微软雅黑"/>
              </a:rPr>
              <a:t>的功能 </a:t>
            </a:r>
            <a:endParaRPr lang="zh-CN" altLang="en-US" sz="2400" b="1" dirty="0">
              <a:latin typeface="微软雅黑"/>
              <a:ea typeface="微软雅黑"/>
            </a:endParaRPr>
          </a:p>
          <a:p>
            <a:pPr indent="454025"/>
            <a:r>
              <a:rPr lang="zh-CN" altLang="en-US" sz="2000" dirty="0" smtClean="0">
                <a:latin typeface="微软雅黑"/>
                <a:ea typeface="微软雅黑"/>
              </a:rPr>
              <a:t>大学生进行情绪</a:t>
            </a:r>
            <a:r>
              <a:rPr lang="zh-CN" altLang="en-US" sz="2000" dirty="0">
                <a:latin typeface="微软雅黑"/>
                <a:ea typeface="微软雅黑"/>
              </a:rPr>
              <a:t>管理有助于化解不良情绪</a:t>
            </a:r>
            <a:r>
              <a:rPr lang="en-US" altLang="zh-CN" sz="2000" dirty="0">
                <a:latin typeface="微软雅黑"/>
                <a:ea typeface="微软雅黑"/>
              </a:rPr>
              <a:t>,</a:t>
            </a:r>
            <a:r>
              <a:rPr lang="zh-CN" altLang="en-US" sz="2000" dirty="0">
                <a:latin typeface="微软雅黑"/>
                <a:ea typeface="微软雅黑"/>
              </a:rPr>
              <a:t>控制情绪</a:t>
            </a:r>
            <a:r>
              <a:rPr lang="en-US" altLang="zh-CN" sz="2000" dirty="0">
                <a:latin typeface="微软雅黑"/>
                <a:ea typeface="微软雅黑"/>
              </a:rPr>
              <a:t>,</a:t>
            </a:r>
            <a:r>
              <a:rPr lang="zh-CN" altLang="en-US" sz="2000" dirty="0">
                <a:latin typeface="微软雅黑"/>
                <a:ea typeface="微软雅黑"/>
              </a:rPr>
              <a:t>有助于改善人际关系</a:t>
            </a:r>
            <a:r>
              <a:rPr lang="en-US" altLang="zh-CN" sz="2000" dirty="0">
                <a:latin typeface="微软雅黑"/>
                <a:ea typeface="微软雅黑"/>
              </a:rPr>
              <a:t>,</a:t>
            </a:r>
            <a:r>
              <a:rPr lang="zh-CN" altLang="en-US" sz="2000" dirty="0">
                <a:latin typeface="微软雅黑"/>
                <a:ea typeface="微软雅黑"/>
              </a:rPr>
              <a:t>具体表现 在以下四个方面</a:t>
            </a:r>
            <a:r>
              <a:rPr lang="en-US" altLang="zh-CN" sz="2000" dirty="0">
                <a:latin typeface="微软雅黑"/>
                <a:ea typeface="微软雅黑"/>
              </a:rPr>
              <a:t>. </a:t>
            </a:r>
            <a:endParaRPr lang="zh-CN" altLang="en-US" sz="2000" dirty="0">
              <a:latin typeface="微软雅黑"/>
              <a:ea typeface="微软雅黑"/>
            </a:endParaRPr>
          </a:p>
          <a:p>
            <a:pPr indent="454025"/>
            <a:r>
              <a:rPr lang="en-US" altLang="zh-CN" sz="2000" dirty="0">
                <a:latin typeface="微软雅黑"/>
                <a:ea typeface="微软雅黑"/>
              </a:rPr>
              <a:t>(1)</a:t>
            </a:r>
            <a:r>
              <a:rPr lang="zh-CN" altLang="en-US" sz="2000" dirty="0">
                <a:latin typeface="微软雅黑"/>
                <a:ea typeface="微软雅黑"/>
              </a:rPr>
              <a:t>情 绪 可 以 激 发 心 理 活 动 和 行 为 </a:t>
            </a:r>
            <a:r>
              <a:rPr lang="en-US" altLang="zh-CN" sz="2000" dirty="0">
                <a:latin typeface="微软雅黑"/>
                <a:ea typeface="微软雅黑"/>
              </a:rPr>
              <a:t>; </a:t>
            </a:r>
            <a:endParaRPr lang="en-US" altLang="zh-CN" sz="2000" dirty="0" smtClean="0">
              <a:latin typeface="微软雅黑"/>
              <a:ea typeface="微软雅黑"/>
            </a:endParaRPr>
          </a:p>
          <a:p>
            <a:pPr indent="454025"/>
            <a:r>
              <a:rPr lang="en-US" altLang="zh-CN" sz="2000" dirty="0" smtClean="0">
                <a:latin typeface="微软雅黑"/>
                <a:ea typeface="微软雅黑"/>
              </a:rPr>
              <a:t>(</a:t>
            </a:r>
            <a:r>
              <a:rPr lang="en-US" altLang="zh-CN" sz="2000" dirty="0">
                <a:latin typeface="微软雅黑"/>
                <a:ea typeface="微软雅黑"/>
              </a:rPr>
              <a:t>2)</a:t>
            </a:r>
            <a:r>
              <a:rPr lang="zh-CN" altLang="en-US" sz="2000" dirty="0">
                <a:latin typeface="微软雅黑"/>
                <a:ea typeface="微软雅黑"/>
              </a:rPr>
              <a:t>情 绪 可 以 组 织 认 知 活 动 </a:t>
            </a:r>
            <a:r>
              <a:rPr lang="en-US" altLang="zh-CN" sz="2000" dirty="0">
                <a:latin typeface="微软雅黑"/>
                <a:ea typeface="微软雅黑"/>
              </a:rPr>
              <a:t>;</a:t>
            </a:r>
            <a:br>
              <a:rPr lang="en-US" altLang="zh-CN" sz="2000" dirty="0">
                <a:latin typeface="微软雅黑"/>
                <a:ea typeface="微软雅黑"/>
              </a:rPr>
            </a:br>
            <a:r>
              <a:rPr lang="zh-CN" altLang="en-US" sz="2000" dirty="0" smtClean="0">
                <a:latin typeface="微软雅黑"/>
                <a:ea typeface="微软雅黑"/>
              </a:rPr>
              <a:t>      </a:t>
            </a:r>
            <a:r>
              <a:rPr lang="en-US" altLang="zh-CN" sz="2000" dirty="0" smtClean="0">
                <a:latin typeface="微软雅黑"/>
                <a:ea typeface="微软雅黑"/>
              </a:rPr>
              <a:t>(</a:t>
            </a:r>
            <a:r>
              <a:rPr lang="en-US" altLang="zh-CN" sz="2000" dirty="0">
                <a:latin typeface="微软雅黑"/>
                <a:ea typeface="微软雅黑"/>
              </a:rPr>
              <a:t>3)</a:t>
            </a:r>
            <a:r>
              <a:rPr lang="zh-CN" altLang="en-US" sz="2000" dirty="0">
                <a:latin typeface="微软雅黑"/>
                <a:ea typeface="微软雅黑"/>
              </a:rPr>
              <a:t>情 绪 可 以 调 节 人 的 身 心 健 康 </a:t>
            </a:r>
            <a:r>
              <a:rPr lang="en-US" altLang="zh-CN" sz="2000" dirty="0" smtClean="0">
                <a:latin typeface="微软雅黑"/>
                <a:ea typeface="微软雅黑"/>
              </a:rPr>
              <a:t>;</a:t>
            </a:r>
          </a:p>
          <a:p>
            <a:pPr indent="454025"/>
            <a:r>
              <a:rPr lang="en-US" altLang="zh-CN" sz="2000" dirty="0" smtClean="0">
                <a:latin typeface="微软雅黑"/>
                <a:ea typeface="微软雅黑"/>
              </a:rPr>
              <a:t>(</a:t>
            </a:r>
            <a:r>
              <a:rPr lang="en-US" altLang="zh-CN" sz="2000" dirty="0">
                <a:latin typeface="微软雅黑"/>
                <a:ea typeface="微软雅黑"/>
              </a:rPr>
              <a:t>4)</a:t>
            </a:r>
            <a:r>
              <a:rPr lang="zh-CN" altLang="en-US" sz="2000" dirty="0">
                <a:latin typeface="微软雅黑"/>
                <a:ea typeface="微软雅黑"/>
              </a:rPr>
              <a:t>情 绪 可 以 辅 助 沟 通 交 流 </a:t>
            </a:r>
            <a:r>
              <a:rPr lang="en-US" altLang="zh-CN" sz="2000" dirty="0">
                <a:latin typeface="微软雅黑"/>
                <a:ea typeface="微软雅黑"/>
              </a:rPr>
              <a:t>. </a:t>
            </a:r>
            <a:endParaRPr lang="zh-CN" altLang="en-US" sz="2000" dirty="0">
              <a:latin typeface="微软雅黑"/>
              <a:ea typeface="微软雅黑"/>
            </a:endParaRPr>
          </a:p>
          <a:p>
            <a:pPr indent="533400"/>
            <a:endParaRPr lang="zh-CN" altLang="en-US" sz="2000" dirty="0">
              <a:latin typeface="微软雅黑"/>
              <a:ea typeface="微软雅黑"/>
            </a:endParaRPr>
          </a:p>
        </p:txBody>
      </p:sp>
    </p:spTree>
    <p:extLst>
      <p:ext uri="{BB962C8B-B14F-4D97-AF65-F5344CB8AC3E}">
        <p14:creationId xmlns:p14="http://schemas.microsoft.com/office/powerpoint/2010/main" val="92084802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532010"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第二</a:t>
            </a:r>
            <a:r>
              <a:rPr lang="zh-CN" altLang="en-US" sz="3200" dirty="0" smtClean="0">
                <a:latin typeface="微软雅黑"/>
                <a:ea typeface="微软雅黑"/>
              </a:rPr>
              <a:t>节  大学生</a:t>
            </a:r>
            <a:r>
              <a:rPr lang="zh-CN" altLang="en-US" sz="3200" dirty="0" smtClean="0">
                <a:latin typeface="微软雅黑"/>
                <a:ea typeface="微软雅黑"/>
              </a:rPr>
              <a:t>情绪管理</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8136904" cy="5447646"/>
          </a:xfrm>
          <a:prstGeom prst="rect">
            <a:avLst/>
          </a:prstGeom>
          <a:noFill/>
        </p:spPr>
        <p:txBody>
          <a:bodyPr wrap="square" rtlCol="0">
            <a:spAutoFit/>
          </a:bodyPr>
          <a:lstStyle/>
          <a:p>
            <a:r>
              <a:rPr lang="zh-CN" altLang="en-US" sz="2400" b="1" dirty="0" smtClean="0">
                <a:latin typeface="微软雅黑"/>
                <a:ea typeface="微软雅黑"/>
              </a:rPr>
              <a:t>三、大学生情绪特点</a:t>
            </a:r>
            <a:endParaRPr lang="zh-CN" altLang="en-US" sz="2400" b="1" dirty="0">
              <a:latin typeface="微软雅黑"/>
              <a:ea typeface="微软雅黑"/>
            </a:endParaRPr>
          </a:p>
          <a:p>
            <a:pPr indent="454025"/>
            <a:r>
              <a:rPr lang="zh-CN" altLang="en-US" dirty="0" smtClean="0">
                <a:latin typeface="微软雅黑"/>
                <a:ea typeface="微软雅黑"/>
              </a:rPr>
              <a:t>大学生的情绪</a:t>
            </a:r>
            <a:r>
              <a:rPr lang="zh-CN" altLang="en-US" dirty="0">
                <a:latin typeface="微软雅黑"/>
                <a:ea typeface="微软雅黑"/>
              </a:rPr>
              <a:t>有着明显的特点</a:t>
            </a:r>
            <a:r>
              <a:rPr lang="en-US" altLang="zh-CN" dirty="0">
                <a:latin typeface="微软雅黑"/>
                <a:ea typeface="微软雅黑"/>
              </a:rPr>
              <a:t>.</a:t>
            </a:r>
            <a:r>
              <a:rPr lang="zh-CN" altLang="en-US" dirty="0">
                <a:latin typeface="微软雅黑"/>
                <a:ea typeface="微软雅黑"/>
              </a:rPr>
              <a:t>把握这些特点</a:t>
            </a:r>
            <a:r>
              <a:rPr lang="en-US" altLang="zh-CN" dirty="0">
                <a:latin typeface="微软雅黑"/>
                <a:ea typeface="微软雅黑"/>
              </a:rPr>
              <a:t>,</a:t>
            </a:r>
            <a:r>
              <a:rPr lang="zh-CN" altLang="en-US" dirty="0">
                <a:latin typeface="微软雅黑"/>
                <a:ea typeface="微软雅黑"/>
              </a:rPr>
              <a:t>有利于性格的自我塑造和成长</a:t>
            </a:r>
            <a:r>
              <a:rPr lang="en-US" altLang="zh-CN" dirty="0">
                <a:latin typeface="微软雅黑"/>
                <a:ea typeface="微软雅黑"/>
              </a:rPr>
              <a:t>. </a:t>
            </a:r>
            <a:endParaRPr lang="en-US" altLang="zh-CN" dirty="0" smtClean="0">
              <a:latin typeface="微软雅黑"/>
              <a:ea typeface="微软雅黑"/>
            </a:endParaRPr>
          </a:p>
          <a:p>
            <a:pPr indent="454025"/>
            <a:r>
              <a:rPr lang="en-US" altLang="zh-CN" b="1" dirty="0" smtClean="0">
                <a:latin typeface="微软雅黑"/>
                <a:ea typeface="微软雅黑"/>
              </a:rPr>
              <a:t>1 </a:t>
            </a:r>
            <a:r>
              <a:rPr lang="en-US" altLang="zh-CN" b="1" dirty="0">
                <a:latin typeface="微软雅黑"/>
                <a:ea typeface="微软雅黑"/>
              </a:rPr>
              <a:t>.</a:t>
            </a:r>
            <a:r>
              <a:rPr lang="zh-CN" altLang="en-US" b="1" dirty="0" smtClean="0">
                <a:latin typeface="微软雅黑"/>
                <a:ea typeface="微软雅黑"/>
              </a:rPr>
              <a:t>兴奋性高 </a:t>
            </a:r>
            <a:endParaRPr lang="zh-CN" altLang="en-US" b="1" dirty="0">
              <a:latin typeface="微软雅黑"/>
              <a:ea typeface="微软雅黑"/>
            </a:endParaRPr>
          </a:p>
          <a:p>
            <a:pPr indent="454025"/>
            <a:r>
              <a:rPr lang="zh-CN" altLang="en-US" dirty="0">
                <a:latin typeface="微软雅黑"/>
                <a:ea typeface="微软雅黑"/>
              </a:rPr>
              <a:t>大学生容易激动</a:t>
            </a:r>
            <a:r>
              <a:rPr lang="en-US" altLang="zh-CN" dirty="0">
                <a:latin typeface="微软雅黑"/>
                <a:ea typeface="微软雅黑"/>
              </a:rPr>
              <a:t>.</a:t>
            </a:r>
            <a:r>
              <a:rPr lang="zh-CN" altLang="en-US" dirty="0">
                <a:latin typeface="微软雅黑"/>
                <a:ea typeface="微软雅黑"/>
              </a:rPr>
              <a:t>当中国女排荣获“三连冠”时</a:t>
            </a:r>
            <a:r>
              <a:rPr lang="en-US" altLang="zh-CN" dirty="0">
                <a:latin typeface="微软雅黑"/>
                <a:ea typeface="微软雅黑"/>
              </a:rPr>
              <a:t>,</a:t>
            </a:r>
            <a:r>
              <a:rPr lang="zh-CN" altLang="en-US" dirty="0">
                <a:latin typeface="微软雅黑"/>
                <a:ea typeface="微软雅黑"/>
              </a:rPr>
              <a:t>许多大学学生大放鞭炮</a:t>
            </a:r>
            <a:r>
              <a:rPr lang="en-US" altLang="zh-CN" dirty="0">
                <a:latin typeface="微软雅黑"/>
                <a:ea typeface="微软雅黑"/>
              </a:rPr>
              <a:t>,</a:t>
            </a:r>
            <a:r>
              <a:rPr lang="zh-CN" altLang="en-US" dirty="0">
                <a:latin typeface="微软雅黑"/>
                <a:ea typeface="微软雅黑"/>
              </a:rPr>
              <a:t>摔啤酒瓶</a:t>
            </a:r>
            <a:r>
              <a:rPr lang="en-US" altLang="zh-CN" dirty="0">
                <a:latin typeface="微软雅黑"/>
                <a:ea typeface="微软雅黑"/>
              </a:rPr>
              <a:t>,</a:t>
            </a:r>
            <a:r>
              <a:rPr lang="zh-CN" altLang="en-US" dirty="0">
                <a:latin typeface="微软雅黑"/>
                <a:ea typeface="微软雅黑"/>
              </a:rPr>
              <a:t>自 发上街游行庆祝</a:t>
            </a:r>
            <a:r>
              <a:rPr lang="en-US" altLang="zh-CN" dirty="0">
                <a:latin typeface="微软雅黑"/>
                <a:ea typeface="微软雅黑"/>
              </a:rPr>
              <a:t>,</a:t>
            </a:r>
            <a:r>
              <a:rPr lang="zh-CN" altLang="en-US" dirty="0">
                <a:latin typeface="微软雅黑"/>
                <a:ea typeface="微软雅黑"/>
              </a:rPr>
              <a:t>即是由于高度的兴奋性所驱使</a:t>
            </a:r>
            <a:r>
              <a:rPr lang="en-US" altLang="zh-CN" dirty="0">
                <a:latin typeface="微软雅黑"/>
                <a:ea typeface="微软雅黑"/>
              </a:rPr>
              <a:t>.</a:t>
            </a:r>
            <a:r>
              <a:rPr lang="zh-CN" altLang="en-US" dirty="0">
                <a:latin typeface="微软雅黑"/>
                <a:ea typeface="微软雅黑"/>
              </a:rPr>
              <a:t>列宁说</a:t>
            </a:r>
            <a:r>
              <a:rPr lang="en-US" altLang="zh-CN" dirty="0">
                <a:latin typeface="微软雅黑"/>
                <a:ea typeface="微软雅黑"/>
              </a:rPr>
              <a:t>,</a:t>
            </a:r>
            <a:r>
              <a:rPr lang="zh-CN" altLang="en-US" dirty="0">
                <a:latin typeface="微软雅黑"/>
                <a:ea typeface="微软雅黑"/>
              </a:rPr>
              <a:t>没有激情就没有对真理的追求</a:t>
            </a:r>
            <a:r>
              <a:rPr lang="en-US" altLang="zh-CN" dirty="0">
                <a:latin typeface="微软雅黑"/>
                <a:ea typeface="微软雅黑"/>
              </a:rPr>
              <a:t>. </a:t>
            </a:r>
            <a:r>
              <a:rPr lang="zh-CN" altLang="en-US" dirty="0">
                <a:latin typeface="微软雅黑"/>
                <a:ea typeface="微软雅黑"/>
              </a:rPr>
              <a:t>古往今来</a:t>
            </a:r>
            <a:r>
              <a:rPr lang="en-US" altLang="zh-CN" dirty="0">
                <a:latin typeface="微软雅黑"/>
                <a:ea typeface="微软雅黑"/>
              </a:rPr>
              <a:t>,</a:t>
            </a:r>
            <a:r>
              <a:rPr lang="zh-CN" altLang="en-US" dirty="0">
                <a:latin typeface="微软雅黑"/>
                <a:ea typeface="微软雅黑"/>
              </a:rPr>
              <a:t>率先揭竿而起追求真理的</a:t>
            </a:r>
            <a:r>
              <a:rPr lang="en-US" altLang="zh-CN" dirty="0">
                <a:latin typeface="微软雅黑"/>
                <a:ea typeface="微软雅黑"/>
              </a:rPr>
              <a:t>,</a:t>
            </a:r>
            <a:r>
              <a:rPr lang="zh-CN" altLang="en-US" dirty="0">
                <a:latin typeface="微软雅黑"/>
                <a:ea typeface="微软雅黑"/>
              </a:rPr>
              <a:t>多是黑发人</a:t>
            </a:r>
            <a:r>
              <a:rPr lang="en-US" altLang="zh-CN" dirty="0">
                <a:latin typeface="微软雅黑"/>
                <a:ea typeface="微软雅黑"/>
              </a:rPr>
              <a:t>,</a:t>
            </a:r>
            <a:r>
              <a:rPr lang="zh-CN" altLang="en-US" dirty="0">
                <a:latin typeface="微软雅黑"/>
                <a:ea typeface="微软雅黑"/>
              </a:rPr>
              <a:t>这是青年人可以引以为豪的</a:t>
            </a:r>
            <a:r>
              <a:rPr lang="en-US" altLang="zh-CN" dirty="0">
                <a:latin typeface="微软雅黑"/>
                <a:ea typeface="微软雅黑"/>
              </a:rPr>
              <a:t>.</a:t>
            </a:r>
            <a:r>
              <a:rPr lang="zh-CN" altLang="en-US" dirty="0">
                <a:latin typeface="微软雅黑"/>
                <a:ea typeface="微软雅黑"/>
              </a:rPr>
              <a:t>当然</a:t>
            </a:r>
            <a:r>
              <a:rPr lang="en-US" altLang="zh-CN" dirty="0">
                <a:latin typeface="微软雅黑"/>
                <a:ea typeface="微软雅黑"/>
              </a:rPr>
              <a:t>,</a:t>
            </a:r>
            <a:r>
              <a:rPr lang="zh-CN" altLang="en-US" dirty="0">
                <a:latin typeface="微软雅黑"/>
                <a:ea typeface="微软雅黑"/>
              </a:rPr>
              <a:t>激情 也需有正确的导向</a:t>
            </a:r>
            <a:r>
              <a:rPr lang="en-US" altLang="zh-CN" dirty="0">
                <a:latin typeface="微软雅黑"/>
                <a:ea typeface="微软雅黑"/>
              </a:rPr>
              <a:t>,</a:t>
            </a:r>
            <a:r>
              <a:rPr lang="zh-CN" altLang="en-US" dirty="0">
                <a:latin typeface="微软雅黑"/>
                <a:ea typeface="微软雅黑"/>
              </a:rPr>
              <a:t>否则就可能导致消极后果</a:t>
            </a:r>
            <a:r>
              <a:rPr lang="en-US" altLang="zh-CN" dirty="0">
                <a:latin typeface="微软雅黑"/>
                <a:ea typeface="微软雅黑"/>
              </a:rPr>
              <a:t>. </a:t>
            </a:r>
            <a:endParaRPr lang="zh-CN" altLang="en-US" dirty="0">
              <a:latin typeface="微软雅黑"/>
              <a:ea typeface="微软雅黑"/>
            </a:endParaRPr>
          </a:p>
          <a:p>
            <a:pPr indent="454025"/>
            <a:r>
              <a:rPr lang="en-US" altLang="zh-CN" b="1" dirty="0">
                <a:latin typeface="微软雅黑"/>
                <a:ea typeface="微软雅黑"/>
              </a:rPr>
              <a:t>2 .</a:t>
            </a:r>
            <a:r>
              <a:rPr lang="zh-CN" altLang="en-US" b="1" dirty="0" smtClean="0">
                <a:latin typeface="微软雅黑"/>
                <a:ea typeface="微软雅黑"/>
              </a:rPr>
              <a:t>波动性大 </a:t>
            </a:r>
            <a:endParaRPr lang="zh-CN" altLang="en-US" b="1" dirty="0">
              <a:latin typeface="微软雅黑"/>
              <a:ea typeface="微软雅黑"/>
            </a:endParaRPr>
          </a:p>
          <a:p>
            <a:pPr indent="454025"/>
            <a:r>
              <a:rPr lang="zh-CN" altLang="en-US" dirty="0">
                <a:latin typeface="微软雅黑"/>
                <a:ea typeface="微软雅黑"/>
              </a:rPr>
              <a:t>兴奋性高的人</a:t>
            </a:r>
            <a:r>
              <a:rPr lang="en-US" altLang="zh-CN" dirty="0">
                <a:latin typeface="微软雅黑"/>
                <a:ea typeface="微软雅黑"/>
              </a:rPr>
              <a:t>,</a:t>
            </a:r>
            <a:r>
              <a:rPr lang="zh-CN" altLang="en-US" dirty="0">
                <a:latin typeface="微软雅黑"/>
                <a:ea typeface="微软雅黑"/>
              </a:rPr>
              <a:t>情绪比较容易波动</a:t>
            </a:r>
            <a:r>
              <a:rPr lang="en-US" altLang="zh-CN" dirty="0">
                <a:latin typeface="微软雅黑"/>
                <a:ea typeface="微软雅黑"/>
              </a:rPr>
              <a:t>,</a:t>
            </a:r>
            <a:r>
              <a:rPr lang="zh-CN" altLang="en-US" dirty="0">
                <a:latin typeface="微软雅黑"/>
                <a:ea typeface="微软雅黑"/>
              </a:rPr>
              <a:t>对感兴趣的事可以表现出极高热情</a:t>
            </a:r>
            <a:r>
              <a:rPr lang="en-US" altLang="zh-CN" dirty="0">
                <a:latin typeface="微软雅黑"/>
                <a:ea typeface="微软雅黑"/>
              </a:rPr>
              <a:t>,</a:t>
            </a:r>
            <a:r>
              <a:rPr lang="zh-CN" altLang="en-US" dirty="0">
                <a:latin typeface="微软雅黑"/>
                <a:ea typeface="微软雅黑"/>
              </a:rPr>
              <a:t>而对没兴趣的 事情往往不屑一顾</a:t>
            </a:r>
            <a:r>
              <a:rPr lang="en-US" altLang="zh-CN" dirty="0">
                <a:latin typeface="微软雅黑"/>
                <a:ea typeface="微软雅黑"/>
              </a:rPr>
              <a:t>.</a:t>
            </a:r>
            <a:r>
              <a:rPr lang="zh-CN" altLang="en-US" dirty="0">
                <a:latin typeface="微软雅黑"/>
                <a:ea typeface="微软雅黑"/>
              </a:rPr>
              <a:t>顺利时踌躇满志</a:t>
            </a:r>
            <a:r>
              <a:rPr lang="en-US" altLang="zh-CN" dirty="0">
                <a:latin typeface="微软雅黑"/>
                <a:ea typeface="微软雅黑"/>
              </a:rPr>
              <a:t>,</a:t>
            </a:r>
            <a:r>
              <a:rPr lang="zh-CN" altLang="en-US" dirty="0">
                <a:latin typeface="微软雅黑"/>
                <a:ea typeface="微软雅黑"/>
              </a:rPr>
              <a:t>挫折时心灰意懒</a:t>
            </a:r>
            <a:r>
              <a:rPr lang="en-US" altLang="zh-CN" dirty="0">
                <a:latin typeface="微软雅黑"/>
                <a:ea typeface="微软雅黑"/>
              </a:rPr>
              <a:t>.</a:t>
            </a:r>
            <a:r>
              <a:rPr lang="zh-CN" altLang="en-US" dirty="0">
                <a:latin typeface="微软雅黑"/>
                <a:ea typeface="微软雅黑"/>
              </a:rPr>
              <a:t>从积极方面说</a:t>
            </a:r>
            <a:r>
              <a:rPr lang="en-US" altLang="zh-CN" dirty="0">
                <a:latin typeface="微软雅黑"/>
                <a:ea typeface="微软雅黑"/>
              </a:rPr>
              <a:t>,</a:t>
            </a:r>
            <a:r>
              <a:rPr lang="zh-CN" altLang="en-US" dirty="0">
                <a:latin typeface="微软雅黑"/>
                <a:ea typeface="微软雅黑"/>
              </a:rPr>
              <a:t>可有一种所谓“初 生牛犊不畏虎”的精神</a:t>
            </a:r>
            <a:r>
              <a:rPr lang="en-US" altLang="zh-CN" dirty="0">
                <a:latin typeface="微软雅黑"/>
                <a:ea typeface="微软雅黑"/>
              </a:rPr>
              <a:t>.</a:t>
            </a:r>
            <a:r>
              <a:rPr lang="zh-CN" altLang="en-US" dirty="0">
                <a:latin typeface="微软雅黑"/>
                <a:ea typeface="微软雅黑"/>
              </a:rPr>
              <a:t>此外</a:t>
            </a:r>
            <a:r>
              <a:rPr lang="en-US" altLang="zh-CN" dirty="0">
                <a:latin typeface="微软雅黑"/>
                <a:ea typeface="微软雅黑"/>
              </a:rPr>
              <a:t>,</a:t>
            </a:r>
            <a:r>
              <a:rPr lang="zh-CN" altLang="en-US" dirty="0">
                <a:latin typeface="微软雅黑"/>
                <a:ea typeface="微软雅黑"/>
              </a:rPr>
              <a:t>由于兴奋的情绪同忧郁的情绪转换比较快</a:t>
            </a:r>
            <a:r>
              <a:rPr lang="en-US" altLang="zh-CN" dirty="0">
                <a:latin typeface="微软雅黑"/>
                <a:ea typeface="微软雅黑"/>
              </a:rPr>
              <a:t>,</a:t>
            </a:r>
            <a:r>
              <a:rPr lang="zh-CN" altLang="en-US" dirty="0">
                <a:latin typeface="微软雅黑"/>
                <a:ea typeface="微软雅黑"/>
              </a:rPr>
              <a:t>表现为比成年人 来 得 “爽 气 ”</a:t>
            </a:r>
            <a:r>
              <a:rPr lang="en-US" altLang="zh-CN" dirty="0">
                <a:latin typeface="微软雅黑"/>
                <a:ea typeface="微软雅黑"/>
              </a:rPr>
              <a:t>. </a:t>
            </a:r>
            <a:endParaRPr lang="zh-CN" altLang="en-US" dirty="0">
              <a:latin typeface="微软雅黑"/>
              <a:ea typeface="微软雅黑"/>
            </a:endParaRPr>
          </a:p>
          <a:p>
            <a:pPr indent="454025"/>
            <a:r>
              <a:rPr lang="en-US" altLang="zh-CN" b="1" dirty="0">
                <a:latin typeface="微软雅黑"/>
                <a:ea typeface="微软雅黑"/>
              </a:rPr>
              <a:t>3 .</a:t>
            </a:r>
            <a:r>
              <a:rPr lang="zh-CN" altLang="en-US" b="1" dirty="0" smtClean="0">
                <a:latin typeface="微软雅黑"/>
                <a:ea typeface="微软雅黑"/>
              </a:rPr>
              <a:t>封闭性 </a:t>
            </a:r>
            <a:endParaRPr lang="zh-CN" altLang="en-US" b="1" dirty="0">
              <a:latin typeface="微软雅黑"/>
              <a:ea typeface="微软雅黑"/>
            </a:endParaRPr>
          </a:p>
          <a:p>
            <a:pPr indent="454025"/>
            <a:r>
              <a:rPr lang="zh-CN" altLang="en-US" dirty="0">
                <a:latin typeface="微软雅黑"/>
                <a:ea typeface="微软雅黑"/>
              </a:rPr>
              <a:t>常见的表现为情绪心境化</a:t>
            </a:r>
            <a:r>
              <a:rPr lang="en-US" altLang="zh-CN" dirty="0" smtClean="0">
                <a:latin typeface="微软雅黑"/>
                <a:ea typeface="微软雅黑"/>
              </a:rPr>
              <a:t>.</a:t>
            </a:r>
            <a:r>
              <a:rPr lang="zh-CN" altLang="en-US" dirty="0">
                <a:latin typeface="微软雅黑"/>
                <a:ea typeface="微软雅黑"/>
              </a:rPr>
              <a:t>心境是一种微弱而持久的情绪状态</a:t>
            </a:r>
            <a:r>
              <a:rPr lang="en-US" altLang="zh-CN" dirty="0">
                <a:latin typeface="微软雅黑"/>
                <a:ea typeface="微软雅黑"/>
              </a:rPr>
              <a:t>.</a:t>
            </a:r>
            <a:r>
              <a:rPr lang="zh-CN" altLang="en-US" dirty="0">
                <a:latin typeface="微软雅黑"/>
                <a:ea typeface="微软雅黑"/>
              </a:rPr>
              <a:t>遇到不高兴的事</a:t>
            </a:r>
            <a:r>
              <a:rPr lang="en-US" altLang="zh-CN" dirty="0">
                <a:latin typeface="微软雅黑"/>
                <a:ea typeface="微软雅黑"/>
              </a:rPr>
              <a:t>,</a:t>
            </a:r>
            <a:r>
              <a:rPr lang="zh-CN" altLang="en-US" dirty="0">
                <a:latin typeface="微软雅黑"/>
                <a:ea typeface="微软雅黑"/>
              </a:rPr>
              <a:t>当 场没有发作</a:t>
            </a:r>
            <a:r>
              <a:rPr lang="en-US" altLang="zh-CN" dirty="0">
                <a:latin typeface="微软雅黑"/>
                <a:ea typeface="微软雅黑"/>
              </a:rPr>
              <a:t>,</a:t>
            </a:r>
            <a:r>
              <a:rPr lang="zh-CN" altLang="en-US" dirty="0">
                <a:latin typeface="微软雅黑"/>
                <a:ea typeface="微软雅黑"/>
              </a:rPr>
              <a:t>事后却可闷闷不乐很长时间</a:t>
            </a:r>
            <a:r>
              <a:rPr lang="en-US" altLang="zh-CN" dirty="0">
                <a:latin typeface="微软雅黑"/>
                <a:ea typeface="微软雅黑"/>
              </a:rPr>
              <a:t>. </a:t>
            </a:r>
            <a:endParaRPr lang="zh-CN" altLang="en-US" dirty="0">
              <a:latin typeface="微软雅黑"/>
              <a:ea typeface="微软雅黑"/>
            </a:endParaRPr>
          </a:p>
          <a:p>
            <a:pPr indent="454025"/>
            <a:r>
              <a:rPr lang="zh-CN" altLang="en-US" dirty="0">
                <a:latin typeface="微软雅黑"/>
                <a:ea typeface="微软雅黑"/>
              </a:rPr>
              <a:t>情绪的成熟是人格全面成熟的一个重要方面</a:t>
            </a:r>
            <a:r>
              <a:rPr lang="en-US" altLang="zh-CN" dirty="0">
                <a:latin typeface="微软雅黑"/>
                <a:ea typeface="微软雅黑"/>
              </a:rPr>
              <a:t>.</a:t>
            </a:r>
            <a:r>
              <a:rPr lang="zh-CN" altLang="en-US" dirty="0">
                <a:latin typeface="微软雅黑"/>
                <a:ea typeface="微软雅黑"/>
              </a:rPr>
              <a:t>科学地、辩证地把握情绪的兴奋、</a:t>
            </a:r>
            <a:r>
              <a:rPr lang="zh-CN" altLang="en-US" dirty="0" smtClean="0">
                <a:latin typeface="微软雅黑"/>
                <a:ea typeface="微软雅黑"/>
              </a:rPr>
              <a:t>波动和封闭</a:t>
            </a:r>
            <a:r>
              <a:rPr lang="zh-CN" altLang="en-US" dirty="0">
                <a:latin typeface="微软雅黑"/>
                <a:ea typeface="微软雅黑"/>
              </a:rPr>
              <a:t>的特点</a:t>
            </a:r>
            <a:r>
              <a:rPr lang="en-US" altLang="zh-CN" dirty="0">
                <a:latin typeface="微软雅黑"/>
                <a:ea typeface="微软雅黑"/>
              </a:rPr>
              <a:t>,</a:t>
            </a:r>
            <a:r>
              <a:rPr lang="zh-CN" altLang="en-US" dirty="0">
                <a:latin typeface="微软雅黑"/>
                <a:ea typeface="微软雅黑"/>
              </a:rPr>
              <a:t>扬长避短</a:t>
            </a:r>
            <a:r>
              <a:rPr lang="en-US" altLang="zh-CN" dirty="0">
                <a:latin typeface="微软雅黑"/>
                <a:ea typeface="微软雅黑"/>
              </a:rPr>
              <a:t>,</a:t>
            </a:r>
            <a:r>
              <a:rPr lang="zh-CN" altLang="en-US" dirty="0">
                <a:latin typeface="微软雅黑"/>
                <a:ea typeface="微软雅黑"/>
              </a:rPr>
              <a:t>从而掌握情绪的自我控制和调节</a:t>
            </a:r>
            <a:r>
              <a:rPr lang="en-US" altLang="zh-CN" dirty="0">
                <a:latin typeface="微软雅黑"/>
                <a:ea typeface="微软雅黑"/>
              </a:rPr>
              <a:t>,</a:t>
            </a:r>
            <a:r>
              <a:rPr lang="zh-CN" altLang="en-US" dirty="0">
                <a:latin typeface="微软雅黑"/>
                <a:ea typeface="微软雅黑"/>
              </a:rPr>
              <a:t>这正是大学生走向成熟的重要标志</a:t>
            </a:r>
            <a:r>
              <a:rPr lang="en-US" altLang="zh-CN" dirty="0">
                <a:latin typeface="微软雅黑"/>
                <a:ea typeface="微软雅黑"/>
              </a:rPr>
              <a:t>. </a:t>
            </a:r>
            <a:endParaRPr lang="zh-CN" altLang="en-US" dirty="0">
              <a:latin typeface="微软雅黑"/>
              <a:ea typeface="微软雅黑"/>
            </a:endParaRPr>
          </a:p>
          <a:p>
            <a:pPr indent="454025"/>
            <a:endParaRPr lang="zh-CN" altLang="en-US" dirty="0">
              <a:latin typeface="微软雅黑"/>
              <a:ea typeface="微软雅黑"/>
            </a:endParaRPr>
          </a:p>
        </p:txBody>
      </p:sp>
    </p:spTree>
    <p:extLst>
      <p:ext uri="{BB962C8B-B14F-4D97-AF65-F5344CB8AC3E}">
        <p14:creationId xmlns:p14="http://schemas.microsoft.com/office/powerpoint/2010/main" val="8283892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532010"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第二</a:t>
            </a:r>
            <a:r>
              <a:rPr lang="zh-CN" altLang="en-US" sz="3200" dirty="0" smtClean="0">
                <a:latin typeface="微软雅黑"/>
                <a:ea typeface="微软雅黑"/>
              </a:rPr>
              <a:t>节  大学生</a:t>
            </a:r>
            <a:r>
              <a:rPr lang="zh-CN" altLang="en-US" sz="3200" dirty="0" smtClean="0">
                <a:latin typeface="微软雅黑"/>
                <a:ea typeface="微软雅黑"/>
              </a:rPr>
              <a:t>情绪管理</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8136904" cy="3785652"/>
          </a:xfrm>
          <a:prstGeom prst="rect">
            <a:avLst/>
          </a:prstGeom>
          <a:noFill/>
        </p:spPr>
        <p:txBody>
          <a:bodyPr wrap="square" rtlCol="0">
            <a:spAutoFit/>
          </a:bodyPr>
          <a:lstStyle/>
          <a:p>
            <a:r>
              <a:rPr lang="zh-CN" altLang="en-US" sz="2400" b="1" dirty="0" smtClean="0">
                <a:latin typeface="微软雅黑"/>
                <a:ea typeface="微软雅黑"/>
              </a:rPr>
              <a:t>四、情绪的作用</a:t>
            </a:r>
            <a:endParaRPr lang="zh-CN" altLang="en-US" sz="2400" b="1" dirty="0">
              <a:latin typeface="微软雅黑"/>
              <a:ea typeface="微软雅黑"/>
            </a:endParaRPr>
          </a:p>
          <a:p>
            <a:pPr indent="533400"/>
            <a:r>
              <a:rPr lang="zh-CN" altLang="en-US" dirty="0" smtClean="0">
                <a:latin typeface="微软雅黑"/>
                <a:ea typeface="微软雅黑"/>
              </a:rPr>
              <a:t>情绪可以影响和调节认知过</a:t>
            </a:r>
            <a:r>
              <a:rPr lang="zh-CN" altLang="en-US" dirty="0">
                <a:latin typeface="微软雅黑"/>
                <a:ea typeface="微软雅黑"/>
              </a:rPr>
              <a:t>程</a:t>
            </a:r>
            <a:r>
              <a:rPr lang="en-US" altLang="zh-CN" dirty="0">
                <a:latin typeface="微软雅黑"/>
                <a:ea typeface="微软雅黑"/>
              </a:rPr>
              <a:t>.</a:t>
            </a:r>
            <a:r>
              <a:rPr lang="zh-CN" altLang="en-US" dirty="0">
                <a:latin typeface="微软雅黑"/>
                <a:ea typeface="微软雅黑"/>
              </a:rPr>
              <a:t>在心情良好的状态下工作时</a:t>
            </a:r>
            <a:r>
              <a:rPr lang="en-US" altLang="zh-CN" dirty="0">
                <a:latin typeface="微软雅黑"/>
                <a:ea typeface="微软雅黑"/>
              </a:rPr>
              <a:t>,</a:t>
            </a:r>
            <a:r>
              <a:rPr lang="zh-CN" altLang="en-US" dirty="0" smtClean="0">
                <a:latin typeface="微软雅黑"/>
                <a:ea typeface="微软雅黑"/>
              </a:rPr>
              <a:t>我们会感到自己思路开阔</a:t>
            </a:r>
            <a:r>
              <a:rPr lang="en-US" altLang="zh-CN" dirty="0">
                <a:latin typeface="微软雅黑"/>
                <a:ea typeface="微软雅黑"/>
              </a:rPr>
              <a:t>,</a:t>
            </a:r>
            <a:r>
              <a:rPr lang="zh-CN" altLang="en-US" dirty="0">
                <a:latin typeface="微软雅黑"/>
                <a:ea typeface="微软雅黑"/>
              </a:rPr>
              <a:t>思维敏捷</a:t>
            </a:r>
            <a:r>
              <a:rPr lang="en-US" altLang="zh-CN" dirty="0">
                <a:latin typeface="微软雅黑"/>
                <a:ea typeface="微软雅黑"/>
              </a:rPr>
              <a:t>,</a:t>
            </a:r>
            <a:r>
              <a:rPr lang="zh-CN" altLang="en-US" dirty="0">
                <a:latin typeface="微软雅黑"/>
                <a:ea typeface="微软雅黑"/>
              </a:rPr>
              <a:t>解决问题迅速</a:t>
            </a:r>
            <a:r>
              <a:rPr lang="en-US" altLang="zh-CN" dirty="0">
                <a:latin typeface="微软雅黑"/>
                <a:ea typeface="微软雅黑"/>
              </a:rPr>
              <a:t>;</a:t>
            </a:r>
            <a:r>
              <a:rPr lang="zh-CN" altLang="en-US" dirty="0">
                <a:latin typeface="微软雅黑"/>
                <a:ea typeface="微软雅黑"/>
              </a:rPr>
              <a:t>而心境低沉或郁闷时</a:t>
            </a:r>
            <a:r>
              <a:rPr lang="en-US" altLang="zh-CN" dirty="0">
                <a:latin typeface="微软雅黑"/>
                <a:ea typeface="微软雅黑"/>
              </a:rPr>
              <a:t>,</a:t>
            </a:r>
            <a:r>
              <a:rPr lang="zh-CN" altLang="en-US" dirty="0">
                <a:latin typeface="微软雅黑"/>
                <a:ea typeface="微软雅黑"/>
              </a:rPr>
              <a:t>则思路阻塞</a:t>
            </a:r>
            <a:r>
              <a:rPr lang="en-US" altLang="zh-CN" dirty="0">
                <a:latin typeface="微软雅黑"/>
                <a:ea typeface="微软雅黑"/>
              </a:rPr>
              <a:t>,</a:t>
            </a:r>
            <a:r>
              <a:rPr lang="zh-CN" altLang="en-US" dirty="0">
                <a:latin typeface="微软雅黑"/>
                <a:ea typeface="微软雅黑"/>
              </a:rPr>
              <a:t>操作迟缓</a:t>
            </a:r>
            <a:r>
              <a:rPr lang="en-US" altLang="zh-CN" dirty="0">
                <a:latin typeface="微软雅黑"/>
                <a:ea typeface="微软雅黑"/>
              </a:rPr>
              <a:t>,</a:t>
            </a:r>
            <a:r>
              <a:rPr lang="zh-CN" altLang="en-US" dirty="0">
                <a:latin typeface="微软雅黑"/>
                <a:ea typeface="微软雅黑"/>
              </a:rPr>
              <a:t>解决问题能力低 下</a:t>
            </a:r>
            <a:r>
              <a:rPr lang="en-US" altLang="zh-CN" dirty="0">
                <a:latin typeface="微软雅黑"/>
                <a:ea typeface="微软雅黑"/>
              </a:rPr>
              <a:t>;</a:t>
            </a:r>
            <a:r>
              <a:rPr lang="zh-CN" altLang="en-US" dirty="0">
                <a:latin typeface="微软雅黑"/>
                <a:ea typeface="微软雅黑"/>
              </a:rPr>
              <a:t>突然出现的强烈情绪会骤然中断正在进行着的思维活动</a:t>
            </a:r>
            <a:r>
              <a:rPr lang="en-US" altLang="zh-CN" dirty="0">
                <a:latin typeface="微软雅黑"/>
                <a:ea typeface="微软雅黑"/>
              </a:rPr>
              <a:t>;</a:t>
            </a:r>
            <a:r>
              <a:rPr lang="zh-CN" altLang="en-US" dirty="0">
                <a:latin typeface="微软雅黑"/>
                <a:ea typeface="微软雅黑"/>
              </a:rPr>
              <a:t>持久而炽热的情绪则能激发无 限的能量去完成活动</a:t>
            </a:r>
            <a:r>
              <a:rPr lang="en-US" altLang="zh-CN" dirty="0">
                <a:latin typeface="微软雅黑"/>
                <a:ea typeface="微软雅黑"/>
              </a:rPr>
              <a:t>.</a:t>
            </a:r>
            <a:r>
              <a:rPr lang="zh-CN" altLang="en-US" dirty="0">
                <a:latin typeface="微软雅黑"/>
                <a:ea typeface="微软雅黑"/>
              </a:rPr>
              <a:t>情绪的适应性有助于人们选择信息与环境相适应</a:t>
            </a:r>
            <a:r>
              <a:rPr lang="en-US" altLang="zh-CN" dirty="0">
                <a:latin typeface="微软雅黑"/>
                <a:ea typeface="微软雅黑"/>
              </a:rPr>
              <a:t>,</a:t>
            </a:r>
            <a:r>
              <a:rPr lang="zh-CN" altLang="en-US" dirty="0">
                <a:latin typeface="微软雅黑"/>
                <a:ea typeface="微软雅黑"/>
              </a:rPr>
              <a:t>并驾驭行为去改 变环境</a:t>
            </a:r>
            <a:r>
              <a:rPr lang="en-US" altLang="zh-CN" dirty="0">
                <a:latin typeface="微软雅黑"/>
                <a:ea typeface="微软雅黑"/>
              </a:rPr>
              <a:t>. </a:t>
            </a:r>
            <a:endParaRPr lang="zh-CN" altLang="en-US" dirty="0">
              <a:latin typeface="微软雅黑"/>
              <a:ea typeface="微软雅黑"/>
            </a:endParaRPr>
          </a:p>
          <a:p>
            <a:pPr indent="533400"/>
            <a:r>
              <a:rPr lang="zh-CN" altLang="en-US" dirty="0">
                <a:latin typeface="微软雅黑"/>
                <a:ea typeface="微软雅黑"/>
              </a:rPr>
              <a:t>我们应像注意天气预报那样来注意自己的情绪变化</a:t>
            </a:r>
            <a:r>
              <a:rPr lang="en-US" altLang="zh-CN" dirty="0">
                <a:latin typeface="微软雅黑"/>
                <a:ea typeface="微软雅黑"/>
              </a:rPr>
              <a:t>,</a:t>
            </a:r>
            <a:r>
              <a:rPr lang="zh-CN" altLang="en-US" dirty="0">
                <a:latin typeface="微软雅黑"/>
                <a:ea typeface="微软雅黑"/>
              </a:rPr>
              <a:t>以我们的人格力量去预测它的影 响</a:t>
            </a:r>
            <a:r>
              <a:rPr lang="en-US" altLang="zh-CN" dirty="0">
                <a:latin typeface="微软雅黑"/>
                <a:ea typeface="微软雅黑"/>
              </a:rPr>
              <a:t>,</a:t>
            </a:r>
            <a:r>
              <a:rPr lang="zh-CN" altLang="en-US" dirty="0">
                <a:latin typeface="微软雅黑"/>
                <a:ea typeface="微软雅黑"/>
              </a:rPr>
              <a:t>并努力去改变环境因素</a:t>
            </a:r>
            <a:r>
              <a:rPr lang="en-US" altLang="zh-CN" dirty="0">
                <a:latin typeface="微软雅黑"/>
                <a:ea typeface="微软雅黑"/>
              </a:rPr>
              <a:t>. </a:t>
            </a:r>
            <a:endParaRPr lang="zh-CN" altLang="en-US" dirty="0">
              <a:latin typeface="微软雅黑"/>
              <a:ea typeface="微软雅黑"/>
            </a:endParaRPr>
          </a:p>
          <a:p>
            <a:pPr indent="533400"/>
            <a:r>
              <a:rPr lang="zh-CN" altLang="en-US" dirty="0">
                <a:latin typeface="微软雅黑"/>
                <a:ea typeface="微软雅黑"/>
              </a:rPr>
              <a:t>情绪可以协调社会交往和人际关系</a:t>
            </a:r>
            <a:r>
              <a:rPr lang="en-US" altLang="zh-CN" dirty="0">
                <a:latin typeface="微软雅黑"/>
                <a:ea typeface="微软雅黑"/>
              </a:rPr>
              <a:t>.</a:t>
            </a:r>
            <a:r>
              <a:rPr lang="zh-CN" altLang="en-US" dirty="0">
                <a:latin typeface="微软雅黑"/>
                <a:ea typeface="微软雅黑"/>
              </a:rPr>
              <a:t>情绪是人类社会生活和人际交往中不可缺少的一 个重要环节</a:t>
            </a:r>
            <a:r>
              <a:rPr lang="en-US" altLang="zh-CN" dirty="0">
                <a:latin typeface="微软雅黑"/>
                <a:ea typeface="微软雅黑"/>
              </a:rPr>
              <a:t>.</a:t>
            </a:r>
            <a:r>
              <a:rPr lang="zh-CN" altLang="en-US" dirty="0">
                <a:latin typeface="微软雅黑"/>
                <a:ea typeface="微软雅黑"/>
              </a:rPr>
              <a:t>情绪通过表情的渠道达到人们互相了解</a:t>
            </a:r>
            <a:r>
              <a:rPr lang="en-US" altLang="zh-CN" dirty="0">
                <a:latin typeface="微软雅黑"/>
                <a:ea typeface="微软雅黑"/>
              </a:rPr>
              <a:t>,</a:t>
            </a:r>
            <a:r>
              <a:rPr lang="zh-CN" altLang="en-US" dirty="0">
                <a:latin typeface="微软雅黑"/>
                <a:ea typeface="微软雅黑"/>
              </a:rPr>
              <a:t>彼此共鸣</a:t>
            </a:r>
            <a:r>
              <a:rPr lang="en-US" altLang="zh-CN" dirty="0">
                <a:latin typeface="微软雅黑"/>
                <a:ea typeface="微软雅黑"/>
              </a:rPr>
              <a:t>,</a:t>
            </a:r>
            <a:r>
              <a:rPr lang="zh-CN" altLang="en-US" dirty="0">
                <a:latin typeface="微软雅黑"/>
                <a:ea typeface="微软雅黑"/>
              </a:rPr>
              <a:t>建立相互依恋的纽带</a:t>
            </a:r>
            <a:r>
              <a:rPr lang="en-US" altLang="zh-CN" dirty="0">
                <a:latin typeface="微软雅黑"/>
                <a:ea typeface="微软雅黑"/>
              </a:rPr>
              <a:t>.</a:t>
            </a:r>
            <a:r>
              <a:rPr lang="zh-CN" altLang="en-US" dirty="0">
                <a:latin typeface="微软雅黑"/>
                <a:ea typeface="微软雅黑"/>
              </a:rPr>
              <a:t>人 与社会之间以及人与人之间的关系都可以通过情绪反映出来</a:t>
            </a:r>
            <a:r>
              <a:rPr lang="en-US" altLang="zh-CN" dirty="0">
                <a:latin typeface="微软雅黑"/>
                <a:ea typeface="微软雅黑"/>
              </a:rPr>
              <a:t>.</a:t>
            </a:r>
            <a:r>
              <a:rPr lang="zh-CN" altLang="en-US" dirty="0">
                <a:latin typeface="微软雅黑"/>
                <a:ea typeface="微软雅黑"/>
              </a:rPr>
              <a:t>诸如爱和恨、快乐和悲伤、期 望和失望、羡慕和忌妒等</a:t>
            </a:r>
            <a:r>
              <a:rPr lang="en-US" altLang="zh-CN" dirty="0">
                <a:latin typeface="微软雅黑"/>
                <a:ea typeface="微软雅黑"/>
              </a:rPr>
              <a:t>,</a:t>
            </a:r>
            <a:r>
              <a:rPr lang="zh-CN" altLang="en-US" dirty="0">
                <a:latin typeface="微软雅黑"/>
                <a:ea typeface="微软雅黑"/>
              </a:rPr>
              <a:t>调节着人际行为</a:t>
            </a:r>
            <a:r>
              <a:rPr lang="en-US" altLang="zh-CN" dirty="0">
                <a:latin typeface="微软雅黑"/>
                <a:ea typeface="微软雅黑"/>
              </a:rPr>
              <a:t>. </a:t>
            </a:r>
            <a:endParaRPr lang="zh-CN" altLang="en-US" dirty="0">
              <a:latin typeface="微软雅黑"/>
              <a:ea typeface="微软雅黑"/>
            </a:endParaRPr>
          </a:p>
          <a:p>
            <a:pPr indent="533400"/>
            <a:endParaRPr lang="zh-CN" altLang="en-US" dirty="0">
              <a:latin typeface="微软雅黑"/>
              <a:ea typeface="微软雅黑"/>
            </a:endParaRPr>
          </a:p>
        </p:txBody>
      </p:sp>
    </p:spTree>
    <p:extLst>
      <p:ext uri="{BB962C8B-B14F-4D97-AF65-F5344CB8AC3E}">
        <p14:creationId xmlns:p14="http://schemas.microsoft.com/office/powerpoint/2010/main" val="80615523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532010"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第二</a:t>
            </a:r>
            <a:r>
              <a:rPr lang="zh-CN" altLang="en-US" sz="3200" dirty="0" smtClean="0">
                <a:latin typeface="微软雅黑"/>
                <a:ea typeface="微软雅黑"/>
              </a:rPr>
              <a:t>节  大学生</a:t>
            </a:r>
            <a:r>
              <a:rPr lang="zh-CN" altLang="en-US" sz="3200" dirty="0" smtClean="0">
                <a:latin typeface="微软雅黑"/>
                <a:ea typeface="微软雅黑"/>
              </a:rPr>
              <a:t>情绪管理</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8136904" cy="5447646"/>
          </a:xfrm>
          <a:prstGeom prst="rect">
            <a:avLst/>
          </a:prstGeom>
          <a:noFill/>
        </p:spPr>
        <p:txBody>
          <a:bodyPr wrap="square" rtlCol="0">
            <a:spAutoFit/>
          </a:bodyPr>
          <a:lstStyle/>
          <a:p>
            <a:r>
              <a:rPr lang="zh-CN" altLang="en-US" sz="2400" b="1" dirty="0" smtClean="0">
                <a:latin typeface="微软雅黑"/>
                <a:ea typeface="微软雅黑"/>
              </a:rPr>
              <a:t>五、情绪与躯体健康</a:t>
            </a:r>
            <a:endParaRPr lang="zh-CN" altLang="en-US" sz="2400" b="1" dirty="0">
              <a:latin typeface="微软雅黑"/>
              <a:ea typeface="微软雅黑"/>
            </a:endParaRPr>
          </a:p>
          <a:p>
            <a:pPr indent="533400"/>
            <a:r>
              <a:rPr lang="zh-CN" altLang="en-US" dirty="0">
                <a:latin typeface="微软雅黑"/>
                <a:ea typeface="微软雅黑"/>
              </a:rPr>
              <a:t>躯体健康与情绪健康是紧密相关的</a:t>
            </a:r>
            <a:r>
              <a:rPr lang="en-US" altLang="zh-CN" dirty="0">
                <a:latin typeface="微软雅黑"/>
                <a:ea typeface="微软雅黑"/>
              </a:rPr>
              <a:t>.“</a:t>
            </a:r>
            <a:r>
              <a:rPr lang="zh-CN" altLang="en-US" dirty="0">
                <a:latin typeface="微软雅黑"/>
                <a:ea typeface="微软雅黑"/>
              </a:rPr>
              <a:t>愁得吃不下饭”“气得头痛”“急得心焦”“吓得心 跳”“笑得流泪”等现象</a:t>
            </a:r>
            <a:r>
              <a:rPr lang="en-US" altLang="zh-CN" dirty="0">
                <a:latin typeface="微软雅黑"/>
                <a:ea typeface="微软雅黑"/>
              </a:rPr>
              <a:t>,</a:t>
            </a:r>
            <a:r>
              <a:rPr lang="zh-CN" altLang="en-US" dirty="0">
                <a:latin typeface="微软雅黑"/>
                <a:ea typeface="微软雅黑"/>
              </a:rPr>
              <a:t>大家可能均曾有所体会</a:t>
            </a:r>
            <a:r>
              <a:rPr lang="en-US" altLang="zh-CN" dirty="0">
                <a:latin typeface="微软雅黑"/>
                <a:ea typeface="微软雅黑"/>
              </a:rPr>
              <a:t>.</a:t>
            </a:r>
            <a:r>
              <a:rPr lang="zh-CN" altLang="en-US" dirty="0">
                <a:latin typeface="微软雅黑"/>
                <a:ea typeface="微软雅黑"/>
              </a:rPr>
              <a:t>可见情绪上的变化往往以躯体症状的形式 表现出来</a:t>
            </a:r>
            <a:r>
              <a:rPr lang="en-US" altLang="zh-CN" dirty="0">
                <a:latin typeface="微软雅黑"/>
                <a:ea typeface="微软雅黑"/>
              </a:rPr>
              <a:t>.</a:t>
            </a:r>
            <a:r>
              <a:rPr lang="zh-CN" altLang="en-US" dirty="0">
                <a:latin typeface="微软雅黑"/>
                <a:ea typeface="微软雅黑"/>
              </a:rPr>
              <a:t>重大考试后出现上消化道出血</a:t>
            </a:r>
            <a:r>
              <a:rPr lang="en-US" altLang="zh-CN" dirty="0">
                <a:latin typeface="微软雅黑"/>
                <a:ea typeface="微软雅黑"/>
              </a:rPr>
              <a:t>,</a:t>
            </a:r>
            <a:r>
              <a:rPr lang="zh-CN" altLang="en-US" dirty="0">
                <a:latin typeface="微软雅黑"/>
                <a:ea typeface="微软雅黑"/>
              </a:rPr>
              <a:t>是常见的情绪与躯体健康相关的事实</a:t>
            </a:r>
            <a:r>
              <a:rPr lang="en-US" altLang="zh-CN" dirty="0">
                <a:latin typeface="微软雅黑"/>
                <a:ea typeface="微软雅黑"/>
              </a:rPr>
              <a:t>.</a:t>
            </a:r>
            <a:r>
              <a:rPr lang="zh-CN" altLang="en-US" dirty="0">
                <a:latin typeface="微软雅黑"/>
                <a:ea typeface="微软雅黑"/>
              </a:rPr>
              <a:t>负性情 绪可以诱发躯体疾病</a:t>
            </a:r>
            <a:r>
              <a:rPr lang="en-US" altLang="zh-CN" dirty="0">
                <a:latin typeface="微软雅黑"/>
                <a:ea typeface="微软雅黑"/>
              </a:rPr>
              <a:t>.</a:t>
            </a:r>
            <a:r>
              <a:rPr lang="zh-CN" altLang="en-US" dirty="0">
                <a:latin typeface="微软雅黑"/>
                <a:ea typeface="微软雅黑"/>
              </a:rPr>
              <a:t>相反</a:t>
            </a:r>
            <a:r>
              <a:rPr lang="en-US" altLang="zh-CN" dirty="0">
                <a:latin typeface="微软雅黑"/>
                <a:ea typeface="微软雅黑"/>
              </a:rPr>
              <a:t>,</a:t>
            </a:r>
            <a:r>
              <a:rPr lang="zh-CN" altLang="en-US" dirty="0">
                <a:latin typeface="微软雅黑"/>
                <a:ea typeface="微软雅黑"/>
              </a:rPr>
              <a:t>良性情绪可能有助于改善躯体的健康状况</a:t>
            </a:r>
            <a:r>
              <a:rPr lang="en-US" altLang="zh-CN" dirty="0">
                <a:latin typeface="微软雅黑"/>
                <a:ea typeface="微软雅黑"/>
              </a:rPr>
              <a:t>.</a:t>
            </a:r>
            <a:r>
              <a:rPr lang="zh-CN" altLang="en-US" dirty="0">
                <a:latin typeface="微软雅黑"/>
                <a:ea typeface="微软雅黑"/>
              </a:rPr>
              <a:t>对于病人来说</a:t>
            </a:r>
            <a:r>
              <a:rPr lang="en-US" altLang="zh-CN" dirty="0">
                <a:latin typeface="微软雅黑"/>
                <a:ea typeface="微软雅黑"/>
              </a:rPr>
              <a:t>,</a:t>
            </a:r>
            <a:r>
              <a:rPr lang="zh-CN" altLang="en-US" dirty="0">
                <a:latin typeface="微软雅黑"/>
                <a:ea typeface="微软雅黑"/>
              </a:rPr>
              <a:t>更 是如此</a:t>
            </a:r>
            <a:r>
              <a:rPr lang="en-US" altLang="zh-CN" dirty="0">
                <a:latin typeface="微软雅黑"/>
                <a:ea typeface="微软雅黑"/>
              </a:rPr>
              <a:t>. </a:t>
            </a:r>
            <a:endParaRPr lang="zh-CN" altLang="en-US" dirty="0">
              <a:latin typeface="微软雅黑"/>
              <a:ea typeface="微软雅黑"/>
            </a:endParaRPr>
          </a:p>
          <a:p>
            <a:pPr indent="533400"/>
            <a:r>
              <a:rPr lang="zh-CN" altLang="en-US" dirty="0">
                <a:latin typeface="微软雅黑"/>
                <a:ea typeface="微软雅黑"/>
              </a:rPr>
              <a:t>情绪健康的人有哪些特点呢</a:t>
            </a:r>
            <a:r>
              <a:rPr lang="en-US" altLang="zh-CN" dirty="0">
                <a:latin typeface="微软雅黑"/>
                <a:ea typeface="微软雅黑"/>
              </a:rPr>
              <a:t>? </a:t>
            </a:r>
            <a:r>
              <a:rPr lang="zh-CN" altLang="en-US" dirty="0">
                <a:latin typeface="微软雅黑"/>
                <a:ea typeface="微软雅黑"/>
              </a:rPr>
              <a:t>虽然不同地区和不同民族的传统文化背景有着较大的差 异</a:t>
            </a:r>
            <a:r>
              <a:rPr lang="en-US" altLang="zh-CN" dirty="0">
                <a:latin typeface="微软雅黑"/>
                <a:ea typeface="微软雅黑"/>
              </a:rPr>
              <a:t>,</a:t>
            </a:r>
            <a:r>
              <a:rPr lang="zh-CN" altLang="en-US" dirty="0">
                <a:latin typeface="微软雅黑"/>
                <a:ea typeface="微软雅黑"/>
              </a:rPr>
              <a:t>但大多数学者都同意情绪健康的人至少有下述特征</a:t>
            </a:r>
            <a:r>
              <a:rPr lang="en-US" altLang="zh-CN" dirty="0">
                <a:latin typeface="微软雅黑"/>
                <a:ea typeface="微软雅黑"/>
              </a:rPr>
              <a:t>: </a:t>
            </a:r>
            <a:endParaRPr lang="zh-CN" altLang="en-US" dirty="0">
              <a:latin typeface="微软雅黑"/>
              <a:ea typeface="微软雅黑"/>
            </a:endParaRPr>
          </a:p>
          <a:p>
            <a:pPr indent="533400"/>
            <a:r>
              <a:rPr lang="en-US" altLang="zh-CN" dirty="0" smtClean="0">
                <a:latin typeface="微软雅黑"/>
                <a:ea typeface="微软雅黑"/>
              </a:rPr>
              <a:t>1.</a:t>
            </a:r>
            <a:r>
              <a:rPr lang="zh-CN" altLang="en-US" dirty="0" smtClean="0">
                <a:latin typeface="微软雅黑"/>
                <a:ea typeface="微软雅黑"/>
              </a:rPr>
              <a:t>他们能够理解现实并能用建设</a:t>
            </a:r>
            <a:r>
              <a:rPr lang="zh-CN" altLang="en-US" dirty="0">
                <a:latin typeface="微软雅黑"/>
                <a:ea typeface="微软雅黑"/>
              </a:rPr>
              <a:t>性的态度去面对现实</a:t>
            </a:r>
            <a:r>
              <a:rPr lang="en-US" altLang="zh-CN" dirty="0">
                <a:latin typeface="微软雅黑"/>
                <a:ea typeface="微软雅黑"/>
              </a:rPr>
              <a:t>; </a:t>
            </a:r>
            <a:endParaRPr lang="en-US" altLang="zh-CN" dirty="0" smtClean="0">
              <a:latin typeface="微软雅黑"/>
              <a:ea typeface="微软雅黑"/>
            </a:endParaRPr>
          </a:p>
          <a:p>
            <a:pPr indent="533400"/>
            <a:r>
              <a:rPr lang="en-US" altLang="zh-CN" dirty="0" smtClean="0">
                <a:latin typeface="微软雅黑"/>
                <a:ea typeface="微软雅黑"/>
              </a:rPr>
              <a:t>2.</a:t>
            </a:r>
            <a:r>
              <a:rPr lang="zh-CN" altLang="en-US" dirty="0" smtClean="0">
                <a:latin typeface="微软雅黑"/>
                <a:ea typeface="微软雅黑"/>
              </a:rPr>
              <a:t>他们能适应</a:t>
            </a:r>
            <a:r>
              <a:rPr lang="zh-CN" altLang="en-US" dirty="0">
                <a:latin typeface="微软雅黑"/>
                <a:ea typeface="微软雅黑"/>
              </a:rPr>
              <a:t>合理的改革要求</a:t>
            </a:r>
            <a:r>
              <a:rPr lang="en-US" altLang="zh-CN" dirty="0" smtClean="0">
                <a:latin typeface="微软雅黑"/>
                <a:ea typeface="微软雅黑"/>
              </a:rPr>
              <a:t>;</a:t>
            </a:r>
          </a:p>
          <a:p>
            <a:pPr indent="533400"/>
            <a:r>
              <a:rPr lang="en-US" altLang="zh-CN" dirty="0" smtClean="0">
                <a:latin typeface="微软雅黑"/>
                <a:ea typeface="微软雅黑"/>
              </a:rPr>
              <a:t>3.</a:t>
            </a:r>
            <a:r>
              <a:rPr lang="zh-CN" altLang="en-US" dirty="0" smtClean="0">
                <a:latin typeface="微软雅黑"/>
                <a:ea typeface="微软雅黑"/>
              </a:rPr>
              <a:t>他们对</a:t>
            </a:r>
            <a:r>
              <a:rPr lang="zh-CN" altLang="en-US" dirty="0">
                <a:latin typeface="微软雅黑"/>
                <a:ea typeface="微软雅黑"/>
              </a:rPr>
              <a:t>人身自由有合理的要求</a:t>
            </a:r>
            <a:r>
              <a:rPr lang="en-US" altLang="zh-CN" dirty="0">
                <a:latin typeface="微软雅黑"/>
                <a:ea typeface="微软雅黑"/>
              </a:rPr>
              <a:t>; </a:t>
            </a:r>
            <a:endParaRPr lang="en-US" altLang="zh-CN" dirty="0" smtClean="0">
              <a:latin typeface="微软雅黑"/>
              <a:ea typeface="微软雅黑"/>
            </a:endParaRPr>
          </a:p>
          <a:p>
            <a:pPr indent="533400"/>
            <a:r>
              <a:rPr lang="en-US" altLang="zh-CN" dirty="0" smtClean="0">
                <a:latin typeface="微软雅黑"/>
                <a:ea typeface="微软雅黑"/>
              </a:rPr>
              <a:t>4.</a:t>
            </a:r>
            <a:r>
              <a:rPr lang="zh-CN" altLang="en-US" dirty="0" smtClean="0">
                <a:latin typeface="微软雅黑"/>
                <a:ea typeface="微软雅黑"/>
              </a:rPr>
              <a:t>他们能妥善地处理各种压力</a:t>
            </a:r>
            <a:r>
              <a:rPr lang="en-US" altLang="zh-CN" dirty="0">
                <a:latin typeface="微软雅黑"/>
                <a:ea typeface="微软雅黑"/>
              </a:rPr>
              <a:t>; </a:t>
            </a:r>
            <a:endParaRPr lang="zh-CN" altLang="en-US" dirty="0">
              <a:latin typeface="微软雅黑"/>
              <a:ea typeface="微软雅黑"/>
            </a:endParaRPr>
          </a:p>
          <a:p>
            <a:pPr indent="533400"/>
            <a:r>
              <a:rPr lang="en-US" altLang="zh-CN" dirty="0" smtClean="0">
                <a:latin typeface="微软雅黑"/>
                <a:ea typeface="微软雅黑"/>
              </a:rPr>
              <a:t>5.</a:t>
            </a:r>
            <a:r>
              <a:rPr lang="zh-CN" altLang="en-US" dirty="0" smtClean="0">
                <a:latin typeface="微软雅黑"/>
                <a:ea typeface="微软雅黑"/>
              </a:rPr>
              <a:t>他们能关心别人</a:t>
            </a:r>
            <a:r>
              <a:rPr lang="en-US" altLang="zh-CN" dirty="0">
                <a:latin typeface="微软雅黑"/>
                <a:ea typeface="微软雅黑"/>
              </a:rPr>
              <a:t>; </a:t>
            </a:r>
            <a:endParaRPr lang="en-US" altLang="zh-CN" dirty="0" smtClean="0">
              <a:latin typeface="微软雅黑"/>
              <a:ea typeface="微软雅黑"/>
            </a:endParaRPr>
          </a:p>
          <a:p>
            <a:pPr marL="533400"/>
            <a:r>
              <a:rPr lang="en-US" altLang="zh-CN" dirty="0" smtClean="0">
                <a:latin typeface="微软雅黑"/>
                <a:ea typeface="微软雅黑"/>
              </a:rPr>
              <a:t>6.</a:t>
            </a:r>
            <a:r>
              <a:rPr lang="zh-CN" altLang="en-US" dirty="0" smtClean="0">
                <a:latin typeface="微软雅黑"/>
                <a:ea typeface="微软雅黑"/>
              </a:rPr>
              <a:t>他们能够爱</a:t>
            </a:r>
            <a:r>
              <a:rPr lang="zh-CN" altLang="en-US" dirty="0">
                <a:latin typeface="微软雅黑"/>
                <a:ea typeface="微软雅黑"/>
              </a:rPr>
              <a:t>自己</a:t>
            </a:r>
            <a:r>
              <a:rPr lang="en-US" altLang="zh-CN" dirty="0">
                <a:latin typeface="微软雅黑"/>
                <a:ea typeface="微软雅黑"/>
              </a:rPr>
              <a:t>,</a:t>
            </a:r>
            <a:r>
              <a:rPr lang="zh-CN" altLang="en-US" dirty="0">
                <a:latin typeface="微软雅黑"/>
                <a:ea typeface="微软雅黑"/>
              </a:rPr>
              <a:t>也能够爱他人</a:t>
            </a:r>
            <a:r>
              <a:rPr lang="en-US" altLang="zh-CN" dirty="0">
                <a:latin typeface="微软雅黑"/>
                <a:ea typeface="微软雅黑"/>
              </a:rPr>
              <a:t>;</a:t>
            </a:r>
            <a:br>
              <a:rPr lang="en-US" altLang="zh-CN" dirty="0">
                <a:latin typeface="微软雅黑"/>
                <a:ea typeface="微软雅黑"/>
              </a:rPr>
            </a:br>
            <a:r>
              <a:rPr lang="en-US" altLang="zh-CN" dirty="0" smtClean="0">
                <a:latin typeface="微软雅黑"/>
                <a:ea typeface="微软雅黑"/>
              </a:rPr>
              <a:t>7.</a:t>
            </a:r>
            <a:r>
              <a:rPr lang="zh-CN" altLang="en-US" dirty="0" smtClean="0">
                <a:latin typeface="微软雅黑"/>
                <a:ea typeface="微软雅黑"/>
              </a:rPr>
              <a:t>他们能够</a:t>
            </a:r>
            <a:r>
              <a:rPr lang="zh-CN" altLang="en-US" dirty="0">
                <a:latin typeface="微软雅黑"/>
                <a:ea typeface="微软雅黑"/>
              </a:rPr>
              <a:t>完成大量工作</a:t>
            </a:r>
            <a:r>
              <a:rPr lang="en-US" altLang="zh-CN" dirty="0">
                <a:latin typeface="微软雅黑"/>
                <a:ea typeface="微软雅黑"/>
              </a:rPr>
              <a:t>. </a:t>
            </a:r>
            <a:r>
              <a:rPr lang="zh-CN" altLang="en-US" dirty="0">
                <a:latin typeface="微软雅黑"/>
                <a:ea typeface="微软雅黑"/>
              </a:rPr>
              <a:t>情绪健康不是静止的</a:t>
            </a:r>
            <a:r>
              <a:rPr lang="en-US" altLang="zh-CN" dirty="0">
                <a:latin typeface="微软雅黑"/>
                <a:ea typeface="微软雅黑"/>
              </a:rPr>
              <a:t>,</a:t>
            </a:r>
            <a:r>
              <a:rPr lang="zh-CN" altLang="en-US" dirty="0">
                <a:latin typeface="微软雅黑"/>
                <a:ea typeface="微软雅黑"/>
              </a:rPr>
              <a:t>而是一个动态的过程</a:t>
            </a:r>
            <a:r>
              <a:rPr lang="en-US" altLang="zh-CN" dirty="0">
                <a:latin typeface="微软雅黑"/>
                <a:ea typeface="微软雅黑"/>
              </a:rPr>
              <a:t>.</a:t>
            </a:r>
            <a:r>
              <a:rPr lang="zh-CN" altLang="en-US" dirty="0">
                <a:latin typeface="微软雅黑"/>
                <a:ea typeface="微软雅黑"/>
              </a:rPr>
              <a:t>情绪健康者常处于情绪良好的状态</a:t>
            </a:r>
            <a:r>
              <a:rPr lang="en-US" altLang="zh-CN" dirty="0">
                <a:latin typeface="微软雅黑"/>
                <a:ea typeface="微软雅黑"/>
              </a:rPr>
              <a:t>.</a:t>
            </a:r>
            <a:r>
              <a:rPr lang="zh-CN" altLang="en-US" dirty="0" smtClean="0">
                <a:latin typeface="微软雅黑"/>
                <a:ea typeface="微软雅黑"/>
              </a:rPr>
              <a:t>当然</a:t>
            </a:r>
            <a:r>
              <a:rPr lang="en-US" altLang="zh-CN" dirty="0">
                <a:latin typeface="微软雅黑"/>
                <a:ea typeface="微软雅黑"/>
              </a:rPr>
              <a:t>,</a:t>
            </a:r>
            <a:r>
              <a:rPr lang="zh-CN" altLang="en-US" dirty="0">
                <a:latin typeface="微软雅黑"/>
                <a:ea typeface="微软雅黑"/>
              </a:rPr>
              <a:t>也常会出现情绪不良的时候</a:t>
            </a:r>
            <a:r>
              <a:rPr lang="en-US" altLang="zh-CN" dirty="0">
                <a:latin typeface="微软雅黑"/>
                <a:ea typeface="微软雅黑"/>
              </a:rPr>
              <a:t>,</a:t>
            </a:r>
            <a:r>
              <a:rPr lang="zh-CN" altLang="en-US" dirty="0">
                <a:latin typeface="微软雅黑"/>
                <a:ea typeface="微软雅黑"/>
              </a:rPr>
              <a:t>但情绪健康者能以积极的态度去处理和调适负性情绪</a:t>
            </a:r>
            <a:r>
              <a:rPr lang="en-US" altLang="zh-CN" dirty="0">
                <a:latin typeface="微软雅黑"/>
                <a:ea typeface="微软雅黑"/>
              </a:rPr>
              <a:t>,</a:t>
            </a:r>
            <a:r>
              <a:rPr lang="zh-CN" altLang="en-US" dirty="0">
                <a:latin typeface="微软雅黑"/>
                <a:ea typeface="微软雅黑"/>
              </a:rPr>
              <a:t>避 免产生挫折感</a:t>
            </a:r>
            <a:r>
              <a:rPr lang="en-US" altLang="zh-CN" dirty="0">
                <a:latin typeface="微软雅黑"/>
                <a:ea typeface="微软雅黑"/>
              </a:rPr>
              <a:t>,</a:t>
            </a:r>
            <a:r>
              <a:rPr lang="zh-CN" altLang="en-US" dirty="0">
                <a:latin typeface="微软雅黑"/>
                <a:ea typeface="微软雅黑"/>
              </a:rPr>
              <a:t>避免走向极端</a:t>
            </a:r>
            <a:r>
              <a:rPr lang="en-US" altLang="zh-CN" dirty="0">
                <a:latin typeface="微软雅黑"/>
                <a:ea typeface="微软雅黑"/>
              </a:rPr>
              <a:t>,</a:t>
            </a:r>
            <a:r>
              <a:rPr lang="zh-CN" altLang="en-US" dirty="0">
                <a:latin typeface="微软雅黑"/>
                <a:ea typeface="微软雅黑"/>
              </a:rPr>
              <a:t>因而情绪健康</a:t>
            </a:r>
            <a:r>
              <a:rPr lang="en-US" altLang="zh-CN" dirty="0">
                <a:latin typeface="微软雅黑"/>
                <a:ea typeface="微软雅黑"/>
              </a:rPr>
              <a:t>,</a:t>
            </a:r>
            <a:r>
              <a:rPr lang="zh-CN" altLang="en-US" dirty="0">
                <a:latin typeface="微软雅黑"/>
                <a:ea typeface="微软雅黑"/>
              </a:rPr>
              <a:t>能保证人们以饱满的情绪</a:t>
            </a:r>
            <a:r>
              <a:rPr lang="en-US" altLang="zh-CN" dirty="0">
                <a:latin typeface="微软雅黑"/>
                <a:ea typeface="微软雅黑"/>
              </a:rPr>
              <a:t>,</a:t>
            </a:r>
            <a:r>
              <a:rPr lang="zh-CN" altLang="en-US" dirty="0">
                <a:latin typeface="微软雅黑"/>
                <a:ea typeface="微软雅黑"/>
              </a:rPr>
              <a:t>享受生活的欢乐</a:t>
            </a:r>
            <a:r>
              <a:rPr lang="en-US" altLang="zh-CN" dirty="0">
                <a:latin typeface="微软雅黑"/>
                <a:ea typeface="微软雅黑"/>
              </a:rPr>
              <a:t>. </a:t>
            </a:r>
            <a:endParaRPr lang="zh-CN" altLang="en-US" dirty="0">
              <a:latin typeface="微软雅黑"/>
              <a:ea typeface="微软雅黑"/>
            </a:endParaRPr>
          </a:p>
          <a:p>
            <a:pPr indent="533400"/>
            <a:endParaRPr lang="zh-CN" altLang="en-US" dirty="0">
              <a:latin typeface="微软雅黑"/>
              <a:ea typeface="微软雅黑"/>
            </a:endParaRPr>
          </a:p>
        </p:txBody>
      </p:sp>
    </p:spTree>
    <p:extLst>
      <p:ext uri="{BB962C8B-B14F-4D97-AF65-F5344CB8AC3E}">
        <p14:creationId xmlns:p14="http://schemas.microsoft.com/office/powerpoint/2010/main" val="29452327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532010"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第二</a:t>
            </a:r>
            <a:r>
              <a:rPr lang="zh-CN" altLang="en-US" sz="3200" dirty="0" smtClean="0">
                <a:latin typeface="微软雅黑"/>
                <a:ea typeface="微软雅黑"/>
              </a:rPr>
              <a:t>节  大学生</a:t>
            </a:r>
            <a:r>
              <a:rPr lang="zh-CN" altLang="en-US" sz="3200" dirty="0" smtClean="0">
                <a:latin typeface="微软雅黑"/>
                <a:ea typeface="微软雅黑"/>
              </a:rPr>
              <a:t>情绪管理</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8136904" cy="4339650"/>
          </a:xfrm>
          <a:prstGeom prst="rect">
            <a:avLst/>
          </a:prstGeom>
          <a:noFill/>
        </p:spPr>
        <p:txBody>
          <a:bodyPr wrap="square" rtlCol="0">
            <a:spAutoFit/>
          </a:bodyPr>
          <a:lstStyle/>
          <a:p>
            <a:r>
              <a:rPr lang="zh-CN" altLang="en-US" sz="2400" b="1" dirty="0" smtClean="0">
                <a:latin typeface="微软雅黑"/>
                <a:ea typeface="微软雅黑"/>
              </a:rPr>
              <a:t>六、怎样控制和调节情绪</a:t>
            </a:r>
            <a:endParaRPr lang="en-US" altLang="zh-CN" sz="2400" b="1" dirty="0" smtClean="0">
              <a:latin typeface="微软雅黑"/>
              <a:ea typeface="微软雅黑"/>
            </a:endParaRPr>
          </a:p>
          <a:p>
            <a:pPr indent="627063"/>
            <a:r>
              <a:rPr lang="en-US" altLang="zh-CN" dirty="0">
                <a:latin typeface="微软雅黑"/>
                <a:ea typeface="微软雅黑"/>
              </a:rPr>
              <a:t>1 .</a:t>
            </a:r>
            <a:r>
              <a:rPr lang="zh-CN" altLang="en-US" dirty="0">
                <a:latin typeface="微软雅黑"/>
                <a:ea typeface="微软雅黑"/>
              </a:rPr>
              <a:t>大 学 生 如 何 管 理 情 绪 </a:t>
            </a:r>
          </a:p>
          <a:p>
            <a:pPr indent="627063"/>
            <a:r>
              <a:rPr lang="en-US" altLang="zh-CN" dirty="0">
                <a:latin typeface="微软雅黑"/>
                <a:ea typeface="微软雅黑"/>
              </a:rPr>
              <a:t>(1)</a:t>
            </a:r>
            <a:r>
              <a:rPr lang="zh-CN" altLang="en-US" dirty="0">
                <a:latin typeface="微软雅黑"/>
                <a:ea typeface="微软雅黑"/>
              </a:rPr>
              <a:t>认 知 </a:t>
            </a:r>
            <a:r>
              <a:rPr lang="en-US" altLang="zh-CN" dirty="0">
                <a:latin typeface="微软雅黑"/>
                <a:ea typeface="微软雅黑"/>
              </a:rPr>
              <a:t>. </a:t>
            </a:r>
            <a:endParaRPr lang="zh-CN" altLang="en-US" dirty="0">
              <a:latin typeface="微软雅黑"/>
              <a:ea typeface="微软雅黑"/>
            </a:endParaRPr>
          </a:p>
          <a:p>
            <a:pPr indent="627063"/>
            <a:r>
              <a:rPr lang="zh-CN" altLang="en-US" dirty="0">
                <a:latin typeface="微软雅黑"/>
                <a:ea typeface="微软雅黑"/>
              </a:rPr>
              <a:t>情绪是以人的认知为基础的</a:t>
            </a:r>
            <a:r>
              <a:rPr lang="en-US" altLang="zh-CN" dirty="0">
                <a:latin typeface="微软雅黑"/>
                <a:ea typeface="微软雅黑"/>
              </a:rPr>
              <a:t>,</a:t>
            </a:r>
            <a:r>
              <a:rPr lang="zh-CN" altLang="en-US" dirty="0">
                <a:latin typeface="微软雅黑"/>
                <a:ea typeface="微软雅黑"/>
              </a:rPr>
              <a:t>不良情绪往往产生于不正确的认知</a:t>
            </a:r>
            <a:r>
              <a:rPr lang="en-US" altLang="zh-CN" dirty="0">
                <a:latin typeface="微软雅黑"/>
                <a:ea typeface="微软雅黑"/>
              </a:rPr>
              <a:t>,</a:t>
            </a:r>
            <a:r>
              <a:rPr lang="zh-CN" altLang="en-US" dirty="0">
                <a:latin typeface="微软雅黑"/>
                <a:ea typeface="微软雅黑"/>
              </a:rPr>
              <a:t>改变了不正确的认 知</a:t>
            </a:r>
            <a:r>
              <a:rPr lang="en-US" altLang="zh-CN" dirty="0">
                <a:latin typeface="微软雅黑"/>
                <a:ea typeface="微软雅黑"/>
              </a:rPr>
              <a:t>,</a:t>
            </a:r>
            <a:r>
              <a:rPr lang="zh-CN" altLang="en-US" dirty="0">
                <a:latin typeface="微软雅黑"/>
                <a:ea typeface="微软雅黑"/>
              </a:rPr>
              <a:t>情绪问题就可能得到缓解</a:t>
            </a:r>
            <a:r>
              <a:rPr lang="en-US" altLang="zh-CN" dirty="0">
                <a:latin typeface="微软雅黑"/>
                <a:ea typeface="微软雅黑"/>
              </a:rPr>
              <a:t>. </a:t>
            </a:r>
            <a:endParaRPr lang="zh-CN" altLang="en-US" dirty="0">
              <a:latin typeface="微软雅黑"/>
              <a:ea typeface="微软雅黑"/>
            </a:endParaRPr>
          </a:p>
          <a:p>
            <a:pPr indent="627063"/>
            <a:r>
              <a:rPr lang="zh-CN" altLang="en-US" dirty="0">
                <a:latin typeface="微软雅黑"/>
                <a:ea typeface="微软雅黑"/>
              </a:rPr>
              <a:t>做不好</a:t>
            </a:r>
            <a:r>
              <a:rPr lang="en-US" altLang="zh-CN" dirty="0">
                <a:latin typeface="微软雅黑"/>
                <a:ea typeface="微软雅黑"/>
              </a:rPr>
              <a:t>,</a:t>
            </a:r>
            <a:r>
              <a:rPr lang="zh-CN" altLang="en-US" dirty="0">
                <a:latin typeface="微软雅黑"/>
                <a:ea typeface="微软雅黑"/>
              </a:rPr>
              <a:t>并不证明其他事情做不好</a:t>
            </a:r>
            <a:r>
              <a:rPr lang="en-US" altLang="zh-CN" dirty="0">
                <a:latin typeface="微软雅黑"/>
                <a:ea typeface="微软雅黑"/>
              </a:rPr>
              <a:t>. </a:t>
            </a:r>
            <a:endParaRPr lang="zh-CN" altLang="en-US" dirty="0">
              <a:latin typeface="微软雅黑"/>
              <a:ea typeface="微软雅黑"/>
            </a:endParaRPr>
          </a:p>
          <a:p>
            <a:pPr indent="627063"/>
            <a:r>
              <a:rPr lang="en-US" altLang="zh-CN" dirty="0">
                <a:latin typeface="微软雅黑"/>
                <a:ea typeface="微软雅黑"/>
              </a:rPr>
              <a:t>(2)</a:t>
            </a:r>
            <a:r>
              <a:rPr lang="zh-CN" altLang="en-US" dirty="0" smtClean="0">
                <a:latin typeface="微软雅黑"/>
                <a:ea typeface="微软雅黑"/>
              </a:rPr>
              <a:t>合理宣泄 </a:t>
            </a:r>
            <a:r>
              <a:rPr lang="en-US" altLang="zh-CN" dirty="0">
                <a:latin typeface="微软雅黑"/>
                <a:ea typeface="微软雅黑"/>
              </a:rPr>
              <a:t>. </a:t>
            </a:r>
            <a:endParaRPr lang="zh-CN" altLang="en-US" dirty="0">
              <a:latin typeface="微软雅黑"/>
              <a:ea typeface="微软雅黑"/>
            </a:endParaRPr>
          </a:p>
          <a:p>
            <a:pPr indent="627063"/>
            <a:r>
              <a:rPr lang="zh-CN" altLang="en-US" dirty="0">
                <a:latin typeface="微软雅黑"/>
                <a:ea typeface="微软雅黑"/>
              </a:rPr>
              <a:t>情绪有时就像奔腾的江水</a:t>
            </a:r>
            <a:r>
              <a:rPr lang="en-US" altLang="zh-CN" dirty="0">
                <a:latin typeface="微软雅黑"/>
                <a:ea typeface="微软雅黑"/>
              </a:rPr>
              <a:t>,</a:t>
            </a:r>
            <a:r>
              <a:rPr lang="zh-CN" altLang="en-US" dirty="0">
                <a:latin typeface="微软雅黑"/>
                <a:ea typeface="微软雅黑"/>
              </a:rPr>
              <a:t>如果打开闸门</a:t>
            </a:r>
            <a:r>
              <a:rPr lang="en-US" altLang="zh-CN" dirty="0">
                <a:latin typeface="微软雅黑"/>
                <a:ea typeface="微软雅黑"/>
              </a:rPr>
              <a:t>,</a:t>
            </a:r>
            <a:r>
              <a:rPr lang="zh-CN" altLang="en-US" dirty="0">
                <a:latin typeface="微软雅黑"/>
                <a:ea typeface="微软雅黑"/>
              </a:rPr>
              <a:t>让江水顺流而下</a:t>
            </a:r>
            <a:r>
              <a:rPr lang="en-US" altLang="zh-CN" dirty="0">
                <a:latin typeface="微软雅黑"/>
                <a:ea typeface="微软雅黑"/>
              </a:rPr>
              <a:t>,</a:t>
            </a:r>
            <a:r>
              <a:rPr lang="zh-CN" altLang="en-US" dirty="0">
                <a:latin typeface="微软雅黑"/>
                <a:ea typeface="微软雅黑"/>
              </a:rPr>
              <a:t>情绪问题可能自然得到缓 解了</a:t>
            </a:r>
            <a:r>
              <a:rPr lang="en-US" altLang="zh-CN" dirty="0">
                <a:latin typeface="微软雅黑"/>
                <a:ea typeface="微软雅黑"/>
              </a:rPr>
              <a:t>. </a:t>
            </a:r>
            <a:endParaRPr lang="en-US" altLang="zh-CN" dirty="0" smtClean="0">
              <a:latin typeface="微软雅黑"/>
              <a:ea typeface="微软雅黑"/>
            </a:endParaRPr>
          </a:p>
          <a:p>
            <a:pPr indent="627063"/>
            <a:r>
              <a:rPr lang="en-US" altLang="zh-CN" dirty="0">
                <a:latin typeface="微软雅黑"/>
                <a:ea typeface="微软雅黑"/>
              </a:rPr>
              <a:t>(3)</a:t>
            </a:r>
            <a:r>
              <a:rPr lang="zh-CN" altLang="en-US" dirty="0" smtClean="0">
                <a:latin typeface="微软雅黑"/>
                <a:ea typeface="微软雅黑"/>
              </a:rPr>
              <a:t>发展情绪智力 </a:t>
            </a:r>
            <a:r>
              <a:rPr lang="en-US" altLang="zh-CN" dirty="0">
                <a:latin typeface="微软雅黑"/>
                <a:ea typeface="微软雅黑"/>
              </a:rPr>
              <a:t>. </a:t>
            </a:r>
            <a:endParaRPr lang="zh-CN" altLang="en-US" dirty="0">
              <a:latin typeface="微软雅黑"/>
              <a:ea typeface="微软雅黑"/>
            </a:endParaRPr>
          </a:p>
          <a:p>
            <a:pPr indent="627063"/>
            <a:r>
              <a:rPr lang="zh-CN" altLang="en-US" dirty="0">
                <a:latin typeface="微软雅黑"/>
                <a:ea typeface="微软雅黑"/>
              </a:rPr>
              <a:t>情绪智力指个体监控自己和他人的情绪和情感</a:t>
            </a:r>
            <a:r>
              <a:rPr lang="en-US" altLang="zh-CN" dirty="0">
                <a:latin typeface="微软雅黑"/>
                <a:ea typeface="微软雅黑"/>
              </a:rPr>
              <a:t>,</a:t>
            </a:r>
            <a:r>
              <a:rPr lang="zh-CN" altLang="en-US" dirty="0">
                <a:latin typeface="微软雅黑"/>
                <a:ea typeface="微软雅黑"/>
              </a:rPr>
              <a:t>并识别、利用这些信息指导自己思想和 行为的能力</a:t>
            </a:r>
            <a:r>
              <a:rPr lang="en-US" altLang="zh-CN" dirty="0">
                <a:latin typeface="微软雅黑"/>
                <a:ea typeface="微软雅黑"/>
              </a:rPr>
              <a:t>. </a:t>
            </a:r>
            <a:endParaRPr lang="zh-CN" altLang="en-US" dirty="0">
              <a:latin typeface="微软雅黑"/>
              <a:ea typeface="微软雅黑"/>
            </a:endParaRPr>
          </a:p>
          <a:p>
            <a:pPr indent="627063"/>
            <a:r>
              <a:rPr lang="en-US" altLang="zh-TW" dirty="0">
                <a:latin typeface="微软雅黑"/>
                <a:ea typeface="微软雅黑"/>
              </a:rPr>
              <a:t>2 .</a:t>
            </a:r>
            <a:r>
              <a:rPr lang="zh-TW" altLang="en-US" dirty="0">
                <a:latin typeface="微软雅黑"/>
                <a:ea typeface="微软雅黑"/>
              </a:rPr>
              <a:t>情 绪 的 自 我 调 节 </a:t>
            </a:r>
            <a:r>
              <a:rPr lang="zh-TW" altLang="en-US" dirty="0" smtClean="0">
                <a:latin typeface="微软雅黑"/>
                <a:ea typeface="微软雅黑"/>
              </a:rPr>
              <a:t>法</a:t>
            </a:r>
            <a:endParaRPr lang="en-US" altLang="zh-TW" dirty="0" smtClean="0">
              <a:latin typeface="微软雅黑"/>
              <a:ea typeface="微软雅黑"/>
            </a:endParaRPr>
          </a:p>
          <a:p>
            <a:pPr indent="627063"/>
            <a:r>
              <a:rPr lang="zh-TW" altLang="en-US" dirty="0" smtClean="0">
                <a:latin typeface="微软雅黑"/>
                <a:ea typeface="微软雅黑"/>
              </a:rPr>
              <a:t>      </a:t>
            </a:r>
            <a:r>
              <a:rPr lang="en-US" altLang="zh-TW" dirty="0" smtClean="0">
                <a:latin typeface="微软雅黑"/>
                <a:ea typeface="微软雅黑"/>
              </a:rPr>
              <a:t>(</a:t>
            </a:r>
            <a:r>
              <a:rPr lang="en-US" altLang="zh-TW" dirty="0">
                <a:latin typeface="微软雅黑"/>
                <a:ea typeface="微软雅黑"/>
              </a:rPr>
              <a:t>1)</a:t>
            </a:r>
            <a:r>
              <a:rPr lang="zh-TW" altLang="en-US" dirty="0">
                <a:latin typeface="微软雅黑"/>
                <a:ea typeface="微软雅黑"/>
              </a:rPr>
              <a:t>自我鼓</a:t>
            </a:r>
            <a:r>
              <a:rPr lang="zh-TW" altLang="en-US" dirty="0" smtClean="0">
                <a:latin typeface="微软雅黑"/>
                <a:ea typeface="微软雅黑"/>
              </a:rPr>
              <a:t>励法</a:t>
            </a:r>
            <a:r>
              <a:rPr lang="zh-CN" altLang="zh-TW" dirty="0" smtClean="0">
                <a:latin typeface="微软雅黑"/>
                <a:ea typeface="微软雅黑"/>
              </a:rPr>
              <a:t> </a:t>
            </a:r>
            <a:r>
              <a:rPr lang="zh-CN" altLang="en-US" dirty="0" smtClean="0">
                <a:latin typeface="微软雅黑"/>
                <a:ea typeface="微软雅黑"/>
              </a:rPr>
              <a:t>     </a:t>
            </a:r>
            <a:r>
              <a:rPr lang="en-US" altLang="zh-TW" dirty="0" smtClean="0">
                <a:latin typeface="微软雅黑"/>
                <a:ea typeface="微软雅黑"/>
              </a:rPr>
              <a:t>(</a:t>
            </a:r>
            <a:r>
              <a:rPr lang="en-US" altLang="zh-TW" dirty="0">
                <a:latin typeface="微软雅黑"/>
                <a:ea typeface="微软雅黑"/>
              </a:rPr>
              <a:t>2</a:t>
            </a:r>
            <a:r>
              <a:rPr lang="en-US" altLang="zh-TW" dirty="0" smtClean="0">
                <a:latin typeface="微软雅黑"/>
                <a:ea typeface="微软雅黑"/>
              </a:rPr>
              <a:t>)</a:t>
            </a:r>
            <a:r>
              <a:rPr lang="zh-TW" altLang="en-US" dirty="0" smtClean="0">
                <a:latin typeface="微软雅黑"/>
                <a:ea typeface="微软雅黑"/>
              </a:rPr>
              <a:t>语言调节法</a:t>
            </a:r>
          </a:p>
          <a:p>
            <a:pPr indent="627063"/>
            <a:r>
              <a:rPr lang="zh-CN" altLang="en-US" dirty="0" smtClean="0">
                <a:latin typeface="微软雅黑"/>
                <a:ea typeface="微软雅黑"/>
              </a:rPr>
              <a:t>     </a:t>
            </a:r>
            <a:r>
              <a:rPr lang="en-US" altLang="zh-TW" dirty="0" smtClean="0">
                <a:latin typeface="微软雅黑"/>
                <a:ea typeface="微软雅黑"/>
              </a:rPr>
              <a:t>(3)</a:t>
            </a:r>
            <a:r>
              <a:rPr lang="zh-TW" altLang="en-US" dirty="0" smtClean="0">
                <a:latin typeface="微软雅黑"/>
                <a:ea typeface="微软雅黑"/>
              </a:rPr>
              <a:t>注意转移法</a:t>
            </a:r>
            <a:r>
              <a:rPr lang="zh-CN" altLang="zh-TW" dirty="0" smtClean="0">
                <a:latin typeface="微软雅黑"/>
                <a:ea typeface="微软雅黑"/>
              </a:rPr>
              <a:t> </a:t>
            </a:r>
            <a:r>
              <a:rPr lang="zh-CN" altLang="en-US" dirty="0" smtClean="0">
                <a:latin typeface="微软雅黑"/>
                <a:ea typeface="微软雅黑"/>
              </a:rPr>
              <a:t>    </a:t>
            </a:r>
            <a:r>
              <a:rPr lang="en-US" altLang="zh-TW" dirty="0" smtClean="0">
                <a:latin typeface="微软雅黑"/>
                <a:ea typeface="微软雅黑"/>
              </a:rPr>
              <a:t> </a:t>
            </a:r>
            <a:r>
              <a:rPr lang="en-US" altLang="zh-TW" dirty="0">
                <a:latin typeface="微软雅黑"/>
                <a:ea typeface="微软雅黑"/>
              </a:rPr>
              <a:t>(4)</a:t>
            </a:r>
            <a:r>
              <a:rPr lang="zh-TW" altLang="en-US" dirty="0" smtClean="0">
                <a:latin typeface="微软雅黑"/>
                <a:ea typeface="微软雅黑"/>
              </a:rPr>
              <a:t>能量发泄法</a:t>
            </a:r>
            <a:r>
              <a:rPr lang="zh-CN" altLang="zh-TW" dirty="0" smtClean="0">
                <a:latin typeface="微软雅黑"/>
                <a:ea typeface="微软雅黑"/>
              </a:rPr>
              <a:t> </a:t>
            </a:r>
            <a:r>
              <a:rPr lang="zh-CN" altLang="en-US" dirty="0" smtClean="0">
                <a:latin typeface="微软雅黑"/>
                <a:ea typeface="微软雅黑"/>
              </a:rPr>
              <a:t>     </a:t>
            </a:r>
            <a:r>
              <a:rPr lang="en-US" altLang="zh-TW" dirty="0" smtClean="0">
                <a:latin typeface="微软雅黑"/>
                <a:ea typeface="微软雅黑"/>
              </a:rPr>
              <a:t>(</a:t>
            </a:r>
            <a:r>
              <a:rPr lang="en-US" altLang="zh-TW" dirty="0">
                <a:latin typeface="微软雅黑"/>
                <a:ea typeface="微软雅黑"/>
              </a:rPr>
              <a:t>5)</a:t>
            </a:r>
            <a:r>
              <a:rPr lang="zh-TW" altLang="en-US" dirty="0" smtClean="0">
                <a:latin typeface="微软雅黑"/>
                <a:ea typeface="微软雅黑"/>
              </a:rPr>
              <a:t>环境调节法</a:t>
            </a:r>
            <a:endParaRPr lang="zh-CN" altLang="en-US" dirty="0">
              <a:latin typeface="微软雅黑"/>
              <a:ea typeface="微软雅黑"/>
            </a:endParaRPr>
          </a:p>
        </p:txBody>
      </p:sp>
    </p:spTree>
    <p:extLst>
      <p:ext uri="{BB962C8B-B14F-4D97-AF65-F5344CB8AC3E}">
        <p14:creationId xmlns:p14="http://schemas.microsoft.com/office/powerpoint/2010/main" val="38374237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532010"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第三</a:t>
            </a:r>
            <a:r>
              <a:rPr lang="zh-CN" altLang="en-US" sz="3200" dirty="0" smtClean="0">
                <a:latin typeface="微软雅黑"/>
                <a:ea typeface="微软雅黑"/>
              </a:rPr>
              <a:t>节  大学生</a:t>
            </a:r>
            <a:r>
              <a:rPr lang="en-US" altLang="en-US" sz="3200" dirty="0" smtClean="0">
                <a:latin typeface="微软雅黑"/>
                <a:ea typeface="微软雅黑"/>
              </a:rPr>
              <a:t>压力</a:t>
            </a:r>
            <a:r>
              <a:rPr lang="zh-CN" altLang="en-US" sz="3200" dirty="0" smtClean="0">
                <a:latin typeface="微软雅黑"/>
                <a:ea typeface="微软雅黑"/>
              </a:rPr>
              <a:t>管理</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8136904" cy="6186309"/>
          </a:xfrm>
          <a:prstGeom prst="rect">
            <a:avLst/>
          </a:prstGeom>
          <a:noFill/>
        </p:spPr>
        <p:txBody>
          <a:bodyPr wrap="square" rtlCol="0">
            <a:spAutoFit/>
          </a:bodyPr>
          <a:lstStyle/>
          <a:p>
            <a:r>
              <a:rPr lang="zh-CN" altLang="en-US" sz="2400" b="1" dirty="0" smtClean="0">
                <a:latin typeface="微软雅黑"/>
                <a:ea typeface="微软雅黑"/>
              </a:rPr>
              <a:t>一、精神压力的概念 </a:t>
            </a:r>
          </a:p>
          <a:p>
            <a:pPr indent="533400"/>
            <a:r>
              <a:rPr lang="zh-CN" altLang="en-US" sz="2000" dirty="0" smtClean="0">
                <a:latin typeface="微软雅黑"/>
                <a:ea typeface="微软雅黑"/>
              </a:rPr>
              <a:t>精神压力</a:t>
            </a:r>
            <a:r>
              <a:rPr lang="en-US" altLang="zh-CN" sz="2000" dirty="0">
                <a:latin typeface="微软雅黑"/>
                <a:ea typeface="微软雅黑"/>
              </a:rPr>
              <a:t>,</a:t>
            </a:r>
            <a:r>
              <a:rPr lang="zh-CN" altLang="en-US" sz="2000" dirty="0">
                <a:latin typeface="微软雅黑"/>
                <a:ea typeface="微软雅黑"/>
              </a:rPr>
              <a:t>在医学上称作“应激”</a:t>
            </a:r>
            <a:r>
              <a:rPr lang="en-US" altLang="zh-CN" sz="2000" dirty="0">
                <a:latin typeface="微软雅黑"/>
                <a:ea typeface="微软雅黑"/>
              </a:rPr>
              <a:t>,</a:t>
            </a:r>
            <a:r>
              <a:rPr lang="zh-CN" altLang="en-US" sz="2000" dirty="0">
                <a:latin typeface="微软雅黑"/>
                <a:ea typeface="微软雅黑"/>
              </a:rPr>
              <a:t>是指机体对那些可以引起体内平衡失调的刺激的反 应</a:t>
            </a:r>
            <a:r>
              <a:rPr lang="en-US" altLang="zh-CN" sz="2000" dirty="0">
                <a:latin typeface="微软雅黑"/>
                <a:ea typeface="微软雅黑"/>
              </a:rPr>
              <a:t>.</a:t>
            </a:r>
            <a:r>
              <a:rPr lang="zh-CN" altLang="en-US" sz="2000" dirty="0">
                <a:latin typeface="微软雅黑"/>
                <a:ea typeface="微软雅黑"/>
              </a:rPr>
              <a:t>它是一种具有保护性和适应性功能的防卫反应</a:t>
            </a:r>
            <a:r>
              <a:rPr lang="en-US" altLang="zh-CN" sz="2000" dirty="0">
                <a:latin typeface="微软雅黑"/>
                <a:ea typeface="微软雅黑"/>
              </a:rPr>
              <a:t>,</a:t>
            </a:r>
            <a:r>
              <a:rPr lang="zh-CN" altLang="en-US" sz="2000" dirty="0">
                <a:latin typeface="微软雅黑"/>
                <a:ea typeface="微软雅黑"/>
              </a:rPr>
              <a:t>是机体对刺激的一种适应性反应</a:t>
            </a:r>
            <a:r>
              <a:rPr lang="en-US" altLang="zh-CN" sz="2000" dirty="0">
                <a:latin typeface="微软雅黑"/>
                <a:ea typeface="微软雅黑"/>
              </a:rPr>
              <a:t>.</a:t>
            </a:r>
            <a:r>
              <a:rPr lang="zh-CN" altLang="en-US" sz="2000" dirty="0">
                <a:latin typeface="微软雅黑"/>
                <a:ea typeface="微软雅黑"/>
              </a:rPr>
              <a:t>反 应的强度是依刺激的性质和个体的特点所决定的</a:t>
            </a:r>
            <a:r>
              <a:rPr lang="en-US" altLang="zh-CN" sz="2000" dirty="0">
                <a:latin typeface="微软雅黑"/>
                <a:ea typeface="微软雅黑"/>
              </a:rPr>
              <a:t>. </a:t>
            </a:r>
            <a:endParaRPr lang="en-US" altLang="zh-CN" sz="2000" dirty="0" smtClean="0">
              <a:latin typeface="微软雅黑"/>
              <a:ea typeface="微软雅黑"/>
            </a:endParaRPr>
          </a:p>
          <a:p>
            <a:r>
              <a:rPr lang="zh-CN" altLang="en-US" sz="2400" b="1" dirty="0">
                <a:latin typeface="微软雅黑"/>
                <a:ea typeface="微软雅黑"/>
              </a:rPr>
              <a:t>二、造成大学生精神压力的原因 </a:t>
            </a:r>
            <a:endParaRPr lang="en-US" altLang="zh-CN" sz="2400" b="1" dirty="0" smtClean="0">
              <a:latin typeface="微软雅黑"/>
              <a:ea typeface="微软雅黑"/>
            </a:endParaRPr>
          </a:p>
          <a:p>
            <a:pPr indent="533400"/>
            <a:r>
              <a:rPr lang="en-US" altLang="zh-CN" sz="2000" dirty="0" smtClean="0">
                <a:latin typeface="微软雅黑"/>
                <a:ea typeface="微软雅黑"/>
              </a:rPr>
              <a:t>1 </a:t>
            </a:r>
            <a:r>
              <a:rPr lang="en-US" altLang="zh-CN" sz="2000" dirty="0">
                <a:latin typeface="微软雅黑"/>
                <a:ea typeface="微软雅黑"/>
              </a:rPr>
              <a:t>.</a:t>
            </a:r>
            <a:r>
              <a:rPr lang="zh-CN" altLang="en-US" sz="2000" dirty="0" smtClean="0">
                <a:latin typeface="微软雅黑"/>
                <a:ea typeface="微软雅黑"/>
              </a:rPr>
              <a:t>客观因素 </a:t>
            </a:r>
            <a:endParaRPr lang="zh-CN" altLang="en-US" sz="2000" dirty="0">
              <a:latin typeface="微软雅黑"/>
              <a:ea typeface="微软雅黑"/>
            </a:endParaRPr>
          </a:p>
          <a:p>
            <a:pPr indent="533400"/>
            <a:r>
              <a:rPr lang="zh-CN" altLang="en-US" sz="2000" dirty="0">
                <a:latin typeface="微软雅黑"/>
                <a:ea typeface="微软雅黑"/>
              </a:rPr>
              <a:t>又可分为实质环境与社会环境</a:t>
            </a:r>
            <a:r>
              <a:rPr lang="en-US" altLang="zh-CN" sz="2000" dirty="0">
                <a:latin typeface="微软雅黑"/>
                <a:ea typeface="微软雅黑"/>
              </a:rPr>
              <a:t>. </a:t>
            </a:r>
            <a:endParaRPr lang="zh-CN" altLang="en-US" sz="2000" dirty="0">
              <a:latin typeface="微软雅黑"/>
              <a:ea typeface="微软雅黑"/>
            </a:endParaRPr>
          </a:p>
          <a:p>
            <a:pPr indent="533400"/>
            <a:r>
              <a:rPr lang="en-US" altLang="zh-CN" sz="2000" dirty="0">
                <a:latin typeface="微软雅黑"/>
                <a:ea typeface="微软雅黑"/>
              </a:rPr>
              <a:t>2 .</a:t>
            </a:r>
            <a:r>
              <a:rPr lang="zh-CN" altLang="en-US" sz="2000" dirty="0" smtClean="0">
                <a:latin typeface="微软雅黑"/>
                <a:ea typeface="微软雅黑"/>
              </a:rPr>
              <a:t>主观因素 </a:t>
            </a:r>
            <a:endParaRPr lang="zh-CN" altLang="en-US" sz="2000" dirty="0">
              <a:latin typeface="微软雅黑"/>
              <a:ea typeface="微软雅黑"/>
            </a:endParaRPr>
          </a:p>
          <a:p>
            <a:pPr indent="533400"/>
            <a:r>
              <a:rPr lang="zh-CN" altLang="en-US" sz="2000" dirty="0">
                <a:latin typeface="微软雅黑"/>
                <a:ea typeface="微软雅黑"/>
              </a:rPr>
              <a:t>包括个体生理条件、心理素质以及个体对挫折的耐受性</a:t>
            </a:r>
            <a:r>
              <a:rPr lang="en-US" altLang="zh-CN" sz="2000" dirty="0">
                <a:latin typeface="微软雅黑"/>
                <a:ea typeface="微软雅黑"/>
              </a:rPr>
              <a:t>. </a:t>
            </a:r>
            <a:endParaRPr lang="zh-CN" altLang="en-US" sz="2000" dirty="0">
              <a:latin typeface="微软雅黑"/>
              <a:ea typeface="微软雅黑"/>
            </a:endParaRPr>
          </a:p>
          <a:p>
            <a:pPr marL="533400" indent="-533400"/>
            <a:r>
              <a:rPr lang="zh-CN" altLang="en-US" sz="2400" b="1" dirty="0">
                <a:latin typeface="微软雅黑"/>
                <a:ea typeface="微软雅黑"/>
              </a:rPr>
              <a:t>三、压力的反应</a:t>
            </a:r>
            <a:r>
              <a:rPr lang="zh-CN" altLang="en-US" sz="2400" dirty="0">
                <a:latin typeface="微软雅黑"/>
                <a:ea typeface="微软雅黑"/>
              </a:rPr>
              <a:t/>
            </a:r>
            <a:br>
              <a:rPr lang="zh-CN" altLang="en-US" sz="2400" dirty="0">
                <a:latin typeface="微软雅黑"/>
                <a:ea typeface="微软雅黑"/>
              </a:rPr>
            </a:br>
            <a:r>
              <a:rPr lang="en-US" altLang="zh-CN" dirty="0">
                <a:latin typeface="微软雅黑"/>
                <a:ea typeface="微软雅黑"/>
              </a:rPr>
              <a:t>1 .</a:t>
            </a:r>
            <a:r>
              <a:rPr lang="zh-CN" altLang="en-US" dirty="0">
                <a:latin typeface="微软雅黑"/>
                <a:ea typeface="微软雅黑"/>
              </a:rPr>
              <a:t>精 神 压 力 引 起 的 心 理 反 应 </a:t>
            </a:r>
          </a:p>
          <a:p>
            <a:pPr marL="533400" indent="-533400"/>
            <a:r>
              <a:rPr lang="zh-CN" altLang="en-US" dirty="0" smtClean="0">
                <a:latin typeface="微软雅黑"/>
                <a:ea typeface="微软雅黑"/>
              </a:rPr>
              <a:t>            </a:t>
            </a:r>
            <a:r>
              <a:rPr lang="en-US" altLang="zh-TW" dirty="0" smtClean="0">
                <a:latin typeface="微软雅黑"/>
                <a:ea typeface="微软雅黑"/>
              </a:rPr>
              <a:t>(</a:t>
            </a:r>
            <a:r>
              <a:rPr lang="en-US" altLang="zh-TW" dirty="0">
                <a:latin typeface="微软雅黑"/>
                <a:ea typeface="微软雅黑"/>
              </a:rPr>
              <a:t>1)</a:t>
            </a:r>
            <a:r>
              <a:rPr lang="zh-TW" altLang="en-US" dirty="0">
                <a:latin typeface="微软雅黑"/>
                <a:ea typeface="微软雅黑"/>
              </a:rPr>
              <a:t>焦虑</a:t>
            </a:r>
            <a:r>
              <a:rPr lang="en-US" altLang="zh-TW" dirty="0" smtClean="0">
                <a:latin typeface="微软雅黑"/>
                <a:ea typeface="微软雅黑"/>
              </a:rPr>
              <a:t>.</a:t>
            </a:r>
            <a:r>
              <a:rPr lang="zh-TW" altLang="en-US" dirty="0">
                <a:latin typeface="微软雅黑"/>
                <a:ea typeface="微软雅黑"/>
              </a:rPr>
              <a:t> </a:t>
            </a:r>
            <a:r>
              <a:rPr lang="en-US" altLang="zh-TW" dirty="0">
                <a:latin typeface="微软雅黑"/>
                <a:ea typeface="微软雅黑"/>
              </a:rPr>
              <a:t>(2)</a:t>
            </a:r>
            <a:r>
              <a:rPr lang="zh-TW" altLang="en-US" dirty="0">
                <a:latin typeface="微软雅黑"/>
                <a:ea typeface="微软雅黑"/>
              </a:rPr>
              <a:t>情绪反应</a:t>
            </a:r>
            <a:r>
              <a:rPr lang="en-US" altLang="zh-TW" dirty="0">
                <a:latin typeface="微软雅黑"/>
                <a:ea typeface="微软雅黑"/>
              </a:rPr>
              <a:t>. (3)</a:t>
            </a:r>
            <a:r>
              <a:rPr lang="zh-TW" altLang="en-US" dirty="0">
                <a:latin typeface="微软雅黑"/>
                <a:ea typeface="微软雅黑"/>
              </a:rPr>
              <a:t>自我防御反应</a:t>
            </a:r>
            <a:r>
              <a:rPr lang="en-US" altLang="zh-TW" dirty="0">
                <a:latin typeface="微软雅黑"/>
                <a:ea typeface="微软雅黑"/>
              </a:rPr>
              <a:t>. </a:t>
            </a:r>
            <a:endParaRPr lang="zh-TW" altLang="en-US" dirty="0">
              <a:latin typeface="微软雅黑"/>
              <a:ea typeface="微软雅黑"/>
            </a:endParaRPr>
          </a:p>
          <a:p>
            <a:pPr indent="533400"/>
            <a:r>
              <a:rPr lang="en-US" altLang="zh-TW" dirty="0">
                <a:latin typeface="微软雅黑"/>
                <a:ea typeface="微软雅黑"/>
              </a:rPr>
              <a:t>2 .</a:t>
            </a:r>
            <a:r>
              <a:rPr lang="zh-TW" altLang="en-US" dirty="0" smtClean="0">
                <a:latin typeface="微软雅黑"/>
                <a:ea typeface="微软雅黑"/>
              </a:rPr>
              <a:t>精神压力的致病模式 </a:t>
            </a:r>
            <a:endParaRPr lang="zh-TW" altLang="en-US" dirty="0">
              <a:latin typeface="微软雅黑"/>
              <a:ea typeface="微软雅黑"/>
            </a:endParaRPr>
          </a:p>
          <a:p>
            <a:pPr indent="533400"/>
            <a:r>
              <a:rPr lang="zh-TW" altLang="en-US" dirty="0">
                <a:latin typeface="微软雅黑"/>
                <a:ea typeface="微软雅黑"/>
              </a:rPr>
              <a:t>生活事件</a:t>
            </a:r>
            <a:r>
              <a:rPr lang="en-US" altLang="zh-TW" dirty="0">
                <a:latin typeface="微软雅黑"/>
                <a:ea typeface="微软雅黑"/>
              </a:rPr>
              <a:t>(</a:t>
            </a:r>
            <a:r>
              <a:rPr lang="zh-TW" altLang="en-US" dirty="0">
                <a:latin typeface="微软雅黑"/>
                <a:ea typeface="微软雅黑"/>
              </a:rPr>
              <a:t>如离婚、失恋、亲人突然死亡等</a:t>
            </a:r>
            <a:r>
              <a:rPr lang="en-US" altLang="zh-TW" dirty="0">
                <a:latin typeface="微软雅黑"/>
                <a:ea typeface="微软雅黑"/>
              </a:rPr>
              <a:t>),</a:t>
            </a:r>
            <a:r>
              <a:rPr lang="zh-TW" altLang="en-US" dirty="0">
                <a:latin typeface="微软雅黑"/>
                <a:ea typeface="微软雅黑"/>
              </a:rPr>
              <a:t>往往使人们原有的生活轨迹发生偏离</a:t>
            </a:r>
            <a:r>
              <a:rPr lang="en-US" altLang="zh-TW" dirty="0">
                <a:latin typeface="微软雅黑"/>
                <a:ea typeface="微软雅黑"/>
              </a:rPr>
              <a:t>,</a:t>
            </a:r>
            <a:r>
              <a:rPr lang="zh-TW" altLang="en-US" dirty="0">
                <a:latin typeface="微软雅黑"/>
                <a:ea typeface="微软雅黑"/>
              </a:rPr>
              <a:t>使原 有的人际关系发生动摇</a:t>
            </a:r>
            <a:r>
              <a:rPr lang="en-US" altLang="zh-TW" dirty="0">
                <a:latin typeface="微软雅黑"/>
                <a:ea typeface="微软雅黑"/>
              </a:rPr>
              <a:t>,</a:t>
            </a:r>
            <a:r>
              <a:rPr lang="zh-TW" altLang="en-US" dirty="0">
                <a:latin typeface="微软雅黑"/>
                <a:ea typeface="微软雅黑"/>
              </a:rPr>
              <a:t>使原有的心理平衡受到破坏</a:t>
            </a:r>
            <a:r>
              <a:rPr lang="en-US" altLang="zh-TW" dirty="0">
                <a:latin typeface="微软雅黑"/>
                <a:ea typeface="微软雅黑"/>
              </a:rPr>
              <a:t>,</a:t>
            </a:r>
            <a:r>
              <a:rPr lang="zh-TW" altLang="en-US" dirty="0">
                <a:latin typeface="微软雅黑"/>
                <a:ea typeface="微软雅黑"/>
              </a:rPr>
              <a:t>从而导致疾病</a:t>
            </a:r>
            <a:r>
              <a:rPr lang="en-US" altLang="zh-TW" dirty="0">
                <a:latin typeface="微软雅黑"/>
                <a:ea typeface="微软雅黑"/>
              </a:rPr>
              <a:t>. </a:t>
            </a:r>
            <a:endParaRPr lang="en-US" altLang="zh-TW" dirty="0" smtClean="0">
              <a:latin typeface="微软雅黑"/>
              <a:ea typeface="微软雅黑"/>
            </a:endParaRPr>
          </a:p>
          <a:p>
            <a:pPr indent="533400"/>
            <a:r>
              <a:rPr lang="en-US" altLang="zh-TW" dirty="0">
                <a:latin typeface="微软雅黑"/>
                <a:ea typeface="微软雅黑"/>
              </a:rPr>
              <a:t>3 .</a:t>
            </a:r>
            <a:r>
              <a:rPr lang="zh-TW" altLang="en-US" dirty="0" smtClean="0">
                <a:latin typeface="微软雅黑"/>
                <a:ea typeface="微软雅黑"/>
              </a:rPr>
              <a:t>适当的精神压力是有益的 </a:t>
            </a:r>
            <a:endParaRPr lang="zh-TW" altLang="en-US" dirty="0">
              <a:latin typeface="微软雅黑"/>
              <a:ea typeface="微软雅黑"/>
            </a:endParaRPr>
          </a:p>
          <a:p>
            <a:r>
              <a:rPr lang="zh-TW" altLang="en-US" dirty="0">
                <a:latin typeface="微软雅黑"/>
                <a:ea typeface="微软雅黑"/>
              </a:rPr>
              <a:t>我们每个人一生中都会经历各种各样的精神压力</a:t>
            </a:r>
            <a:r>
              <a:rPr lang="en-US" altLang="zh-TW" dirty="0">
                <a:latin typeface="微软雅黑"/>
                <a:ea typeface="微软雅黑"/>
              </a:rPr>
              <a:t>.</a:t>
            </a:r>
            <a:r>
              <a:rPr lang="zh-TW" altLang="en-US" dirty="0">
                <a:latin typeface="微软雅黑"/>
                <a:ea typeface="微软雅黑"/>
              </a:rPr>
              <a:t>压力是一切生命为了生存和发展所 必需的</a:t>
            </a:r>
            <a:r>
              <a:rPr lang="en-US" altLang="zh-TW" dirty="0">
                <a:latin typeface="微软雅黑"/>
                <a:ea typeface="微软雅黑"/>
              </a:rPr>
              <a:t>. </a:t>
            </a:r>
            <a:endParaRPr lang="zh-TW" altLang="en-US" dirty="0">
              <a:latin typeface="微软雅黑"/>
              <a:ea typeface="微软雅黑"/>
            </a:endParaRPr>
          </a:p>
          <a:p>
            <a:endParaRPr lang="zh-TW" altLang="en-US" sz="2000" dirty="0"/>
          </a:p>
        </p:txBody>
      </p:sp>
    </p:spTree>
    <p:extLst>
      <p:ext uri="{BB962C8B-B14F-4D97-AF65-F5344CB8AC3E}">
        <p14:creationId xmlns:p14="http://schemas.microsoft.com/office/powerpoint/2010/main" val="251926711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532010"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第三</a:t>
            </a:r>
            <a:r>
              <a:rPr lang="zh-CN" altLang="en-US" sz="3200" dirty="0" smtClean="0">
                <a:latin typeface="微软雅黑"/>
                <a:ea typeface="微软雅黑"/>
              </a:rPr>
              <a:t>节  大学生</a:t>
            </a:r>
            <a:r>
              <a:rPr lang="en-US" altLang="en-US" sz="3200" dirty="0" smtClean="0">
                <a:latin typeface="微软雅黑"/>
                <a:ea typeface="微软雅黑"/>
              </a:rPr>
              <a:t>压力</a:t>
            </a:r>
            <a:r>
              <a:rPr lang="zh-CN" altLang="en-US" sz="3200" dirty="0" smtClean="0">
                <a:latin typeface="微软雅黑"/>
                <a:ea typeface="微软雅黑"/>
              </a:rPr>
              <a:t>管理</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755576" y="764704"/>
            <a:ext cx="8136904" cy="5693866"/>
          </a:xfrm>
          <a:prstGeom prst="rect">
            <a:avLst/>
          </a:prstGeom>
          <a:noFill/>
        </p:spPr>
        <p:txBody>
          <a:bodyPr wrap="square" rtlCol="0">
            <a:spAutoFit/>
          </a:bodyPr>
          <a:lstStyle/>
          <a:p>
            <a:r>
              <a:rPr lang="zh-CN" altLang="en-US" sz="2400" b="1" dirty="0" smtClean="0">
                <a:latin typeface="微软雅黑"/>
                <a:ea typeface="微软雅黑"/>
              </a:rPr>
              <a:t>四、大学生压力管理策略 </a:t>
            </a:r>
          </a:p>
          <a:p>
            <a:pPr indent="720725"/>
            <a:r>
              <a:rPr lang="zh-CN" altLang="en-US" sz="2000" dirty="0">
                <a:latin typeface="微软雅黑"/>
                <a:ea typeface="微软雅黑"/>
              </a:rPr>
              <a:t>结合实际</a:t>
            </a:r>
            <a:r>
              <a:rPr lang="en-US" altLang="zh-CN" sz="2000" dirty="0">
                <a:latin typeface="微软雅黑"/>
                <a:ea typeface="微软雅黑"/>
              </a:rPr>
              <a:t>,</a:t>
            </a:r>
            <a:r>
              <a:rPr lang="zh-CN" altLang="en-US" sz="2000" dirty="0">
                <a:latin typeface="微软雅黑"/>
                <a:ea typeface="微软雅黑"/>
              </a:rPr>
              <a:t>大学生可以从以下几方面进行压力管理</a:t>
            </a:r>
            <a:r>
              <a:rPr lang="en-US" altLang="zh-CN" sz="2000" dirty="0" smtClean="0">
                <a:latin typeface="微软雅黑"/>
                <a:ea typeface="微软雅黑"/>
              </a:rPr>
              <a:t>.</a:t>
            </a:r>
          </a:p>
          <a:p>
            <a:pPr indent="720725"/>
            <a:r>
              <a:rPr lang="en-US" altLang="zh-CN" sz="2000" b="1" dirty="0" smtClean="0">
                <a:latin typeface="微软雅黑"/>
                <a:ea typeface="微软雅黑"/>
              </a:rPr>
              <a:t> </a:t>
            </a:r>
            <a:r>
              <a:rPr lang="en-US" altLang="zh-CN" sz="2000" b="1" dirty="0">
                <a:latin typeface="微软雅黑"/>
                <a:ea typeface="微软雅黑"/>
              </a:rPr>
              <a:t>(</a:t>
            </a:r>
            <a:r>
              <a:rPr lang="zh-CN" altLang="en-US" sz="2000" b="1" dirty="0">
                <a:latin typeface="微软雅黑"/>
                <a:ea typeface="微软雅黑"/>
              </a:rPr>
              <a:t>一 </a:t>
            </a:r>
            <a:r>
              <a:rPr lang="en-US" altLang="zh-CN" sz="2000" b="1" dirty="0">
                <a:latin typeface="微软雅黑"/>
                <a:ea typeface="微软雅黑"/>
              </a:rPr>
              <a:t>)</a:t>
            </a:r>
            <a:r>
              <a:rPr lang="zh-CN" altLang="en-US" sz="2000" b="1" dirty="0">
                <a:latin typeface="微软雅黑"/>
                <a:ea typeface="微软雅黑"/>
              </a:rPr>
              <a:t>调 整 心 态 </a:t>
            </a:r>
            <a:r>
              <a:rPr lang="en-US" altLang="zh-CN" sz="2000" b="1" dirty="0">
                <a:latin typeface="微软雅黑"/>
                <a:ea typeface="微软雅黑"/>
              </a:rPr>
              <a:t>,</a:t>
            </a:r>
            <a:r>
              <a:rPr lang="zh-CN" altLang="en-US" sz="2000" b="1" dirty="0">
                <a:latin typeface="微软雅黑"/>
                <a:ea typeface="微软雅黑"/>
              </a:rPr>
              <a:t>改 变 不 良 认 知 </a:t>
            </a:r>
          </a:p>
          <a:p>
            <a:pPr marL="893763"/>
            <a:r>
              <a:rPr lang="zh-CN" altLang="en-US" sz="2000" dirty="0">
                <a:latin typeface="微软雅黑"/>
                <a:ea typeface="微软雅黑"/>
              </a:rPr>
              <a:t>大学生心态调整还要注意以下四点</a:t>
            </a:r>
            <a:r>
              <a:rPr lang="en-US" altLang="zh-CN" sz="2000" dirty="0">
                <a:latin typeface="微软雅黑"/>
                <a:ea typeface="微软雅黑"/>
              </a:rPr>
              <a:t>.</a:t>
            </a:r>
            <a:br>
              <a:rPr lang="en-US" altLang="zh-CN" sz="2000" dirty="0">
                <a:latin typeface="微软雅黑"/>
                <a:ea typeface="微软雅黑"/>
              </a:rPr>
            </a:br>
            <a:r>
              <a:rPr lang="en-US" altLang="zh-CN" sz="2000" dirty="0">
                <a:latin typeface="微软雅黑"/>
                <a:ea typeface="微软雅黑"/>
              </a:rPr>
              <a:t>(1)</a:t>
            </a:r>
            <a:r>
              <a:rPr lang="zh-CN" altLang="en-US" sz="2000" dirty="0" smtClean="0">
                <a:latin typeface="微软雅黑"/>
                <a:ea typeface="微软雅黑"/>
              </a:rPr>
              <a:t>避免压力过大的一种方式是要懂得“量力而为 ”</a:t>
            </a:r>
            <a:r>
              <a:rPr lang="en-US" altLang="zh-CN" sz="2000" dirty="0" smtClean="0">
                <a:latin typeface="微软雅黑"/>
                <a:ea typeface="微软雅黑"/>
              </a:rPr>
              <a:t>,</a:t>
            </a:r>
            <a:r>
              <a:rPr lang="zh-CN" altLang="en-US" sz="2000" dirty="0" smtClean="0">
                <a:latin typeface="微软雅黑"/>
                <a:ea typeface="微软雅黑"/>
              </a:rPr>
              <a:t>尽量减少 生活中的压力源 </a:t>
            </a:r>
            <a:r>
              <a:rPr lang="en-US" altLang="zh-CN" sz="2000" dirty="0" smtClean="0">
                <a:latin typeface="微软雅黑"/>
                <a:ea typeface="微软雅黑"/>
              </a:rPr>
              <a:t>.</a:t>
            </a:r>
          </a:p>
          <a:p>
            <a:pPr marL="893763"/>
            <a:r>
              <a:rPr lang="en-US" altLang="zh-CN" sz="2000" dirty="0" smtClean="0">
                <a:latin typeface="微软雅黑"/>
                <a:ea typeface="微软雅黑"/>
              </a:rPr>
              <a:t> </a:t>
            </a:r>
            <a:r>
              <a:rPr lang="en-US" altLang="zh-CN" sz="2000" dirty="0">
                <a:latin typeface="微软雅黑"/>
                <a:ea typeface="微软雅黑"/>
              </a:rPr>
              <a:t>(2)</a:t>
            </a:r>
            <a:r>
              <a:rPr lang="zh-CN" altLang="en-US" sz="2000" dirty="0" smtClean="0">
                <a:latin typeface="微软雅黑"/>
                <a:ea typeface="微软雅黑"/>
              </a:rPr>
              <a:t>避免自寻烦恼 </a:t>
            </a:r>
            <a:r>
              <a:rPr lang="en-US" altLang="zh-CN" sz="2000" dirty="0">
                <a:latin typeface="微软雅黑"/>
                <a:ea typeface="微软雅黑"/>
              </a:rPr>
              <a:t>.</a:t>
            </a:r>
            <a:br>
              <a:rPr lang="en-US" altLang="zh-CN" sz="2000" dirty="0">
                <a:latin typeface="微软雅黑"/>
                <a:ea typeface="微软雅黑"/>
              </a:rPr>
            </a:br>
            <a:r>
              <a:rPr lang="en-US" altLang="zh-CN" sz="2000" dirty="0">
                <a:latin typeface="微软雅黑"/>
                <a:ea typeface="微软雅黑"/>
              </a:rPr>
              <a:t>(3)</a:t>
            </a:r>
            <a:r>
              <a:rPr lang="zh-CN" altLang="en-US" sz="2000" dirty="0" smtClean="0">
                <a:latin typeface="微软雅黑"/>
                <a:ea typeface="微软雅黑"/>
              </a:rPr>
              <a:t>避免谈论让你不安的话题 </a:t>
            </a:r>
            <a:r>
              <a:rPr lang="en-US" altLang="zh-CN" sz="2000" dirty="0">
                <a:latin typeface="微软雅黑"/>
                <a:ea typeface="微软雅黑"/>
              </a:rPr>
              <a:t>.</a:t>
            </a:r>
            <a:br>
              <a:rPr lang="en-US" altLang="zh-CN" sz="2000" dirty="0">
                <a:latin typeface="微软雅黑"/>
                <a:ea typeface="微软雅黑"/>
              </a:rPr>
            </a:br>
            <a:r>
              <a:rPr lang="en-US" altLang="zh-CN" sz="2000" dirty="0">
                <a:latin typeface="微软雅黑"/>
                <a:ea typeface="微软雅黑"/>
              </a:rPr>
              <a:t>(4)</a:t>
            </a:r>
            <a:r>
              <a:rPr lang="zh-CN" altLang="en-US" sz="2000" dirty="0" smtClean="0">
                <a:latin typeface="微软雅黑"/>
                <a:ea typeface="微软雅黑"/>
              </a:rPr>
              <a:t>缩减自己的工作清单 </a:t>
            </a:r>
            <a:r>
              <a:rPr lang="en-US" altLang="zh-CN" sz="2000" dirty="0">
                <a:latin typeface="微软雅黑"/>
                <a:ea typeface="微软雅黑"/>
              </a:rPr>
              <a:t>. </a:t>
            </a:r>
            <a:endParaRPr lang="zh-CN" altLang="en-US" sz="2000" dirty="0">
              <a:latin typeface="微软雅黑"/>
              <a:ea typeface="微软雅黑"/>
            </a:endParaRPr>
          </a:p>
          <a:p>
            <a:pPr indent="720725"/>
            <a:r>
              <a:rPr lang="en-US" altLang="zh-CN" sz="2000" b="1" dirty="0">
                <a:latin typeface="微软雅黑"/>
                <a:ea typeface="微软雅黑"/>
              </a:rPr>
              <a:t>(</a:t>
            </a:r>
            <a:r>
              <a:rPr lang="zh-CN" altLang="en-US" sz="2000" b="1" dirty="0">
                <a:latin typeface="微软雅黑"/>
                <a:ea typeface="微软雅黑"/>
              </a:rPr>
              <a:t>二 </a:t>
            </a:r>
            <a:r>
              <a:rPr lang="en-US" altLang="zh-CN" sz="2000" b="1" dirty="0">
                <a:latin typeface="微软雅黑"/>
                <a:ea typeface="微软雅黑"/>
              </a:rPr>
              <a:t>)</a:t>
            </a:r>
            <a:r>
              <a:rPr lang="zh-CN" altLang="en-US" sz="2000" b="1" dirty="0" smtClean="0">
                <a:latin typeface="微软雅黑"/>
                <a:ea typeface="微软雅黑"/>
              </a:rPr>
              <a:t>增强自身抗压能力 </a:t>
            </a:r>
            <a:endParaRPr lang="zh-CN" altLang="en-US" sz="2000" b="1" dirty="0">
              <a:latin typeface="微软雅黑"/>
              <a:ea typeface="微软雅黑"/>
            </a:endParaRPr>
          </a:p>
          <a:p>
            <a:pPr marL="720725"/>
            <a:r>
              <a:rPr lang="en-US" altLang="zh-CN" sz="2000" dirty="0" smtClean="0">
                <a:latin typeface="微软雅黑"/>
                <a:ea typeface="微软雅黑"/>
              </a:rPr>
              <a:t>(</a:t>
            </a:r>
            <a:r>
              <a:rPr lang="en-US" altLang="zh-CN" sz="2000" dirty="0">
                <a:latin typeface="微软雅黑"/>
                <a:ea typeface="微软雅黑"/>
              </a:rPr>
              <a:t>1)</a:t>
            </a:r>
            <a:r>
              <a:rPr lang="zh-CN" altLang="en-US" sz="2000" dirty="0" smtClean="0">
                <a:latin typeface="微软雅黑"/>
                <a:ea typeface="微软雅黑"/>
              </a:rPr>
              <a:t>沉思法 </a:t>
            </a:r>
            <a:r>
              <a:rPr lang="en-US" altLang="zh-CN" sz="2000" dirty="0">
                <a:latin typeface="微软雅黑"/>
                <a:ea typeface="微软雅黑"/>
              </a:rPr>
              <a:t>.</a:t>
            </a:r>
            <a:br>
              <a:rPr lang="en-US" altLang="zh-CN" sz="2000" dirty="0">
                <a:latin typeface="微软雅黑"/>
                <a:ea typeface="微软雅黑"/>
              </a:rPr>
            </a:br>
            <a:r>
              <a:rPr lang="en-US" altLang="zh-CN" sz="2000" dirty="0">
                <a:latin typeface="微软雅黑"/>
                <a:ea typeface="微软雅黑"/>
              </a:rPr>
              <a:t>(2)</a:t>
            </a:r>
            <a:r>
              <a:rPr lang="zh-CN" altLang="en-US" sz="2000" dirty="0" smtClean="0">
                <a:latin typeface="微软雅黑"/>
                <a:ea typeface="微软雅黑"/>
              </a:rPr>
              <a:t>肌肉放松练习 </a:t>
            </a:r>
            <a:r>
              <a:rPr lang="en-US" altLang="zh-CN" sz="2000" dirty="0">
                <a:latin typeface="微软雅黑"/>
                <a:ea typeface="微软雅黑"/>
              </a:rPr>
              <a:t>.</a:t>
            </a:r>
            <a:br>
              <a:rPr lang="en-US" altLang="zh-CN" sz="2000" dirty="0">
                <a:latin typeface="微软雅黑"/>
                <a:ea typeface="微软雅黑"/>
              </a:rPr>
            </a:br>
            <a:r>
              <a:rPr lang="en-US" altLang="zh-CN" sz="2000" dirty="0">
                <a:latin typeface="微软雅黑"/>
                <a:ea typeface="微软雅黑"/>
              </a:rPr>
              <a:t>(3)</a:t>
            </a:r>
            <a:r>
              <a:rPr lang="zh-CN" altLang="en-US" sz="2000" dirty="0" smtClean="0">
                <a:latin typeface="微软雅黑"/>
                <a:ea typeface="微软雅黑"/>
              </a:rPr>
              <a:t>让身体静止不动 </a:t>
            </a:r>
            <a:r>
              <a:rPr lang="en-US" altLang="zh-CN" sz="2000" dirty="0">
                <a:latin typeface="微软雅黑"/>
                <a:ea typeface="微软雅黑"/>
              </a:rPr>
              <a:t>,</a:t>
            </a:r>
            <a:r>
              <a:rPr lang="zh-CN" altLang="en-US" sz="2000" dirty="0" smtClean="0">
                <a:latin typeface="微软雅黑"/>
                <a:ea typeface="微软雅黑"/>
              </a:rPr>
              <a:t>放松你的姿势 </a:t>
            </a:r>
            <a:r>
              <a:rPr lang="en-US" altLang="zh-CN" sz="2000" dirty="0" smtClean="0">
                <a:latin typeface="微软雅黑"/>
                <a:ea typeface="微软雅黑"/>
              </a:rPr>
              <a:t>.</a:t>
            </a:r>
          </a:p>
          <a:p>
            <a:pPr marL="720725"/>
            <a:r>
              <a:rPr lang="en-US" altLang="zh-CN" sz="2000" dirty="0" smtClean="0">
                <a:latin typeface="微软雅黑"/>
                <a:ea typeface="微软雅黑"/>
              </a:rPr>
              <a:t> </a:t>
            </a:r>
            <a:r>
              <a:rPr lang="en-US" altLang="zh-CN" sz="2000" dirty="0">
                <a:latin typeface="微软雅黑"/>
                <a:ea typeface="微软雅黑"/>
              </a:rPr>
              <a:t>(4)</a:t>
            </a:r>
            <a:r>
              <a:rPr lang="zh-CN" altLang="en-US" sz="2000" dirty="0">
                <a:latin typeface="微软雅黑"/>
                <a:ea typeface="微软雅黑"/>
              </a:rPr>
              <a:t>用清洁、纯净的水冲洗你的身体</a:t>
            </a:r>
            <a:r>
              <a:rPr lang="en-US" altLang="zh-CN" sz="2000" dirty="0">
                <a:latin typeface="微软雅黑"/>
                <a:ea typeface="微软雅黑"/>
              </a:rPr>
              <a:t>,</a:t>
            </a:r>
            <a:r>
              <a:rPr lang="zh-CN" altLang="en-US" sz="2000" dirty="0">
                <a:latin typeface="微软雅黑"/>
                <a:ea typeface="微软雅黑"/>
              </a:rPr>
              <a:t>把所有紧张洗去</a:t>
            </a:r>
            <a:r>
              <a:rPr lang="en-US" altLang="zh-CN" sz="2000" dirty="0">
                <a:latin typeface="微软雅黑"/>
                <a:ea typeface="微软雅黑"/>
              </a:rPr>
              <a:t>;</a:t>
            </a:r>
            <a:r>
              <a:rPr lang="zh-CN" altLang="en-US" sz="2000" dirty="0">
                <a:latin typeface="微软雅黑"/>
                <a:ea typeface="微软雅黑"/>
              </a:rPr>
              <a:t>或者</a:t>
            </a:r>
            <a:r>
              <a:rPr lang="en-US" altLang="zh-CN" sz="2000" dirty="0">
                <a:latin typeface="微软雅黑"/>
                <a:ea typeface="微软雅黑"/>
              </a:rPr>
              <a:t>,</a:t>
            </a:r>
            <a:r>
              <a:rPr lang="zh-CN" altLang="en-US" sz="2000" dirty="0">
                <a:latin typeface="微软雅黑"/>
                <a:ea typeface="微软雅黑"/>
              </a:rPr>
              <a:t>用温暖的阳光融化</a:t>
            </a:r>
            <a:r>
              <a:rPr lang="zh-CN" altLang="en-US" sz="2000" dirty="0" smtClean="0">
                <a:latin typeface="微软雅黑"/>
                <a:ea typeface="微软雅黑"/>
              </a:rPr>
              <a:t>所有的紧张</a:t>
            </a:r>
            <a:r>
              <a:rPr lang="en-US" altLang="zh-CN" sz="2000" dirty="0">
                <a:latin typeface="微软雅黑"/>
                <a:ea typeface="微软雅黑"/>
              </a:rPr>
              <a:t>.</a:t>
            </a:r>
            <a:br>
              <a:rPr lang="en-US" altLang="zh-CN" sz="2000" dirty="0">
                <a:latin typeface="微软雅黑"/>
                <a:ea typeface="微软雅黑"/>
              </a:rPr>
            </a:br>
            <a:r>
              <a:rPr lang="en-US" altLang="zh-CN" sz="2000" dirty="0">
                <a:latin typeface="微软雅黑"/>
                <a:ea typeface="微软雅黑"/>
              </a:rPr>
              <a:t>(5)</a:t>
            </a:r>
            <a:r>
              <a:rPr lang="zh-CN" altLang="en-US" sz="2000" dirty="0" smtClean="0">
                <a:latin typeface="微软雅黑"/>
                <a:ea typeface="微软雅黑"/>
              </a:rPr>
              <a:t>学会控制情绪 </a:t>
            </a:r>
            <a:r>
              <a:rPr lang="en-US" altLang="zh-CN" sz="2000" dirty="0">
                <a:latin typeface="微软雅黑"/>
                <a:ea typeface="微软雅黑"/>
              </a:rPr>
              <a:t>.</a:t>
            </a:r>
            <a:br>
              <a:rPr lang="en-US" altLang="zh-CN" sz="2000" dirty="0">
                <a:latin typeface="微软雅黑"/>
                <a:ea typeface="微软雅黑"/>
              </a:rPr>
            </a:br>
            <a:r>
              <a:rPr lang="en-US" altLang="zh-CN" sz="2000" dirty="0">
                <a:latin typeface="微软雅黑"/>
                <a:ea typeface="微软雅黑"/>
              </a:rPr>
              <a:t>(6)</a:t>
            </a:r>
            <a:r>
              <a:rPr lang="zh-CN" altLang="en-US" sz="2000" dirty="0" smtClean="0">
                <a:latin typeface="微软雅黑"/>
                <a:ea typeface="微软雅黑"/>
              </a:rPr>
              <a:t>培养健康的生活方式 </a:t>
            </a:r>
            <a:r>
              <a:rPr lang="en-US" altLang="zh-CN" sz="2000" dirty="0">
                <a:latin typeface="微软雅黑"/>
                <a:ea typeface="微软雅黑"/>
              </a:rPr>
              <a:t>. </a:t>
            </a:r>
            <a:endParaRPr lang="zh-CN" altLang="en-US" sz="2000" dirty="0">
              <a:latin typeface="微软雅黑"/>
              <a:ea typeface="微软雅黑"/>
            </a:endParaRPr>
          </a:p>
          <a:p>
            <a:endParaRPr lang="zh-TW" altLang="en-US" sz="2000" dirty="0">
              <a:latin typeface="微软雅黑"/>
              <a:ea typeface="微软雅黑"/>
            </a:endParaRPr>
          </a:p>
        </p:txBody>
      </p:sp>
    </p:spTree>
    <p:extLst>
      <p:ext uri="{BB962C8B-B14F-4D97-AF65-F5344CB8AC3E}">
        <p14:creationId xmlns:p14="http://schemas.microsoft.com/office/powerpoint/2010/main" val="413094064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7"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8"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9"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7" name="矩形 16">
            <a:extLst>
              <a:ext uri="{FF2B5EF4-FFF2-40B4-BE49-F238E27FC236}">
                <a16:creationId xmlns:a16="http://schemas.microsoft.com/office/drawing/2014/main" xmlns="" id="{0A0C680B-A605-4CEE-86F8-B84ADFCF252A}"/>
              </a:ext>
            </a:extLst>
          </p:cNvPr>
          <p:cNvSpPr/>
          <p:nvPr/>
        </p:nvSpPr>
        <p:spPr>
          <a:xfrm>
            <a:off x="0" y="1988840"/>
            <a:ext cx="7474442" cy="10861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7200" dirty="0">
                <a:solidFill>
                  <a:schemeClr val="tx1">
                    <a:lumMod val="75000"/>
                    <a:lumOff val="25000"/>
                  </a:schemeClr>
                </a:solidFill>
              </a:rPr>
              <a:t>Thank </a:t>
            </a:r>
            <a:r>
              <a:rPr lang="en-US" altLang="zh-CN" sz="7200" dirty="0" smtClean="0">
                <a:solidFill>
                  <a:schemeClr val="tx1">
                    <a:lumMod val="75000"/>
                    <a:lumOff val="25000"/>
                  </a:schemeClr>
                </a:solidFill>
              </a:rPr>
              <a:t>you</a:t>
            </a:r>
          </a:p>
          <a:p>
            <a:pPr algn="r"/>
            <a:r>
              <a:rPr lang="zh-CN" altLang="en-US" sz="7200" dirty="0" smtClean="0">
                <a:solidFill>
                  <a:schemeClr val="tx1">
                    <a:lumMod val="75000"/>
                    <a:lumOff val="25000"/>
                  </a:schemeClr>
                </a:solidFill>
                <a:latin typeface="微软雅黑"/>
                <a:ea typeface="微软雅黑"/>
              </a:rPr>
              <a:t>感谢观看！</a:t>
            </a:r>
            <a:endParaRPr lang="zh-CN" altLang="en-US" sz="7200" dirty="0">
              <a:solidFill>
                <a:schemeClr val="tx1">
                  <a:lumMod val="75000"/>
                  <a:lumOff val="25000"/>
                </a:schemeClr>
              </a:solidFill>
              <a:latin typeface="微软雅黑"/>
              <a:ea typeface="微软雅黑"/>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5"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6"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7"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8"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3" name="矩形: 圆角 11">
            <a:extLst>
              <a:ext uri="{FF2B5EF4-FFF2-40B4-BE49-F238E27FC236}">
                <a16:creationId xmlns:a16="http://schemas.microsoft.com/office/drawing/2014/main" xmlns="" id="{620324B8-6BB9-4ADB-8F97-301B2336BA99}"/>
              </a:ext>
            </a:extLst>
          </p:cNvPr>
          <p:cNvSpPr/>
          <p:nvPr/>
        </p:nvSpPr>
        <p:spPr>
          <a:xfrm>
            <a:off x="2627784" y="2420888"/>
            <a:ext cx="648072" cy="576064"/>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tx1">
                    <a:lumMod val="75000"/>
                    <a:lumOff val="25000"/>
                  </a:schemeClr>
                </a:solidFill>
              </a:rPr>
              <a:t>01</a:t>
            </a:r>
            <a:endParaRPr lang="zh-CN" altLang="en-US" sz="2800" dirty="0">
              <a:solidFill>
                <a:schemeClr val="tx1">
                  <a:lumMod val="75000"/>
                  <a:lumOff val="25000"/>
                </a:schemeClr>
              </a:solidFill>
            </a:endParaRPr>
          </a:p>
        </p:txBody>
      </p:sp>
      <p:sp>
        <p:nvSpPr>
          <p:cNvPr id="14" name="矩形: 圆角 12">
            <a:extLst>
              <a:ext uri="{FF2B5EF4-FFF2-40B4-BE49-F238E27FC236}">
                <a16:creationId xmlns:a16="http://schemas.microsoft.com/office/drawing/2014/main" xmlns="" id="{ADC18029-2579-4D61-BBFE-9A4D23E99E45}"/>
              </a:ext>
            </a:extLst>
          </p:cNvPr>
          <p:cNvSpPr/>
          <p:nvPr/>
        </p:nvSpPr>
        <p:spPr>
          <a:xfrm>
            <a:off x="2627784" y="3068960"/>
            <a:ext cx="648072" cy="576065"/>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tx1">
                    <a:lumMod val="75000"/>
                    <a:lumOff val="25000"/>
                  </a:schemeClr>
                </a:solidFill>
              </a:rPr>
              <a:t>02</a:t>
            </a:r>
            <a:endParaRPr lang="zh-CN" altLang="en-US" sz="2800" dirty="0">
              <a:solidFill>
                <a:schemeClr val="tx1">
                  <a:lumMod val="75000"/>
                  <a:lumOff val="25000"/>
                </a:schemeClr>
              </a:solidFill>
            </a:endParaRPr>
          </a:p>
        </p:txBody>
      </p:sp>
      <p:sp>
        <p:nvSpPr>
          <p:cNvPr id="17" name="TextBox 12"/>
          <p:cNvSpPr txBox="1">
            <a:spLocks noChangeArrowheads="1"/>
          </p:cNvSpPr>
          <p:nvPr/>
        </p:nvSpPr>
        <p:spPr bwMode="auto">
          <a:xfrm>
            <a:off x="2483768" y="1124744"/>
            <a:ext cx="6264696" cy="707886"/>
          </a:xfrm>
          <a:prstGeom prst="rect">
            <a:avLst/>
          </a:prstGeom>
          <a:noFill/>
          <a:ln w="9525">
            <a:noFill/>
            <a:miter lim="800000"/>
            <a:headEnd/>
            <a:tailEnd/>
          </a:ln>
        </p:spPr>
        <p:txBody>
          <a:bodyPr wrap="square">
            <a:spAutoFit/>
          </a:bodyPr>
          <a:lstStyle/>
          <a:p>
            <a:r>
              <a:rPr lang="zh-CN" altLang="en-US" sz="4000" dirty="0" smtClean="0">
                <a:solidFill>
                  <a:srgbClr val="800000"/>
                </a:solidFill>
                <a:latin typeface="微软雅黑" pitchFamily="34" charset="-122"/>
                <a:ea typeface="微软雅黑" pitchFamily="34" charset="-122"/>
              </a:rPr>
              <a:t>第八章 大学生自我管理</a:t>
            </a:r>
            <a:endParaRPr lang="zh-CN" altLang="en-US" sz="4000" dirty="0">
              <a:solidFill>
                <a:srgbClr val="800000"/>
              </a:solidFill>
              <a:latin typeface="微软雅黑" pitchFamily="34" charset="-122"/>
              <a:ea typeface="微软雅黑" pitchFamily="34" charset="-122"/>
            </a:endParaRPr>
          </a:p>
        </p:txBody>
      </p:sp>
      <p:sp>
        <p:nvSpPr>
          <p:cNvPr id="4" name="文本框 3"/>
          <p:cNvSpPr txBox="1"/>
          <p:nvPr/>
        </p:nvSpPr>
        <p:spPr>
          <a:xfrm>
            <a:off x="3347864" y="2492896"/>
            <a:ext cx="4608512" cy="461665"/>
          </a:xfrm>
          <a:prstGeom prst="rect">
            <a:avLst/>
          </a:prstGeom>
          <a:noFill/>
        </p:spPr>
        <p:txBody>
          <a:bodyPr wrap="square" rtlCol="0">
            <a:spAutoFit/>
          </a:bodyPr>
          <a:lstStyle/>
          <a:p>
            <a:r>
              <a:rPr kumimoji="1" lang="zh-CN" altLang="en-US" sz="2400" dirty="0" smtClean="0">
                <a:latin typeface="微软雅黑"/>
                <a:ea typeface="微软雅黑"/>
              </a:rPr>
              <a:t>大学生自我管理的内容及类型</a:t>
            </a:r>
            <a:endParaRPr kumimoji="1" lang="zh-CN" altLang="en-US" sz="2400" dirty="0">
              <a:latin typeface="微软雅黑"/>
              <a:ea typeface="微软雅黑"/>
            </a:endParaRPr>
          </a:p>
        </p:txBody>
      </p:sp>
      <p:sp>
        <p:nvSpPr>
          <p:cNvPr id="19" name="文本框 18"/>
          <p:cNvSpPr txBox="1"/>
          <p:nvPr/>
        </p:nvSpPr>
        <p:spPr>
          <a:xfrm>
            <a:off x="3347864" y="3158970"/>
            <a:ext cx="3600400" cy="461665"/>
          </a:xfrm>
          <a:prstGeom prst="rect">
            <a:avLst/>
          </a:prstGeom>
          <a:noFill/>
        </p:spPr>
        <p:txBody>
          <a:bodyPr wrap="square" rtlCol="0">
            <a:spAutoFit/>
          </a:bodyPr>
          <a:lstStyle/>
          <a:p>
            <a:r>
              <a:rPr kumimoji="1" lang="zh-CN" altLang="en-US" sz="2400" dirty="0" smtClean="0">
                <a:latin typeface="微软雅黑"/>
                <a:ea typeface="微软雅黑"/>
              </a:rPr>
              <a:t>大学生情绪管理</a:t>
            </a:r>
            <a:endParaRPr kumimoji="1" lang="zh-CN" altLang="en-US" sz="2400" dirty="0">
              <a:latin typeface="微软雅黑"/>
              <a:ea typeface="微软雅黑"/>
            </a:endParaRPr>
          </a:p>
        </p:txBody>
      </p:sp>
      <p:sp>
        <p:nvSpPr>
          <p:cNvPr id="20" name="文本框 19"/>
          <p:cNvSpPr txBox="1"/>
          <p:nvPr/>
        </p:nvSpPr>
        <p:spPr>
          <a:xfrm>
            <a:off x="3347864" y="3825044"/>
            <a:ext cx="3168352" cy="461665"/>
          </a:xfrm>
          <a:prstGeom prst="rect">
            <a:avLst/>
          </a:prstGeom>
          <a:noFill/>
        </p:spPr>
        <p:txBody>
          <a:bodyPr wrap="square" rtlCol="0">
            <a:spAutoFit/>
          </a:bodyPr>
          <a:lstStyle/>
          <a:p>
            <a:r>
              <a:rPr kumimoji="1" lang="zh-CN" altLang="en-US" sz="2400" dirty="0" smtClean="0">
                <a:latin typeface="微软雅黑"/>
                <a:ea typeface="微软雅黑"/>
              </a:rPr>
              <a:t>大学生压力管理</a:t>
            </a:r>
            <a:endParaRPr kumimoji="1" lang="zh-CN" altLang="en-US" sz="2400" dirty="0">
              <a:latin typeface="微软雅黑"/>
              <a:ea typeface="微软雅黑"/>
            </a:endParaRPr>
          </a:p>
        </p:txBody>
      </p:sp>
      <p:sp>
        <p:nvSpPr>
          <p:cNvPr id="23" name="矩形: 圆角 11">
            <a:extLst>
              <a:ext uri="{FF2B5EF4-FFF2-40B4-BE49-F238E27FC236}">
                <a16:creationId xmlns:a16="http://schemas.microsoft.com/office/drawing/2014/main" xmlns="" id="{620324B8-6BB9-4ADB-8F97-301B2336BA99}"/>
              </a:ext>
            </a:extLst>
          </p:cNvPr>
          <p:cNvSpPr/>
          <p:nvPr/>
        </p:nvSpPr>
        <p:spPr>
          <a:xfrm>
            <a:off x="2627784" y="3717032"/>
            <a:ext cx="648072" cy="576064"/>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tx1">
                    <a:lumMod val="75000"/>
                    <a:lumOff val="25000"/>
                  </a:schemeClr>
                </a:solidFill>
              </a:rPr>
              <a:t>03</a:t>
            </a:r>
            <a:endParaRPr lang="zh-CN" altLang="en-US" sz="2800" dirty="0">
              <a:solidFill>
                <a:schemeClr val="tx1">
                  <a:lumMod val="75000"/>
                  <a:lumOff val="25000"/>
                </a:schemeClr>
              </a:solidFill>
            </a:endParaRPr>
          </a:p>
        </p:txBody>
      </p:sp>
    </p:spTree>
    <p:extLst>
      <p:ext uri="{BB962C8B-B14F-4D97-AF65-F5344CB8AC3E}">
        <p14:creationId xmlns:p14="http://schemas.microsoft.com/office/powerpoint/2010/main" val="163017393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519460" cy="584776"/>
          </a:xfrm>
          <a:prstGeom prst="rect">
            <a:avLst/>
          </a:prstGeom>
          <a:noFill/>
          <a:ln w="9525">
            <a:noFill/>
            <a:miter lim="800000"/>
            <a:headEnd/>
            <a:tailEnd/>
          </a:ln>
        </p:spPr>
        <p:txBody>
          <a:bodyPr wrap="none">
            <a:spAutoFit/>
          </a:bodyPr>
          <a:lstStyle/>
          <a:p>
            <a:r>
              <a:rPr lang="zh-CN" altLang="en-US" sz="3200" dirty="0">
                <a:latin typeface="微软雅黑"/>
                <a:ea typeface="微软雅黑"/>
              </a:rPr>
              <a:t>大学生自我管理的内容及类型 </a:t>
            </a: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908710"/>
            <a:ext cx="7848872" cy="4124206"/>
          </a:xfrm>
          <a:prstGeom prst="rect">
            <a:avLst/>
          </a:prstGeom>
          <a:noFill/>
        </p:spPr>
        <p:txBody>
          <a:bodyPr wrap="square" rtlCol="0">
            <a:spAutoFit/>
          </a:bodyPr>
          <a:lstStyle/>
          <a:p>
            <a:r>
              <a:rPr lang="zh-CN" altLang="en-US" sz="2400" b="1" dirty="0">
                <a:latin typeface="微软雅黑"/>
                <a:ea typeface="微软雅黑"/>
              </a:rPr>
              <a:t>一、大学生自我管理问题的提出 </a:t>
            </a:r>
          </a:p>
          <a:p>
            <a:pPr indent="533400"/>
            <a:endParaRPr lang="en-US" altLang="zh-CN" sz="2000" dirty="0" smtClean="0">
              <a:latin typeface="微软雅黑"/>
              <a:ea typeface="微软雅黑"/>
            </a:endParaRPr>
          </a:p>
          <a:p>
            <a:pPr indent="533400"/>
            <a:r>
              <a:rPr lang="zh-CN" altLang="en-US" sz="2000" dirty="0" smtClean="0">
                <a:latin typeface="微软雅黑"/>
                <a:ea typeface="微软雅黑"/>
              </a:rPr>
              <a:t>大学生自我管理就</a:t>
            </a:r>
            <a:r>
              <a:rPr lang="zh-CN" altLang="en-US" sz="2000" dirty="0">
                <a:latin typeface="微软雅黑"/>
                <a:ea typeface="微软雅黑"/>
              </a:rPr>
              <a:t>是指大学生为了实现高等教育的培养目标以及满足社会日益发展对 个人素质的要求</a:t>
            </a:r>
            <a:r>
              <a:rPr lang="en-US" altLang="zh-CN" sz="2000" dirty="0">
                <a:latin typeface="微软雅黑"/>
                <a:ea typeface="微软雅黑"/>
              </a:rPr>
              <a:t>,</a:t>
            </a:r>
            <a:r>
              <a:rPr lang="zh-CN" altLang="en-US" sz="2000" dirty="0">
                <a:latin typeface="微软雅黑"/>
                <a:ea typeface="微软雅黑"/>
              </a:rPr>
              <a:t>充分调动自身的主观能动性</a:t>
            </a:r>
            <a:r>
              <a:rPr lang="en-US" altLang="zh-CN" sz="2000" dirty="0">
                <a:latin typeface="微软雅黑"/>
                <a:ea typeface="微软雅黑"/>
              </a:rPr>
              <a:t>,</a:t>
            </a:r>
            <a:r>
              <a:rPr lang="zh-CN" altLang="en-US" sz="2000" dirty="0">
                <a:latin typeface="微软雅黑"/>
                <a:ea typeface="微软雅黑"/>
              </a:rPr>
              <a:t>卓有成效地利用和整合自我资源</a:t>
            </a:r>
            <a:r>
              <a:rPr lang="en-US" altLang="zh-CN" sz="2000" dirty="0">
                <a:latin typeface="微软雅黑"/>
                <a:ea typeface="微软雅黑"/>
              </a:rPr>
              <a:t>(</a:t>
            </a:r>
            <a:r>
              <a:rPr lang="zh-CN" altLang="en-US" sz="2000" dirty="0">
                <a:latin typeface="微软雅黑"/>
                <a:ea typeface="微软雅黑"/>
              </a:rPr>
              <a:t>身体、心 理、时间、信息、思想和行为等</a:t>
            </a:r>
            <a:r>
              <a:rPr lang="en-US" altLang="zh-CN" sz="2000" dirty="0">
                <a:latin typeface="微软雅黑"/>
                <a:ea typeface="微软雅黑"/>
              </a:rPr>
              <a:t>),</a:t>
            </a:r>
            <a:r>
              <a:rPr lang="zh-CN" altLang="en-US" sz="2000" dirty="0">
                <a:latin typeface="微软雅黑"/>
                <a:ea typeface="微软雅黑"/>
              </a:rPr>
              <a:t>运用科学管理方法而开展的自我认知、自我计划与组织、自 我监控、自我开发与自我教育等一系列的活动</a:t>
            </a:r>
            <a:r>
              <a:rPr lang="en-US" altLang="zh-CN" sz="2000" dirty="0">
                <a:latin typeface="微软雅黑"/>
                <a:ea typeface="微软雅黑"/>
              </a:rPr>
              <a:t>.</a:t>
            </a:r>
            <a:r>
              <a:rPr lang="zh-CN" altLang="en-US" sz="2000" dirty="0">
                <a:latin typeface="微软雅黑"/>
                <a:ea typeface="微软雅黑"/>
              </a:rPr>
              <a:t>大学生自我管理具有三个最基本的特征</a:t>
            </a:r>
            <a:r>
              <a:rPr lang="en-US" altLang="zh-CN" sz="2000" dirty="0">
                <a:latin typeface="微软雅黑"/>
                <a:ea typeface="微软雅黑"/>
              </a:rPr>
              <a:t>. </a:t>
            </a:r>
            <a:r>
              <a:rPr lang="zh-CN" altLang="en-US" sz="2000" dirty="0">
                <a:latin typeface="微软雅黑"/>
                <a:ea typeface="微软雅黑"/>
              </a:rPr>
              <a:t>从管理主体看</a:t>
            </a:r>
            <a:r>
              <a:rPr lang="en-US" altLang="zh-CN" sz="2000" dirty="0">
                <a:latin typeface="微软雅黑"/>
                <a:ea typeface="微软雅黑"/>
              </a:rPr>
              <a:t>,</a:t>
            </a:r>
            <a:r>
              <a:rPr lang="zh-CN" altLang="en-US" sz="2000" dirty="0">
                <a:latin typeface="微软雅黑"/>
                <a:ea typeface="微软雅黑"/>
              </a:rPr>
              <a:t>自己是自我管理的主体</a:t>
            </a:r>
            <a:r>
              <a:rPr lang="en-US" altLang="zh-CN" sz="2000" dirty="0">
                <a:latin typeface="微软雅黑"/>
                <a:ea typeface="微软雅黑"/>
              </a:rPr>
              <a:t>;</a:t>
            </a:r>
            <a:r>
              <a:rPr lang="zh-CN" altLang="en-US" sz="2000" dirty="0">
                <a:latin typeface="微软雅黑"/>
                <a:ea typeface="微软雅黑"/>
              </a:rPr>
              <a:t>从管理客体看</a:t>
            </a:r>
            <a:r>
              <a:rPr lang="en-US" altLang="zh-CN" sz="2000" dirty="0">
                <a:latin typeface="微软雅黑"/>
                <a:ea typeface="微软雅黑"/>
              </a:rPr>
              <a:t>,</a:t>
            </a:r>
            <a:r>
              <a:rPr lang="zh-CN" altLang="en-US" sz="2000" dirty="0">
                <a:latin typeface="微软雅黑"/>
                <a:ea typeface="微软雅黑"/>
              </a:rPr>
              <a:t>是以自我为管理对象</a:t>
            </a:r>
            <a:r>
              <a:rPr lang="en-US" altLang="zh-CN" sz="2000" dirty="0">
                <a:latin typeface="微软雅黑"/>
                <a:ea typeface="微软雅黑"/>
              </a:rPr>
              <a:t>;</a:t>
            </a:r>
            <a:r>
              <a:rPr lang="zh-CN" altLang="en-US" sz="2000" dirty="0">
                <a:latin typeface="微软雅黑"/>
                <a:ea typeface="微软雅黑"/>
              </a:rPr>
              <a:t>从管理过程 看</a:t>
            </a:r>
            <a:r>
              <a:rPr lang="en-US" altLang="zh-CN" sz="2000" dirty="0">
                <a:latin typeface="微软雅黑"/>
                <a:ea typeface="微软雅黑"/>
              </a:rPr>
              <a:t>,</a:t>
            </a:r>
            <a:r>
              <a:rPr lang="zh-CN" altLang="en-US" sz="2000" dirty="0">
                <a:latin typeface="微软雅黑"/>
                <a:ea typeface="微软雅黑"/>
              </a:rPr>
              <a:t>自我管理以自我认知</a:t>
            </a:r>
            <a:r>
              <a:rPr lang="en-US" altLang="zh-CN" sz="2000" dirty="0">
                <a:latin typeface="微软雅黑"/>
                <a:ea typeface="微软雅黑"/>
              </a:rPr>
              <a:t>(</a:t>
            </a:r>
            <a:r>
              <a:rPr lang="zh-CN" altLang="en-US" sz="2000" dirty="0">
                <a:latin typeface="微软雅黑"/>
                <a:ea typeface="微软雅黑"/>
              </a:rPr>
              <a:t>感知、想象、思维等</a:t>
            </a:r>
            <a:r>
              <a:rPr lang="en-US" altLang="zh-CN" sz="2000" dirty="0">
                <a:latin typeface="微软雅黑"/>
                <a:ea typeface="微软雅黑"/>
              </a:rPr>
              <a:t>)</a:t>
            </a:r>
            <a:r>
              <a:rPr lang="zh-CN" altLang="en-US" sz="2000" dirty="0">
                <a:latin typeface="微软雅黑"/>
                <a:ea typeface="微软雅黑"/>
              </a:rPr>
              <a:t>、自我体验和自我调控去进行管理</a:t>
            </a:r>
            <a:r>
              <a:rPr lang="en-US" altLang="zh-CN" sz="2000" dirty="0">
                <a:latin typeface="微软雅黑"/>
                <a:ea typeface="微软雅黑"/>
              </a:rPr>
              <a:t>.</a:t>
            </a:r>
            <a:r>
              <a:rPr lang="zh-CN" altLang="en-US" sz="2000" dirty="0">
                <a:latin typeface="微软雅黑"/>
                <a:ea typeface="微软雅黑"/>
              </a:rPr>
              <a:t>因此</a:t>
            </a:r>
            <a:r>
              <a:rPr lang="en-US" altLang="zh-CN" sz="2000" dirty="0">
                <a:latin typeface="微软雅黑"/>
                <a:ea typeface="微软雅黑"/>
              </a:rPr>
              <a:t>,</a:t>
            </a:r>
            <a:r>
              <a:rPr lang="zh-CN" altLang="en-US" sz="2000" dirty="0" smtClean="0">
                <a:latin typeface="微软雅黑"/>
                <a:ea typeface="微软雅黑"/>
              </a:rPr>
              <a:t>大</a:t>
            </a:r>
            <a:r>
              <a:rPr lang="zh-CN" altLang="en-US" sz="2000" dirty="0">
                <a:latin typeface="微软雅黑"/>
                <a:ea typeface="微软雅黑"/>
              </a:rPr>
              <a:t>学生自我管理是管理主体、管理过程和管理对象三者的统一体</a:t>
            </a:r>
            <a:r>
              <a:rPr lang="en-US" altLang="zh-CN" sz="2000" dirty="0">
                <a:latin typeface="微软雅黑"/>
                <a:ea typeface="微软雅黑"/>
              </a:rPr>
              <a:t>. </a:t>
            </a:r>
            <a:endParaRPr lang="zh-CN" altLang="en-US" sz="2000" dirty="0">
              <a:latin typeface="微软雅黑"/>
              <a:ea typeface="微软雅黑"/>
            </a:endParaRPr>
          </a:p>
          <a:p>
            <a:pPr indent="533400"/>
            <a:r>
              <a:rPr lang="zh-CN" altLang="en-US" sz="2000" dirty="0" smtClean="0">
                <a:latin typeface="微软雅黑"/>
                <a:ea typeface="微软雅黑"/>
              </a:rPr>
              <a:t> </a:t>
            </a:r>
            <a:endParaRPr lang="zh-Hant" altLang="en-US" dirty="0">
              <a:latin typeface="微软雅黑"/>
              <a:ea typeface="微软雅黑"/>
            </a:endParaRPr>
          </a:p>
          <a:p>
            <a:endParaRPr lang="zh-CN" altLang="en-US" dirty="0">
              <a:latin typeface="微软雅黑"/>
              <a:ea typeface="微软雅黑"/>
            </a:endParaRPr>
          </a:p>
        </p:txBody>
      </p:sp>
    </p:spTree>
    <p:extLst>
      <p:ext uri="{BB962C8B-B14F-4D97-AF65-F5344CB8AC3E}">
        <p14:creationId xmlns:p14="http://schemas.microsoft.com/office/powerpoint/2010/main" val="27813428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7116051"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第一</a:t>
            </a:r>
            <a:r>
              <a:rPr lang="zh-CN" altLang="en-US" sz="3200" dirty="0" smtClean="0">
                <a:latin typeface="微软雅黑"/>
                <a:ea typeface="微软雅黑"/>
              </a:rPr>
              <a:t>节  大学生</a:t>
            </a:r>
            <a:r>
              <a:rPr lang="zh-CN" altLang="en-US" sz="3200" dirty="0">
                <a:latin typeface="微软雅黑"/>
                <a:ea typeface="微软雅黑"/>
              </a:rPr>
              <a:t>自我管理的内容及类型 </a:t>
            </a: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908710"/>
            <a:ext cx="7848872" cy="5632311"/>
          </a:xfrm>
          <a:prstGeom prst="rect">
            <a:avLst/>
          </a:prstGeom>
          <a:noFill/>
        </p:spPr>
        <p:txBody>
          <a:bodyPr wrap="square" rtlCol="0">
            <a:spAutoFit/>
          </a:bodyPr>
          <a:lstStyle/>
          <a:p>
            <a:r>
              <a:rPr lang="zh-CN" altLang="en-US" sz="2400" b="1" dirty="0">
                <a:latin typeface="微软雅黑"/>
                <a:ea typeface="微软雅黑"/>
              </a:rPr>
              <a:t>二、大学生自我管理的内容及类型 </a:t>
            </a:r>
          </a:p>
          <a:p>
            <a:pPr indent="533400"/>
            <a:endParaRPr lang="en-US" altLang="zh-CN" sz="2000" dirty="0" smtClean="0">
              <a:latin typeface="微软雅黑"/>
              <a:ea typeface="微软雅黑"/>
            </a:endParaRPr>
          </a:p>
          <a:p>
            <a:r>
              <a:rPr lang="en-US" altLang="zh-CN" sz="2000" b="1" dirty="0">
                <a:latin typeface="微软雅黑"/>
                <a:ea typeface="微软雅黑"/>
              </a:rPr>
              <a:t>(</a:t>
            </a:r>
            <a:r>
              <a:rPr lang="zh-CN" altLang="en-US" sz="2000" b="1" dirty="0">
                <a:latin typeface="微软雅黑"/>
                <a:ea typeface="微软雅黑"/>
              </a:rPr>
              <a:t>一</a:t>
            </a:r>
            <a:r>
              <a:rPr lang="en-US" altLang="zh-CN" sz="2000" b="1" dirty="0">
                <a:latin typeface="微软雅黑"/>
                <a:ea typeface="微软雅黑"/>
              </a:rPr>
              <a:t>)</a:t>
            </a:r>
            <a:r>
              <a:rPr lang="zh-CN" altLang="en-US" sz="2000" b="1" dirty="0">
                <a:latin typeface="微软雅黑"/>
                <a:ea typeface="微软雅黑"/>
              </a:rPr>
              <a:t>学习与能力培养的自我管理 </a:t>
            </a:r>
          </a:p>
          <a:p>
            <a:pPr indent="627063"/>
            <a:r>
              <a:rPr lang="zh-CN" altLang="en-US" sz="2000" dirty="0">
                <a:latin typeface="微软雅黑"/>
                <a:ea typeface="微软雅黑"/>
              </a:rPr>
              <a:t>学习与能力自我管理是大学生自我管理的最重要内容</a:t>
            </a:r>
            <a:r>
              <a:rPr lang="en-US" altLang="zh-CN" sz="2000" dirty="0">
                <a:latin typeface="微软雅黑"/>
                <a:ea typeface="微软雅黑"/>
              </a:rPr>
              <a:t>. </a:t>
            </a:r>
            <a:endParaRPr lang="zh-CN" altLang="en-US" sz="2000" dirty="0">
              <a:latin typeface="微软雅黑"/>
              <a:ea typeface="微软雅黑"/>
            </a:endParaRPr>
          </a:p>
          <a:p>
            <a:pPr indent="627063"/>
            <a:r>
              <a:rPr lang="zh-CN" altLang="en-US" sz="2000" dirty="0">
                <a:latin typeface="微软雅黑"/>
                <a:ea typeface="微软雅黑"/>
              </a:rPr>
              <a:t>其中学习自我管理主要包括</a:t>
            </a:r>
            <a:r>
              <a:rPr lang="en-US" altLang="zh-CN" sz="2000" dirty="0">
                <a:latin typeface="微软雅黑"/>
                <a:ea typeface="微软雅黑"/>
              </a:rPr>
              <a:t>:</a:t>
            </a:r>
            <a:r>
              <a:rPr lang="zh-CN" altLang="en-US" sz="2000" dirty="0">
                <a:latin typeface="微软雅黑"/>
                <a:ea typeface="微软雅黑"/>
              </a:rPr>
              <a:t>了解学习化社会的到来及终身学习的概念</a:t>
            </a:r>
            <a:r>
              <a:rPr lang="en-US" altLang="zh-CN" sz="2000" dirty="0">
                <a:latin typeface="微软雅黑"/>
                <a:ea typeface="微软雅黑"/>
              </a:rPr>
              <a:t>,</a:t>
            </a:r>
            <a:r>
              <a:rPr lang="zh-CN" altLang="en-US" sz="2000" dirty="0">
                <a:latin typeface="微软雅黑"/>
                <a:ea typeface="微软雅黑"/>
              </a:rPr>
              <a:t>明确自己学习 的目的和动机</a:t>
            </a:r>
            <a:r>
              <a:rPr lang="en-US" altLang="zh-CN" sz="2000" dirty="0">
                <a:latin typeface="微软雅黑"/>
                <a:ea typeface="微软雅黑"/>
              </a:rPr>
              <a:t>,</a:t>
            </a:r>
            <a:r>
              <a:rPr lang="zh-CN" altLang="en-US" sz="2000" dirty="0">
                <a:latin typeface="微软雅黑"/>
                <a:ea typeface="微软雅黑"/>
              </a:rPr>
              <a:t>制定适合自己的科学而有效的学习计划</a:t>
            </a:r>
            <a:r>
              <a:rPr lang="en-US" altLang="zh-CN" sz="2000" dirty="0">
                <a:latin typeface="微软雅黑"/>
                <a:ea typeface="微软雅黑"/>
              </a:rPr>
              <a:t>,</a:t>
            </a:r>
            <a:r>
              <a:rPr lang="zh-CN" altLang="en-US" sz="2000" dirty="0">
                <a:latin typeface="微软雅黑"/>
                <a:ea typeface="微软雅黑"/>
              </a:rPr>
              <a:t>学习目标具有远期和近期的层次 性</a:t>
            </a:r>
            <a:r>
              <a:rPr lang="en-US" altLang="zh-CN" sz="2000" dirty="0">
                <a:latin typeface="微软雅黑"/>
                <a:ea typeface="微软雅黑"/>
              </a:rPr>
              <a:t>,</a:t>
            </a:r>
            <a:r>
              <a:rPr lang="zh-CN" altLang="en-US" sz="2000" dirty="0">
                <a:latin typeface="微软雅黑"/>
                <a:ea typeface="微软雅黑"/>
              </a:rPr>
              <a:t>能积极调控自己的学习行为</a:t>
            </a:r>
            <a:r>
              <a:rPr lang="en-US" altLang="zh-CN" sz="2000" dirty="0">
                <a:latin typeface="微软雅黑"/>
                <a:ea typeface="微软雅黑"/>
              </a:rPr>
              <a:t>,</a:t>
            </a:r>
            <a:r>
              <a:rPr lang="zh-CN" altLang="en-US" sz="2000" dirty="0">
                <a:latin typeface="微软雅黑"/>
                <a:ea typeface="微软雅黑"/>
              </a:rPr>
              <a:t>形成良好的学习习惯</a:t>
            </a:r>
            <a:r>
              <a:rPr lang="en-US" altLang="zh-CN" sz="2000" dirty="0">
                <a:latin typeface="微软雅黑"/>
                <a:ea typeface="微软雅黑"/>
              </a:rPr>
              <a:t>,</a:t>
            </a:r>
            <a:r>
              <a:rPr lang="zh-CN" altLang="en-US" sz="2000" dirty="0">
                <a:latin typeface="微软雅黑"/>
                <a:ea typeface="微软雅黑"/>
              </a:rPr>
              <a:t>尤其是自学习惯</a:t>
            </a:r>
            <a:r>
              <a:rPr lang="en-US" altLang="zh-CN" sz="2000" dirty="0">
                <a:latin typeface="微软雅黑"/>
                <a:ea typeface="微软雅黑"/>
              </a:rPr>
              <a:t>,</a:t>
            </a:r>
            <a:r>
              <a:rPr lang="zh-CN" altLang="en-US" sz="2000" dirty="0">
                <a:latin typeface="微软雅黑"/>
                <a:ea typeface="微软雅黑"/>
              </a:rPr>
              <a:t>能主动尝试产生成 功体验的学习行为</a:t>
            </a:r>
            <a:r>
              <a:rPr lang="en-US" altLang="zh-CN" sz="2000" dirty="0">
                <a:latin typeface="微软雅黑"/>
                <a:ea typeface="微软雅黑"/>
              </a:rPr>
              <a:t>,</a:t>
            </a:r>
            <a:r>
              <a:rPr lang="zh-CN" altLang="en-US" sz="2000" dirty="0">
                <a:latin typeface="微软雅黑"/>
                <a:ea typeface="微软雅黑"/>
              </a:rPr>
              <a:t>以增强自己的学习兴趣</a:t>
            </a:r>
            <a:r>
              <a:rPr lang="en-US" altLang="zh-CN" sz="2000" dirty="0">
                <a:latin typeface="微软雅黑"/>
                <a:ea typeface="微软雅黑"/>
              </a:rPr>
              <a:t>,</a:t>
            </a:r>
            <a:r>
              <a:rPr lang="zh-CN" altLang="en-US" sz="2000" dirty="0">
                <a:latin typeface="微软雅黑"/>
                <a:ea typeface="微软雅黑"/>
              </a:rPr>
              <a:t>能对自己的学习行为进行有效的反思、评估与 总结即有关学习的元认知</a:t>
            </a:r>
            <a:r>
              <a:rPr lang="en-US" altLang="zh-CN" sz="2000" dirty="0">
                <a:latin typeface="微软雅黑"/>
                <a:ea typeface="微软雅黑"/>
              </a:rPr>
              <a:t>,</a:t>
            </a:r>
            <a:r>
              <a:rPr lang="zh-CN" altLang="en-US" sz="2000" dirty="0">
                <a:latin typeface="微软雅黑"/>
                <a:ea typeface="微软雅黑"/>
              </a:rPr>
              <a:t>并学会独立寻找研究课题及进行相关研究</a:t>
            </a:r>
            <a:r>
              <a:rPr lang="en-US" altLang="zh-CN" sz="2000" dirty="0">
                <a:latin typeface="微软雅黑"/>
                <a:ea typeface="微软雅黑"/>
              </a:rPr>
              <a:t>.</a:t>
            </a:r>
            <a:r>
              <a:rPr lang="zh-CN" altLang="en-US" sz="2000" dirty="0">
                <a:latin typeface="微软雅黑"/>
                <a:ea typeface="微软雅黑"/>
              </a:rPr>
              <a:t>能力自我管理主要 包括</a:t>
            </a:r>
            <a:r>
              <a:rPr lang="en-US" altLang="zh-CN" sz="2000" dirty="0">
                <a:latin typeface="微软雅黑"/>
                <a:ea typeface="微软雅黑"/>
              </a:rPr>
              <a:t>:</a:t>
            </a:r>
            <a:r>
              <a:rPr lang="zh-CN" altLang="en-US" sz="2000" dirty="0">
                <a:latin typeface="微软雅黑"/>
                <a:ea typeface="微软雅黑"/>
              </a:rPr>
              <a:t>认知能力的含义及重要性</a:t>
            </a:r>
            <a:r>
              <a:rPr lang="en-US" altLang="zh-CN" sz="2000" dirty="0">
                <a:latin typeface="微软雅黑"/>
                <a:ea typeface="微软雅黑"/>
              </a:rPr>
              <a:t>,</a:t>
            </a:r>
            <a:r>
              <a:rPr lang="zh-CN" altLang="en-US" sz="2000" dirty="0">
                <a:latin typeface="微软雅黑"/>
                <a:ea typeface="微软雅黑"/>
              </a:rPr>
              <a:t>一般能力与特殊能力的区别与联系</a:t>
            </a:r>
            <a:r>
              <a:rPr lang="en-US" altLang="zh-CN" sz="2000" dirty="0">
                <a:latin typeface="微软雅黑"/>
                <a:ea typeface="微软雅黑"/>
              </a:rPr>
              <a:t>,</a:t>
            </a:r>
            <a:r>
              <a:rPr lang="zh-CN" altLang="en-US" sz="2000" dirty="0">
                <a:latin typeface="微软雅黑"/>
                <a:ea typeface="微软雅黑"/>
              </a:rPr>
              <a:t>影响能力形成与发展 的因素</a:t>
            </a:r>
            <a:r>
              <a:rPr lang="en-US" altLang="zh-CN" sz="2000" dirty="0">
                <a:latin typeface="微软雅黑"/>
                <a:ea typeface="微软雅黑"/>
              </a:rPr>
              <a:t>,</a:t>
            </a:r>
            <a:r>
              <a:rPr lang="zh-CN" altLang="en-US" sz="2000" dirty="0">
                <a:latin typeface="微软雅黑"/>
                <a:ea typeface="微软雅黑"/>
              </a:rPr>
              <a:t>以及认识到实践活动是发展能力的有效而唯一途径</a:t>
            </a:r>
            <a:r>
              <a:rPr lang="en-US" altLang="zh-CN" sz="2000" dirty="0">
                <a:latin typeface="微软雅黑"/>
                <a:ea typeface="微软雅黑"/>
              </a:rPr>
              <a:t>,</a:t>
            </a:r>
            <a:r>
              <a:rPr lang="zh-CN" altLang="en-US" sz="2000" dirty="0">
                <a:latin typeface="微软雅黑"/>
                <a:ea typeface="微软雅黑"/>
              </a:rPr>
              <a:t>并认识到自己能力的基本结构 与特长所在</a:t>
            </a:r>
            <a:r>
              <a:rPr lang="en-US" altLang="zh-CN" sz="2000" dirty="0">
                <a:latin typeface="微软雅黑"/>
                <a:ea typeface="微软雅黑"/>
              </a:rPr>
              <a:t>,</a:t>
            </a:r>
            <a:r>
              <a:rPr lang="zh-CN" altLang="en-US" sz="2000" dirty="0">
                <a:latin typeface="微软雅黑"/>
                <a:ea typeface="微软雅黑"/>
              </a:rPr>
              <a:t>尤其是自己的创新意识与创造力</a:t>
            </a:r>
            <a:r>
              <a:rPr lang="en-US" altLang="zh-CN" sz="2000" dirty="0">
                <a:latin typeface="微软雅黑"/>
                <a:ea typeface="微软雅黑"/>
              </a:rPr>
              <a:t>,</a:t>
            </a:r>
            <a:r>
              <a:rPr lang="zh-CN" altLang="en-US" sz="2000" dirty="0">
                <a:latin typeface="微软雅黑"/>
                <a:ea typeface="微软雅黑"/>
              </a:rPr>
              <a:t>认识自己的智商与情商</a:t>
            </a:r>
            <a:r>
              <a:rPr lang="en-US" altLang="zh-CN" sz="2000" dirty="0">
                <a:latin typeface="微软雅黑"/>
                <a:ea typeface="微软雅黑"/>
              </a:rPr>
              <a:t>,</a:t>
            </a:r>
            <a:r>
              <a:rPr lang="zh-CN" altLang="en-US" sz="2000" dirty="0">
                <a:latin typeface="微软雅黑"/>
                <a:ea typeface="微软雅黑"/>
              </a:rPr>
              <a:t>懂得如何培养和提 高自己能力的基本策略和方法以及怎样表现自己的方法等</a:t>
            </a:r>
            <a:r>
              <a:rPr lang="en-US" altLang="zh-CN" sz="2000" dirty="0">
                <a:latin typeface="微软雅黑"/>
                <a:ea typeface="微软雅黑"/>
              </a:rPr>
              <a:t>. </a:t>
            </a:r>
            <a:endParaRPr lang="zh-CN" altLang="en-US" dirty="0">
              <a:latin typeface="微软雅黑"/>
              <a:ea typeface="微软雅黑"/>
            </a:endParaRPr>
          </a:p>
          <a:p>
            <a:endParaRPr lang="zh-Hant" altLang="en-US" dirty="0">
              <a:latin typeface="微软雅黑"/>
              <a:ea typeface="微软雅黑"/>
            </a:endParaRPr>
          </a:p>
          <a:p>
            <a:endParaRPr lang="zh-CN" altLang="en-US" dirty="0">
              <a:latin typeface="微软雅黑"/>
              <a:ea typeface="微软雅黑"/>
            </a:endParaRPr>
          </a:p>
        </p:txBody>
      </p:sp>
    </p:spTree>
    <p:extLst>
      <p:ext uri="{BB962C8B-B14F-4D97-AF65-F5344CB8AC3E}">
        <p14:creationId xmlns:p14="http://schemas.microsoft.com/office/powerpoint/2010/main" val="373311532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7116051"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第一</a:t>
            </a:r>
            <a:r>
              <a:rPr lang="zh-CN" altLang="en-US" sz="3200" dirty="0" smtClean="0">
                <a:latin typeface="微软雅黑"/>
                <a:ea typeface="微软雅黑"/>
              </a:rPr>
              <a:t>节  大学生</a:t>
            </a:r>
            <a:r>
              <a:rPr lang="zh-CN" altLang="en-US" sz="3200" dirty="0">
                <a:latin typeface="微软雅黑"/>
                <a:ea typeface="微软雅黑"/>
              </a:rPr>
              <a:t>自我管理的内容及类型 </a:t>
            </a: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908710"/>
            <a:ext cx="7992888" cy="5632311"/>
          </a:xfrm>
          <a:prstGeom prst="rect">
            <a:avLst/>
          </a:prstGeom>
          <a:noFill/>
        </p:spPr>
        <p:txBody>
          <a:bodyPr wrap="square" rtlCol="0">
            <a:spAutoFit/>
          </a:bodyPr>
          <a:lstStyle/>
          <a:p>
            <a:r>
              <a:rPr lang="zh-CN" altLang="en-US" sz="2400" b="1" dirty="0">
                <a:latin typeface="微软雅黑"/>
                <a:ea typeface="微软雅黑"/>
              </a:rPr>
              <a:t>二、大学生自我管理的内容及类型 </a:t>
            </a:r>
          </a:p>
          <a:p>
            <a:pPr indent="533400"/>
            <a:endParaRPr lang="en-US" altLang="zh-CN" sz="2000" dirty="0" smtClean="0">
              <a:latin typeface="微软雅黑"/>
              <a:ea typeface="微软雅黑"/>
            </a:endParaRPr>
          </a:p>
          <a:p>
            <a:r>
              <a:rPr lang="en-US" altLang="zh-CN" sz="2000" b="1" dirty="0">
                <a:latin typeface="微软雅黑"/>
                <a:ea typeface="微软雅黑"/>
              </a:rPr>
              <a:t>(</a:t>
            </a:r>
            <a:r>
              <a:rPr lang="zh-CN" altLang="en-US" sz="2000" b="1" dirty="0">
                <a:latin typeface="微软雅黑"/>
                <a:ea typeface="微软雅黑"/>
              </a:rPr>
              <a:t>二 </a:t>
            </a:r>
            <a:r>
              <a:rPr lang="en-US" altLang="zh-CN" sz="2000" b="1" dirty="0">
                <a:latin typeface="微软雅黑"/>
                <a:ea typeface="微软雅黑"/>
              </a:rPr>
              <a:t>)</a:t>
            </a:r>
            <a:r>
              <a:rPr lang="zh-CN" altLang="en-US" sz="2000" b="1" dirty="0">
                <a:latin typeface="微软雅黑"/>
                <a:ea typeface="微软雅黑"/>
              </a:rPr>
              <a:t>理 想 与 志 向 自 我 管 理 </a:t>
            </a:r>
          </a:p>
          <a:p>
            <a:r>
              <a:rPr lang="zh-CN" altLang="en-US" sz="2000" dirty="0">
                <a:latin typeface="微软雅黑"/>
                <a:ea typeface="微软雅黑"/>
              </a:rPr>
              <a:t>大学生充满理想与志向</a:t>
            </a:r>
            <a:r>
              <a:rPr lang="en-US" altLang="zh-CN" sz="2000" dirty="0">
                <a:latin typeface="微软雅黑"/>
                <a:ea typeface="微软雅黑"/>
              </a:rPr>
              <a:t>,</a:t>
            </a:r>
            <a:r>
              <a:rPr lang="zh-CN" altLang="en-US" sz="2000" dirty="0">
                <a:latin typeface="微软雅黑"/>
                <a:ea typeface="微软雅黑"/>
              </a:rPr>
              <a:t>在理想与志向上具有一定的指向性和稳定性</a:t>
            </a:r>
            <a:r>
              <a:rPr lang="en-US" altLang="zh-CN" sz="2000" dirty="0">
                <a:latin typeface="微软雅黑"/>
                <a:ea typeface="微软雅黑"/>
              </a:rPr>
              <a:t>.</a:t>
            </a:r>
            <a:r>
              <a:rPr lang="zh-CN" altLang="en-US" sz="2000" dirty="0">
                <a:latin typeface="微软雅黑"/>
                <a:ea typeface="微软雅黑"/>
              </a:rPr>
              <a:t>但也由于他们 自我意识尚未完全成熟</a:t>
            </a:r>
            <a:r>
              <a:rPr lang="en-US" altLang="zh-CN" sz="2000" dirty="0">
                <a:latin typeface="微软雅黑"/>
                <a:ea typeface="微软雅黑"/>
              </a:rPr>
              <a:t>,</a:t>
            </a:r>
            <a:r>
              <a:rPr lang="zh-CN" altLang="en-US" sz="2000" dirty="0">
                <a:latin typeface="微软雅黑"/>
                <a:ea typeface="微软雅黑"/>
              </a:rPr>
              <a:t>表现出理想自我与现实自我的差异性</a:t>
            </a:r>
            <a:r>
              <a:rPr lang="en-US" altLang="zh-CN" sz="2000" dirty="0">
                <a:latin typeface="微软雅黑"/>
                <a:ea typeface="微软雅黑"/>
              </a:rPr>
              <a:t>,</a:t>
            </a:r>
            <a:r>
              <a:rPr lang="zh-CN" altLang="en-US" sz="2000" dirty="0">
                <a:latin typeface="微软雅黑"/>
                <a:ea typeface="微软雅黑"/>
              </a:rPr>
              <a:t>这种差异常表现为以下五种 类型</a:t>
            </a:r>
            <a:r>
              <a:rPr lang="en-US" altLang="zh-CN" sz="2000" dirty="0">
                <a:latin typeface="微软雅黑"/>
                <a:ea typeface="微软雅黑"/>
              </a:rPr>
              <a:t>. </a:t>
            </a:r>
            <a:endParaRPr lang="zh-CN" altLang="en-US" sz="2000" dirty="0">
              <a:latin typeface="微软雅黑"/>
              <a:ea typeface="微软雅黑"/>
            </a:endParaRPr>
          </a:p>
          <a:p>
            <a:pPr indent="720725"/>
            <a:r>
              <a:rPr lang="en-US" altLang="zh-CN" b="1" dirty="0">
                <a:latin typeface="微软雅黑"/>
                <a:ea typeface="微软雅黑"/>
              </a:rPr>
              <a:t>(1)</a:t>
            </a:r>
            <a:r>
              <a:rPr lang="zh-CN" altLang="en-US" b="1" dirty="0">
                <a:latin typeface="微软雅黑"/>
                <a:ea typeface="微软雅黑"/>
              </a:rPr>
              <a:t>积极进取型</a:t>
            </a:r>
            <a:r>
              <a:rPr lang="en-US" altLang="zh-CN" sz="1600" b="1" dirty="0">
                <a:latin typeface="微软雅黑"/>
                <a:ea typeface="微软雅黑"/>
              </a:rPr>
              <a:t>.</a:t>
            </a:r>
            <a:r>
              <a:rPr lang="zh-CN" altLang="en-US" sz="1600" dirty="0">
                <a:latin typeface="微软雅黑"/>
                <a:ea typeface="微软雅黑"/>
              </a:rPr>
              <a:t>这类学生参照的标准是理想自我</a:t>
            </a:r>
            <a:r>
              <a:rPr lang="en-US" altLang="zh-CN" sz="1600" dirty="0">
                <a:latin typeface="微软雅黑"/>
                <a:ea typeface="微软雅黑"/>
              </a:rPr>
              <a:t>,</a:t>
            </a:r>
            <a:r>
              <a:rPr lang="zh-CN" altLang="en-US" sz="1600" dirty="0">
                <a:latin typeface="微软雅黑"/>
                <a:ea typeface="微软雅黑"/>
              </a:rPr>
              <a:t>他们通过不断地完善现实自我</a:t>
            </a:r>
            <a:r>
              <a:rPr lang="en-US" altLang="zh-CN" sz="1600" dirty="0">
                <a:latin typeface="微软雅黑"/>
                <a:ea typeface="微软雅黑"/>
              </a:rPr>
              <a:t>,</a:t>
            </a:r>
            <a:r>
              <a:rPr lang="zh-CN" altLang="en-US" sz="1600" dirty="0" smtClean="0">
                <a:latin typeface="微软雅黑"/>
                <a:ea typeface="微软雅黑"/>
              </a:rPr>
              <a:t>使之逐渐靠</a:t>
            </a:r>
            <a:r>
              <a:rPr lang="zh-CN" altLang="en-US" sz="1600" dirty="0">
                <a:latin typeface="微软雅黑"/>
                <a:ea typeface="微软雅黑"/>
              </a:rPr>
              <a:t>近理想自我</a:t>
            </a:r>
            <a:r>
              <a:rPr lang="en-US" altLang="zh-CN" sz="1600" dirty="0">
                <a:latin typeface="微软雅黑"/>
                <a:ea typeface="微软雅黑"/>
              </a:rPr>
              <a:t>,</a:t>
            </a:r>
            <a:r>
              <a:rPr lang="zh-CN" altLang="en-US" sz="1600" dirty="0">
                <a:latin typeface="微软雅黑"/>
                <a:ea typeface="微软雅黑"/>
              </a:rPr>
              <a:t>最终达到现实自我与理想自我的统一</a:t>
            </a:r>
            <a:r>
              <a:rPr lang="en-US" altLang="zh-CN" sz="1600" dirty="0">
                <a:latin typeface="微软雅黑"/>
                <a:ea typeface="微软雅黑"/>
              </a:rPr>
              <a:t>. </a:t>
            </a:r>
            <a:endParaRPr lang="zh-CN" altLang="en-US" sz="1600" dirty="0">
              <a:latin typeface="微软雅黑"/>
              <a:ea typeface="微软雅黑"/>
            </a:endParaRPr>
          </a:p>
          <a:p>
            <a:pPr indent="720725"/>
            <a:r>
              <a:rPr lang="en-US" altLang="zh-CN" b="1" dirty="0">
                <a:latin typeface="微软雅黑"/>
                <a:ea typeface="微软雅黑"/>
              </a:rPr>
              <a:t>(2)</a:t>
            </a:r>
            <a:r>
              <a:rPr lang="zh-CN" altLang="en-US" b="1" dirty="0">
                <a:latin typeface="微软雅黑"/>
                <a:ea typeface="微软雅黑"/>
              </a:rPr>
              <a:t>现实型</a:t>
            </a:r>
            <a:r>
              <a:rPr lang="en-US" altLang="zh-CN" sz="1600" b="1" dirty="0">
                <a:latin typeface="微软雅黑"/>
                <a:ea typeface="微软雅黑"/>
              </a:rPr>
              <a:t>.</a:t>
            </a:r>
            <a:r>
              <a:rPr lang="zh-CN" altLang="en-US" sz="1600" dirty="0">
                <a:latin typeface="微软雅黑"/>
                <a:ea typeface="微软雅黑"/>
              </a:rPr>
              <a:t>这类学生参照的标准是现实自我</a:t>
            </a:r>
            <a:r>
              <a:rPr lang="en-US" altLang="zh-CN" sz="1600" dirty="0">
                <a:latin typeface="微软雅黑"/>
                <a:ea typeface="微软雅黑"/>
              </a:rPr>
              <a:t>,</a:t>
            </a:r>
            <a:r>
              <a:rPr lang="zh-CN" altLang="en-US" sz="1600" dirty="0">
                <a:latin typeface="微软雅黑"/>
                <a:ea typeface="微软雅黑"/>
              </a:rPr>
              <a:t>通过不断修正理想自我中不切实际的内 容</a:t>
            </a:r>
            <a:r>
              <a:rPr lang="en-US" altLang="zh-CN" sz="1600" dirty="0">
                <a:latin typeface="微软雅黑"/>
                <a:ea typeface="微软雅黑"/>
              </a:rPr>
              <a:t>,</a:t>
            </a:r>
            <a:r>
              <a:rPr lang="zh-CN" altLang="en-US" sz="1600" dirty="0">
                <a:latin typeface="微软雅黑"/>
                <a:ea typeface="微软雅黑"/>
              </a:rPr>
              <a:t>以使之能和现实自我相吻合</a:t>
            </a:r>
            <a:r>
              <a:rPr lang="en-US" altLang="zh-CN" sz="1600" dirty="0">
                <a:latin typeface="微软雅黑"/>
                <a:ea typeface="微软雅黑"/>
              </a:rPr>
              <a:t>,</a:t>
            </a:r>
            <a:r>
              <a:rPr lang="zh-CN" altLang="en-US" sz="1600" dirty="0">
                <a:latin typeface="微软雅黑"/>
                <a:ea typeface="微软雅黑"/>
              </a:rPr>
              <a:t>最终达到理想自我与现实自我的统一</a:t>
            </a:r>
            <a:r>
              <a:rPr lang="en-US" altLang="zh-CN" sz="1600" dirty="0">
                <a:latin typeface="微软雅黑"/>
                <a:ea typeface="微软雅黑"/>
              </a:rPr>
              <a:t>. </a:t>
            </a:r>
            <a:endParaRPr lang="en-US" altLang="zh-CN" sz="1600" dirty="0" smtClean="0">
              <a:latin typeface="微软雅黑"/>
              <a:ea typeface="微软雅黑"/>
            </a:endParaRPr>
          </a:p>
          <a:p>
            <a:pPr indent="720725"/>
            <a:r>
              <a:rPr lang="en-US" altLang="zh-CN" b="1" dirty="0" smtClean="0">
                <a:latin typeface="微软雅黑"/>
                <a:ea typeface="微软雅黑"/>
              </a:rPr>
              <a:t>(</a:t>
            </a:r>
            <a:r>
              <a:rPr lang="en-US" altLang="zh-CN" b="1" dirty="0">
                <a:latin typeface="微软雅黑"/>
                <a:ea typeface="微软雅黑"/>
              </a:rPr>
              <a:t>3)</a:t>
            </a:r>
            <a:r>
              <a:rPr lang="zh-CN" altLang="en-US" b="1" dirty="0">
                <a:latin typeface="微软雅黑"/>
                <a:ea typeface="微软雅黑"/>
              </a:rPr>
              <a:t>庸碌型</a:t>
            </a:r>
            <a:r>
              <a:rPr lang="en-US" altLang="zh-CN" b="1" dirty="0">
                <a:latin typeface="微软雅黑"/>
                <a:ea typeface="微软雅黑"/>
              </a:rPr>
              <a:t>.</a:t>
            </a:r>
            <a:r>
              <a:rPr lang="zh-CN" altLang="en-US" sz="1600" dirty="0">
                <a:latin typeface="微软雅黑"/>
                <a:ea typeface="微软雅黑"/>
              </a:rPr>
              <a:t>有部分学生不是主动地调整理想自我</a:t>
            </a:r>
            <a:r>
              <a:rPr lang="en-US" altLang="zh-CN" sz="1600" dirty="0">
                <a:latin typeface="微软雅黑"/>
                <a:ea typeface="微软雅黑"/>
              </a:rPr>
              <a:t>,</a:t>
            </a:r>
            <a:r>
              <a:rPr lang="zh-CN" altLang="en-US" sz="1600" dirty="0">
                <a:latin typeface="微软雅黑"/>
                <a:ea typeface="微软雅黑"/>
              </a:rPr>
              <a:t>也不是努力地改造现实自我</a:t>
            </a:r>
            <a:r>
              <a:rPr lang="en-US" altLang="zh-CN" sz="1600" dirty="0">
                <a:latin typeface="微软雅黑"/>
                <a:ea typeface="微软雅黑"/>
              </a:rPr>
              <a:t>,</a:t>
            </a:r>
            <a:r>
              <a:rPr lang="zh-CN" altLang="en-US" sz="1600" dirty="0">
                <a:latin typeface="微软雅黑"/>
                <a:ea typeface="微软雅黑"/>
              </a:rPr>
              <a:t>而是 完全放弃了理想自我</a:t>
            </a:r>
            <a:r>
              <a:rPr lang="en-US" altLang="zh-CN" sz="1600" dirty="0">
                <a:latin typeface="微软雅黑"/>
                <a:ea typeface="微软雅黑"/>
              </a:rPr>
              <a:t>,</a:t>
            </a:r>
            <a:r>
              <a:rPr lang="zh-CN" altLang="en-US" sz="1600" dirty="0">
                <a:latin typeface="微软雅黑"/>
                <a:ea typeface="微软雅黑"/>
              </a:rPr>
              <a:t>迁就于现实自我而表现出庸碌性</a:t>
            </a:r>
            <a:r>
              <a:rPr lang="en-US" altLang="zh-CN" sz="1600" dirty="0">
                <a:latin typeface="微软雅黑"/>
                <a:ea typeface="微软雅黑"/>
              </a:rPr>
              <a:t>,</a:t>
            </a:r>
            <a:r>
              <a:rPr lang="zh-CN" altLang="en-US" sz="1600" dirty="0">
                <a:latin typeface="微软雅黑"/>
                <a:ea typeface="微软雅黑"/>
              </a:rPr>
              <a:t>如心无大志、得过且过的那类学生</a:t>
            </a:r>
            <a:r>
              <a:rPr lang="en-US" altLang="zh-CN" sz="1600" dirty="0">
                <a:latin typeface="微软雅黑"/>
                <a:ea typeface="微软雅黑"/>
              </a:rPr>
              <a:t>. </a:t>
            </a:r>
            <a:endParaRPr lang="zh-CN" altLang="en-US" sz="1600" dirty="0">
              <a:latin typeface="微软雅黑"/>
              <a:ea typeface="微软雅黑"/>
            </a:endParaRPr>
          </a:p>
          <a:p>
            <a:pPr indent="720725"/>
            <a:r>
              <a:rPr lang="en-US" altLang="zh-CN" b="1" dirty="0">
                <a:latin typeface="微软雅黑"/>
                <a:ea typeface="微软雅黑"/>
              </a:rPr>
              <a:t>(4)</a:t>
            </a:r>
            <a:r>
              <a:rPr lang="zh-CN" altLang="en-US" b="1" dirty="0">
                <a:latin typeface="微软雅黑"/>
                <a:ea typeface="微软雅黑"/>
              </a:rPr>
              <a:t>虚假型</a:t>
            </a:r>
            <a:r>
              <a:rPr lang="en-US" altLang="zh-CN" b="1" dirty="0">
                <a:latin typeface="微软雅黑"/>
                <a:ea typeface="微软雅黑"/>
              </a:rPr>
              <a:t>.</a:t>
            </a:r>
            <a:r>
              <a:rPr lang="zh-CN" altLang="en-US" sz="1600" dirty="0">
                <a:latin typeface="微软雅黑"/>
                <a:ea typeface="微软雅黑"/>
              </a:rPr>
              <a:t>由于对自我存在过高或过低的评价</a:t>
            </a:r>
            <a:r>
              <a:rPr lang="en-US" altLang="zh-CN" sz="1600" dirty="0">
                <a:latin typeface="微软雅黑"/>
                <a:ea typeface="微软雅黑"/>
              </a:rPr>
              <a:t>,</a:t>
            </a:r>
            <a:r>
              <a:rPr lang="zh-CN" altLang="en-US" sz="1600" dirty="0">
                <a:latin typeface="微软雅黑"/>
                <a:ea typeface="微软雅黑"/>
              </a:rPr>
              <a:t>没有看到现实自我的真实面貌</a:t>
            </a:r>
            <a:r>
              <a:rPr lang="en-US" altLang="zh-CN" sz="1600" dirty="0">
                <a:latin typeface="微软雅黑"/>
                <a:ea typeface="微软雅黑"/>
              </a:rPr>
              <a:t>,</a:t>
            </a:r>
            <a:r>
              <a:rPr lang="zh-CN" altLang="en-US" sz="1600" dirty="0">
                <a:latin typeface="微软雅黑"/>
                <a:ea typeface="微软雅黑"/>
              </a:rPr>
              <a:t>以至 盲目乐观而自命不凡</a:t>
            </a:r>
            <a:r>
              <a:rPr lang="en-US" altLang="zh-CN" sz="1600" dirty="0">
                <a:latin typeface="微软雅黑"/>
                <a:ea typeface="微软雅黑"/>
              </a:rPr>
              <a:t>,</a:t>
            </a:r>
            <a:r>
              <a:rPr lang="zh-CN" altLang="en-US" sz="1600" dirty="0">
                <a:latin typeface="微软雅黑"/>
                <a:ea typeface="微软雅黑"/>
              </a:rPr>
              <a:t>或盲目悲观而自怨自艾</a:t>
            </a:r>
            <a:r>
              <a:rPr lang="en-US" altLang="zh-CN" sz="1600" dirty="0">
                <a:latin typeface="微软雅黑"/>
                <a:ea typeface="微软雅黑"/>
              </a:rPr>
              <a:t>. </a:t>
            </a:r>
            <a:endParaRPr lang="zh-CN" altLang="en-US" sz="1600" dirty="0">
              <a:latin typeface="微软雅黑"/>
              <a:ea typeface="微软雅黑"/>
            </a:endParaRPr>
          </a:p>
          <a:p>
            <a:pPr indent="720725"/>
            <a:r>
              <a:rPr lang="en-US" altLang="zh-CN" b="1" dirty="0">
                <a:latin typeface="微软雅黑"/>
                <a:ea typeface="微软雅黑"/>
              </a:rPr>
              <a:t>(5)</a:t>
            </a:r>
            <a:r>
              <a:rPr lang="zh-CN" altLang="en-US" b="1" dirty="0">
                <a:latin typeface="微软雅黑"/>
                <a:ea typeface="微软雅黑"/>
              </a:rPr>
              <a:t>消极堕落型</a:t>
            </a:r>
            <a:r>
              <a:rPr lang="en-US" altLang="zh-CN" b="1" dirty="0">
                <a:latin typeface="微软雅黑"/>
                <a:ea typeface="微软雅黑"/>
              </a:rPr>
              <a:t>.</a:t>
            </a:r>
            <a:r>
              <a:rPr lang="zh-CN" altLang="en-US" sz="1600" dirty="0">
                <a:latin typeface="微软雅黑"/>
                <a:ea typeface="微软雅黑"/>
              </a:rPr>
              <a:t>这类学生的理想自我与现实自我都不符合社会发展要求</a:t>
            </a:r>
            <a:r>
              <a:rPr lang="en-US" altLang="zh-CN" sz="1600" dirty="0">
                <a:latin typeface="微软雅黑"/>
                <a:ea typeface="微软雅黑"/>
              </a:rPr>
              <a:t>,</a:t>
            </a:r>
            <a:r>
              <a:rPr lang="zh-CN" altLang="en-US" sz="1600" dirty="0">
                <a:latin typeface="微软雅黑"/>
                <a:ea typeface="微软雅黑"/>
              </a:rPr>
              <a:t>都表现出消 极面</a:t>
            </a:r>
            <a:r>
              <a:rPr lang="en-US" altLang="zh-CN" sz="1600" dirty="0">
                <a:latin typeface="微软雅黑"/>
                <a:ea typeface="微软雅黑"/>
              </a:rPr>
              <a:t>,</a:t>
            </a:r>
            <a:r>
              <a:rPr lang="zh-CN" altLang="en-US" sz="1600" dirty="0">
                <a:latin typeface="微软雅黑"/>
                <a:ea typeface="微软雅黑"/>
              </a:rPr>
              <a:t>如自甘堕落、执迷不悟等</a:t>
            </a:r>
            <a:r>
              <a:rPr lang="en-US" altLang="zh-CN" sz="1600" dirty="0">
                <a:latin typeface="微软雅黑"/>
                <a:ea typeface="微软雅黑"/>
              </a:rPr>
              <a:t>. </a:t>
            </a:r>
            <a:endParaRPr lang="zh-CN" altLang="en-US" sz="1600" dirty="0">
              <a:latin typeface="微软雅黑"/>
              <a:ea typeface="微软雅黑"/>
            </a:endParaRPr>
          </a:p>
          <a:p>
            <a:pPr indent="720725"/>
            <a:r>
              <a:rPr lang="zh-CN" altLang="en-US" sz="1600" dirty="0">
                <a:latin typeface="微软雅黑"/>
                <a:ea typeface="微软雅黑"/>
              </a:rPr>
              <a:t>显然</a:t>
            </a:r>
            <a:r>
              <a:rPr lang="en-US" altLang="zh-CN" sz="1600" dirty="0">
                <a:latin typeface="微软雅黑"/>
                <a:ea typeface="微软雅黑"/>
              </a:rPr>
              <a:t>,</a:t>
            </a:r>
            <a:r>
              <a:rPr lang="zh-CN" altLang="en-US" sz="1600" dirty="0">
                <a:latin typeface="微软雅黑"/>
                <a:ea typeface="微软雅黑"/>
              </a:rPr>
              <a:t>第一种和第二种类型是最好的</a:t>
            </a:r>
            <a:r>
              <a:rPr lang="en-US" altLang="zh-CN" sz="1600" dirty="0">
                <a:latin typeface="微软雅黑"/>
                <a:ea typeface="微软雅黑"/>
              </a:rPr>
              <a:t>,</a:t>
            </a:r>
            <a:r>
              <a:rPr lang="zh-CN" altLang="en-US" sz="1600" dirty="0">
                <a:latin typeface="微软雅黑"/>
                <a:ea typeface="微软雅黑"/>
              </a:rPr>
              <a:t>也是我们提倡的自我管学习与能力自我管理是大 学生自我管理的最重要内容</a:t>
            </a:r>
            <a:r>
              <a:rPr lang="en-US" altLang="zh-CN" sz="1600" dirty="0">
                <a:latin typeface="微软雅黑"/>
                <a:ea typeface="微软雅黑"/>
              </a:rPr>
              <a:t>. </a:t>
            </a:r>
            <a:endParaRPr lang="zh-CN" altLang="en-US" sz="1600" dirty="0">
              <a:latin typeface="微软雅黑"/>
              <a:ea typeface="微软雅黑"/>
            </a:endParaRPr>
          </a:p>
          <a:p>
            <a:endParaRPr lang="zh-CN" altLang="en-US" dirty="0">
              <a:latin typeface="微软雅黑"/>
              <a:ea typeface="微软雅黑"/>
            </a:endParaRPr>
          </a:p>
        </p:txBody>
      </p:sp>
    </p:spTree>
    <p:extLst>
      <p:ext uri="{BB962C8B-B14F-4D97-AF65-F5344CB8AC3E}">
        <p14:creationId xmlns:p14="http://schemas.microsoft.com/office/powerpoint/2010/main" val="1415685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7116051"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第一</a:t>
            </a:r>
            <a:r>
              <a:rPr lang="zh-CN" altLang="en-US" sz="3200" dirty="0" smtClean="0">
                <a:latin typeface="微软雅黑"/>
                <a:ea typeface="微软雅黑"/>
              </a:rPr>
              <a:t>节  大学生</a:t>
            </a:r>
            <a:r>
              <a:rPr lang="zh-CN" altLang="en-US" sz="3200" dirty="0">
                <a:latin typeface="微软雅黑"/>
                <a:ea typeface="微软雅黑"/>
              </a:rPr>
              <a:t>自我管理的内容及类型 </a:t>
            </a: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7992888" cy="5293757"/>
          </a:xfrm>
          <a:prstGeom prst="rect">
            <a:avLst/>
          </a:prstGeom>
          <a:noFill/>
        </p:spPr>
        <p:txBody>
          <a:bodyPr wrap="square" rtlCol="0">
            <a:spAutoFit/>
          </a:bodyPr>
          <a:lstStyle/>
          <a:p>
            <a:r>
              <a:rPr lang="en-US" altLang="zh-CN" sz="2400" b="1" dirty="0">
                <a:latin typeface="微软雅黑"/>
                <a:ea typeface="微软雅黑"/>
              </a:rPr>
              <a:t>(</a:t>
            </a:r>
            <a:r>
              <a:rPr lang="zh-CN" altLang="en-US" sz="2400" b="1" dirty="0">
                <a:latin typeface="微软雅黑"/>
                <a:ea typeface="微软雅黑"/>
              </a:rPr>
              <a:t>三 </a:t>
            </a:r>
            <a:r>
              <a:rPr lang="en-US" altLang="zh-CN" sz="2400" b="1" dirty="0">
                <a:latin typeface="微软雅黑"/>
                <a:ea typeface="微软雅黑"/>
              </a:rPr>
              <a:t>)</a:t>
            </a:r>
            <a:r>
              <a:rPr lang="zh-CN" altLang="en-US" sz="2400" b="1" dirty="0" smtClean="0">
                <a:latin typeface="微软雅黑"/>
                <a:ea typeface="微软雅黑"/>
              </a:rPr>
              <a:t>思想品德自我管理 </a:t>
            </a:r>
            <a:endParaRPr lang="zh-CN" altLang="en-US" sz="2400" b="1" dirty="0">
              <a:latin typeface="微软雅黑"/>
              <a:ea typeface="微软雅黑"/>
            </a:endParaRPr>
          </a:p>
          <a:p>
            <a:pPr indent="627063"/>
            <a:r>
              <a:rPr lang="zh-CN" altLang="en-US" sz="2000" dirty="0">
                <a:latin typeface="微软雅黑"/>
                <a:ea typeface="微软雅黑"/>
              </a:rPr>
              <a:t>加强大学生品德修养的管理也是自我管理的重要内容之一</a:t>
            </a:r>
            <a:r>
              <a:rPr lang="en-US" altLang="zh-CN" sz="2000" dirty="0">
                <a:latin typeface="微软雅黑"/>
                <a:ea typeface="微软雅黑"/>
              </a:rPr>
              <a:t>.</a:t>
            </a:r>
            <a:r>
              <a:rPr lang="zh-CN" altLang="en-US" sz="2000" dirty="0">
                <a:latin typeface="微软雅黑"/>
                <a:ea typeface="微软雅黑"/>
              </a:rPr>
              <a:t>学会如何做人是受益终生 的财富</a:t>
            </a:r>
            <a:r>
              <a:rPr lang="en-US" altLang="zh-CN" sz="2000" dirty="0">
                <a:latin typeface="微软雅黑"/>
                <a:ea typeface="微软雅黑"/>
              </a:rPr>
              <a:t>,</a:t>
            </a:r>
            <a:r>
              <a:rPr lang="zh-CN" altLang="en-US" sz="2000" dirty="0">
                <a:latin typeface="微软雅黑"/>
                <a:ea typeface="微软雅黑"/>
              </a:rPr>
              <a:t>联合国教科文组织“国际教育委员会”报告</a:t>
            </a:r>
            <a:r>
              <a:rPr lang="en-US" altLang="zh-CN" sz="2000" dirty="0">
                <a:latin typeface="微软雅黑"/>
                <a:ea typeface="微软雅黑"/>
              </a:rPr>
              <a:t>«</a:t>
            </a:r>
            <a:r>
              <a:rPr lang="zh-CN" altLang="en-US" sz="2000" dirty="0">
                <a:latin typeface="微软雅黑"/>
                <a:ea typeface="微软雅黑"/>
              </a:rPr>
              <a:t>学会生存</a:t>
            </a:r>
            <a:r>
              <a:rPr lang="en-US" altLang="zh-CN" sz="2000" dirty="0">
                <a:latin typeface="微软雅黑"/>
                <a:ea typeface="微软雅黑"/>
              </a:rPr>
              <a:t>»</a:t>
            </a:r>
            <a:r>
              <a:rPr lang="zh-CN" altLang="en-US" sz="2000" dirty="0">
                <a:latin typeface="微软雅黑"/>
                <a:ea typeface="微软雅黑"/>
              </a:rPr>
              <a:t>中明确指出</a:t>
            </a:r>
            <a:r>
              <a:rPr lang="en-US" altLang="zh-CN" sz="2000" dirty="0">
                <a:latin typeface="微软雅黑"/>
                <a:ea typeface="微软雅黑"/>
              </a:rPr>
              <a:t>:</a:t>
            </a:r>
            <a:r>
              <a:rPr lang="zh-CN" altLang="en-US" sz="2000" dirty="0">
                <a:latin typeface="微软雅黑"/>
                <a:ea typeface="微软雅黑"/>
              </a:rPr>
              <a:t>学会做人是教育 和学习的根本目标</a:t>
            </a:r>
            <a:r>
              <a:rPr lang="en-US" altLang="zh-CN" sz="2000" dirty="0">
                <a:latin typeface="微软雅黑"/>
                <a:ea typeface="微软雅黑"/>
              </a:rPr>
              <a:t>.</a:t>
            </a:r>
            <a:r>
              <a:rPr lang="zh-CN" altLang="en-US" sz="2000" dirty="0">
                <a:latin typeface="微软雅黑"/>
                <a:ea typeface="微软雅黑"/>
              </a:rPr>
              <a:t>对学会做人的重要性</a:t>
            </a:r>
            <a:r>
              <a:rPr lang="en-US" altLang="zh-CN" sz="2000" dirty="0">
                <a:latin typeface="微软雅黑"/>
                <a:ea typeface="微软雅黑"/>
              </a:rPr>
              <a:t>,</a:t>
            </a:r>
            <a:r>
              <a:rPr lang="zh-CN" altLang="en-US" sz="2000" dirty="0">
                <a:latin typeface="微软雅黑"/>
                <a:ea typeface="微软雅黑"/>
              </a:rPr>
              <a:t>有人曾这样描述</a:t>
            </a:r>
            <a:r>
              <a:rPr lang="en-US" altLang="zh-CN" sz="2000" dirty="0">
                <a:latin typeface="微软雅黑"/>
                <a:ea typeface="微软雅黑"/>
              </a:rPr>
              <a:t>:</a:t>
            </a:r>
            <a:r>
              <a:rPr lang="zh-CN" altLang="en-US" sz="2000" dirty="0">
                <a:latin typeface="微软雅黑"/>
                <a:ea typeface="微软雅黑"/>
              </a:rPr>
              <a:t>一切彻底的成功都是做人的成 功</a:t>
            </a:r>
            <a:r>
              <a:rPr lang="en-US" altLang="zh-CN" sz="2000" dirty="0">
                <a:latin typeface="微软雅黑"/>
                <a:ea typeface="微软雅黑"/>
              </a:rPr>
              <a:t>,</a:t>
            </a:r>
            <a:r>
              <a:rPr lang="zh-CN" altLang="en-US" sz="2000" dirty="0">
                <a:latin typeface="微软雅黑"/>
                <a:ea typeface="微软雅黑"/>
              </a:rPr>
              <a:t>一切彻底的失败都是做人的失败</a:t>
            </a:r>
            <a:r>
              <a:rPr lang="en-US" altLang="zh-CN" sz="2000" dirty="0">
                <a:latin typeface="微软雅黑"/>
                <a:ea typeface="微软雅黑"/>
              </a:rPr>
              <a:t>.</a:t>
            </a:r>
            <a:r>
              <a:rPr lang="zh-CN" altLang="en-US" sz="2000" dirty="0">
                <a:latin typeface="微软雅黑"/>
                <a:ea typeface="微软雅黑"/>
              </a:rPr>
              <a:t>当代大学生在思想品德自我管理方面主要表现为以 下几种类型</a:t>
            </a:r>
            <a:r>
              <a:rPr lang="en-US" altLang="zh-CN" sz="2000" dirty="0">
                <a:latin typeface="微软雅黑"/>
                <a:ea typeface="微软雅黑"/>
              </a:rPr>
              <a:t>. </a:t>
            </a:r>
            <a:endParaRPr lang="zh-CN" altLang="en-US" sz="2000" dirty="0">
              <a:latin typeface="微软雅黑"/>
              <a:ea typeface="微软雅黑"/>
            </a:endParaRPr>
          </a:p>
          <a:p>
            <a:pPr indent="627063"/>
            <a:r>
              <a:rPr lang="en-US" altLang="zh-CN" sz="2000" dirty="0">
                <a:latin typeface="微软雅黑"/>
                <a:ea typeface="微软雅黑"/>
              </a:rPr>
              <a:t>(1)“</a:t>
            </a:r>
            <a:r>
              <a:rPr lang="zh-CN" altLang="en-US" sz="2000" dirty="0">
                <a:latin typeface="微软雅黑"/>
                <a:ea typeface="微软雅黑"/>
              </a:rPr>
              <a:t>思想品德高尚型”</a:t>
            </a:r>
            <a:r>
              <a:rPr lang="en-US" altLang="zh-CN" sz="2000" dirty="0">
                <a:latin typeface="微软雅黑"/>
                <a:ea typeface="微软雅黑"/>
              </a:rPr>
              <a:t>,</a:t>
            </a:r>
            <a:r>
              <a:rPr lang="zh-CN" altLang="en-US" sz="2000" dirty="0">
                <a:latin typeface="微软雅黑"/>
                <a:ea typeface="微软雅黑"/>
              </a:rPr>
              <a:t>具体表现为有正确价值观、人生观</a:t>
            </a:r>
            <a:r>
              <a:rPr lang="en-US" altLang="zh-CN" sz="2000" dirty="0">
                <a:latin typeface="微软雅黑"/>
                <a:ea typeface="微软雅黑"/>
              </a:rPr>
              <a:t>,</a:t>
            </a:r>
            <a:r>
              <a:rPr lang="zh-CN" altLang="en-US" sz="2000" dirty="0">
                <a:latin typeface="微软雅黑"/>
                <a:ea typeface="微软雅黑"/>
              </a:rPr>
              <a:t>责任心强</a:t>
            </a:r>
            <a:r>
              <a:rPr lang="en-US" altLang="zh-CN" sz="2000" dirty="0">
                <a:latin typeface="微软雅黑"/>
                <a:ea typeface="微软雅黑"/>
              </a:rPr>
              <a:t>,</a:t>
            </a:r>
            <a:r>
              <a:rPr lang="zh-CN" altLang="en-US" sz="2000" dirty="0">
                <a:latin typeface="微软雅黑"/>
                <a:ea typeface="微软雅黑"/>
              </a:rPr>
              <a:t>有爱心</a:t>
            </a:r>
            <a:r>
              <a:rPr lang="en-US" altLang="zh-CN" sz="2000" dirty="0">
                <a:latin typeface="微软雅黑"/>
                <a:ea typeface="微软雅黑"/>
              </a:rPr>
              <a:t>,</a:t>
            </a:r>
            <a:r>
              <a:rPr lang="zh-CN" altLang="en-US" sz="2000" dirty="0">
                <a:latin typeface="微软雅黑"/>
                <a:ea typeface="微软雅黑"/>
              </a:rPr>
              <a:t>讲诚 信等</a:t>
            </a:r>
            <a:r>
              <a:rPr lang="en-US" altLang="zh-CN" sz="2000" dirty="0">
                <a:latin typeface="微软雅黑"/>
                <a:ea typeface="微软雅黑"/>
              </a:rPr>
              <a:t>. </a:t>
            </a:r>
            <a:endParaRPr lang="zh-CN" altLang="en-US" sz="2000" dirty="0">
              <a:latin typeface="微软雅黑"/>
              <a:ea typeface="微软雅黑"/>
            </a:endParaRPr>
          </a:p>
          <a:p>
            <a:pPr indent="627063"/>
            <a:r>
              <a:rPr lang="en-US" altLang="zh-CN" sz="2000" dirty="0">
                <a:latin typeface="微软雅黑"/>
                <a:ea typeface="微软雅黑"/>
              </a:rPr>
              <a:t>(2)“</a:t>
            </a:r>
            <a:r>
              <a:rPr lang="zh-CN" altLang="en-US" sz="2000" dirty="0">
                <a:latin typeface="微软雅黑"/>
                <a:ea typeface="微软雅黑"/>
              </a:rPr>
              <a:t>思想品德低下型”</a:t>
            </a:r>
            <a:r>
              <a:rPr lang="en-US" altLang="zh-CN" sz="2000" dirty="0">
                <a:latin typeface="微软雅黑"/>
                <a:ea typeface="微软雅黑"/>
              </a:rPr>
              <a:t>,</a:t>
            </a:r>
            <a:r>
              <a:rPr lang="zh-CN" altLang="en-US" sz="2000" dirty="0">
                <a:latin typeface="微软雅黑"/>
                <a:ea typeface="微软雅黑"/>
              </a:rPr>
              <a:t>表现为错误的价值观、低俗的人生观、自私、缺乏爱心和责任 心等</a:t>
            </a:r>
            <a:r>
              <a:rPr lang="en-US" altLang="zh-CN" sz="2000" dirty="0">
                <a:latin typeface="微软雅黑"/>
                <a:ea typeface="微软雅黑"/>
              </a:rPr>
              <a:t>. </a:t>
            </a:r>
            <a:endParaRPr lang="zh-CN" altLang="en-US" sz="2000" dirty="0">
              <a:latin typeface="微软雅黑"/>
              <a:ea typeface="微软雅黑"/>
            </a:endParaRPr>
          </a:p>
          <a:p>
            <a:pPr indent="627063"/>
            <a:r>
              <a:rPr lang="en-US" altLang="zh-CN" sz="2000" dirty="0">
                <a:latin typeface="微软雅黑"/>
                <a:ea typeface="微软雅黑"/>
              </a:rPr>
              <a:t>(3)“</a:t>
            </a:r>
            <a:r>
              <a:rPr lang="zh-CN" altLang="en-US" sz="2000" dirty="0">
                <a:latin typeface="微软雅黑"/>
                <a:ea typeface="微软雅黑"/>
              </a:rPr>
              <a:t>思想品德有待提高型”</a:t>
            </a:r>
            <a:r>
              <a:rPr lang="en-US" altLang="zh-CN" sz="2000" dirty="0">
                <a:latin typeface="微软雅黑"/>
                <a:ea typeface="微软雅黑"/>
              </a:rPr>
              <a:t>,</a:t>
            </a:r>
            <a:r>
              <a:rPr lang="zh-CN" altLang="en-US" sz="2000" dirty="0">
                <a:latin typeface="微软雅黑"/>
                <a:ea typeface="微软雅黑"/>
              </a:rPr>
              <a:t>这部分学生所占比重最大</a:t>
            </a:r>
            <a:r>
              <a:rPr lang="en-US" altLang="zh-CN" sz="2000" dirty="0">
                <a:latin typeface="微软雅黑"/>
                <a:ea typeface="微软雅黑"/>
              </a:rPr>
              <a:t>,</a:t>
            </a:r>
            <a:r>
              <a:rPr lang="zh-CN" altLang="en-US" sz="2000" dirty="0">
                <a:latin typeface="微软雅黑"/>
                <a:ea typeface="微软雅黑"/>
              </a:rPr>
              <a:t>表现为他们在各方面是积极向 上的</a:t>
            </a:r>
            <a:r>
              <a:rPr lang="en-US" altLang="zh-CN" sz="2000" dirty="0">
                <a:latin typeface="微软雅黑"/>
                <a:ea typeface="微软雅黑"/>
              </a:rPr>
              <a:t>,</a:t>
            </a:r>
            <a:r>
              <a:rPr lang="zh-CN" altLang="en-US" sz="2000" dirty="0">
                <a:latin typeface="微软雅黑"/>
                <a:ea typeface="微软雅黑"/>
              </a:rPr>
              <a:t>但也存在着一些这样或那样的毛病</a:t>
            </a:r>
            <a:r>
              <a:rPr lang="en-US" altLang="zh-CN" sz="2000" dirty="0">
                <a:latin typeface="微软雅黑"/>
                <a:ea typeface="微软雅黑"/>
              </a:rPr>
              <a:t>,</a:t>
            </a:r>
            <a:r>
              <a:rPr lang="zh-CN" altLang="en-US" sz="2000" dirty="0">
                <a:latin typeface="微软雅黑"/>
                <a:ea typeface="微软雅黑"/>
              </a:rPr>
              <a:t>需要不断加强修养</a:t>
            </a:r>
            <a:r>
              <a:rPr lang="en-US" altLang="zh-CN" sz="2000" dirty="0">
                <a:latin typeface="微软雅黑"/>
                <a:ea typeface="微软雅黑"/>
              </a:rPr>
              <a:t>. </a:t>
            </a:r>
            <a:endParaRPr lang="zh-CN" altLang="en-US" sz="2000" dirty="0">
              <a:latin typeface="微软雅黑"/>
              <a:ea typeface="微软雅黑"/>
            </a:endParaRPr>
          </a:p>
          <a:p>
            <a:pPr indent="720725"/>
            <a:endParaRPr lang="zh-CN" altLang="en-US" dirty="0">
              <a:latin typeface="微软雅黑"/>
              <a:ea typeface="微软雅黑"/>
            </a:endParaRPr>
          </a:p>
          <a:p>
            <a:endParaRPr lang="zh-Hant" altLang="en-US" dirty="0">
              <a:latin typeface="微软雅黑"/>
              <a:ea typeface="微软雅黑"/>
            </a:endParaRPr>
          </a:p>
          <a:p>
            <a:endParaRPr lang="zh-CN" altLang="en-US" dirty="0">
              <a:latin typeface="微软雅黑"/>
              <a:ea typeface="微软雅黑"/>
            </a:endParaRPr>
          </a:p>
        </p:txBody>
      </p:sp>
    </p:spTree>
    <p:extLst>
      <p:ext uri="{BB962C8B-B14F-4D97-AF65-F5344CB8AC3E}">
        <p14:creationId xmlns:p14="http://schemas.microsoft.com/office/powerpoint/2010/main" val="34958328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7116051"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第一</a:t>
            </a:r>
            <a:r>
              <a:rPr lang="zh-CN" altLang="en-US" sz="3200" dirty="0" smtClean="0">
                <a:latin typeface="微软雅黑"/>
                <a:ea typeface="微软雅黑"/>
              </a:rPr>
              <a:t>节  大学生</a:t>
            </a:r>
            <a:r>
              <a:rPr lang="zh-CN" altLang="en-US" sz="3200" dirty="0">
                <a:latin typeface="微软雅黑"/>
                <a:ea typeface="微软雅黑"/>
              </a:rPr>
              <a:t>自我管理的内容及类型 </a:t>
            </a: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7992888" cy="4524316"/>
          </a:xfrm>
          <a:prstGeom prst="rect">
            <a:avLst/>
          </a:prstGeom>
          <a:noFill/>
        </p:spPr>
        <p:txBody>
          <a:bodyPr wrap="square" rtlCol="0">
            <a:spAutoFit/>
          </a:bodyPr>
          <a:lstStyle/>
          <a:p>
            <a:r>
              <a:rPr lang="en-US" altLang="zh-CN" sz="2400" b="1" dirty="0">
                <a:latin typeface="微软雅黑"/>
                <a:ea typeface="微软雅黑"/>
              </a:rPr>
              <a:t>(</a:t>
            </a:r>
            <a:r>
              <a:rPr lang="zh-CN" altLang="en-US" sz="2400" b="1" dirty="0">
                <a:latin typeface="微软雅黑"/>
                <a:ea typeface="微软雅黑"/>
              </a:rPr>
              <a:t>四 </a:t>
            </a:r>
            <a:r>
              <a:rPr lang="en-US" altLang="zh-CN" sz="2400" b="1" dirty="0">
                <a:latin typeface="微软雅黑"/>
                <a:ea typeface="微软雅黑"/>
              </a:rPr>
              <a:t>)</a:t>
            </a:r>
            <a:r>
              <a:rPr lang="zh-CN" altLang="en-US" sz="2400" b="1" dirty="0" smtClean="0">
                <a:latin typeface="微软雅黑"/>
                <a:ea typeface="微软雅黑"/>
              </a:rPr>
              <a:t>日常生活自我管理 </a:t>
            </a:r>
            <a:endParaRPr lang="zh-CN" altLang="en-US" sz="2400" b="1" dirty="0">
              <a:latin typeface="微软雅黑"/>
              <a:ea typeface="微软雅黑"/>
            </a:endParaRPr>
          </a:p>
          <a:p>
            <a:r>
              <a:rPr lang="zh-CN" altLang="en-US" sz="2000" dirty="0" smtClean="0">
                <a:latin typeface="微软雅黑"/>
                <a:ea typeface="微软雅黑"/>
              </a:rPr>
              <a:t>      大学生活总</a:t>
            </a:r>
            <a:r>
              <a:rPr lang="zh-CN" altLang="en-US" sz="2000" dirty="0">
                <a:latin typeface="微软雅黑"/>
                <a:ea typeface="微软雅黑"/>
              </a:rPr>
              <a:t>的特点是既丰富多彩</a:t>
            </a:r>
            <a:r>
              <a:rPr lang="en-US" altLang="zh-CN" sz="2000" dirty="0">
                <a:latin typeface="微软雅黑"/>
                <a:ea typeface="微软雅黑"/>
              </a:rPr>
              <a:t>,</a:t>
            </a:r>
            <a:r>
              <a:rPr lang="zh-CN" altLang="en-US" sz="2000" dirty="0">
                <a:latin typeface="微软雅黑"/>
                <a:ea typeface="微软雅黑"/>
              </a:rPr>
              <a:t>又枯燥乏味</a:t>
            </a:r>
            <a:r>
              <a:rPr lang="en-US" altLang="zh-CN" sz="2000" dirty="0">
                <a:latin typeface="微软雅黑"/>
                <a:ea typeface="微软雅黑"/>
              </a:rPr>
              <a:t>,</a:t>
            </a:r>
            <a:r>
              <a:rPr lang="zh-CN" altLang="en-US" sz="2000" dirty="0">
                <a:latin typeface="微软雅黑"/>
                <a:ea typeface="微软雅黑"/>
              </a:rPr>
              <a:t>丰富在于活动的频繁与多彩</a:t>
            </a:r>
            <a:r>
              <a:rPr lang="en-US" altLang="zh-CN" sz="2000" dirty="0">
                <a:latin typeface="微软雅黑"/>
                <a:ea typeface="微软雅黑"/>
              </a:rPr>
              <a:t>,</a:t>
            </a:r>
            <a:r>
              <a:rPr lang="zh-CN" altLang="en-US" sz="2000" dirty="0">
                <a:latin typeface="微软雅黑"/>
                <a:ea typeface="微软雅黑"/>
              </a:rPr>
              <a:t>枯燥在于 “三点一线”式的单调与反复</a:t>
            </a:r>
            <a:r>
              <a:rPr lang="en-US" altLang="zh-CN" sz="2000" dirty="0">
                <a:latin typeface="微软雅黑"/>
                <a:ea typeface="微软雅黑"/>
              </a:rPr>
              <a:t>.</a:t>
            </a:r>
            <a:r>
              <a:rPr lang="zh-CN" altLang="en-US" sz="2000" dirty="0">
                <a:latin typeface="微软雅黑"/>
                <a:ea typeface="微软雅黑"/>
              </a:rPr>
              <a:t>大学生在生活自我管理上存在着很大的差异</a:t>
            </a:r>
            <a:r>
              <a:rPr lang="en-US" altLang="zh-CN" sz="2000" dirty="0">
                <a:latin typeface="微软雅黑"/>
                <a:ea typeface="微软雅黑"/>
              </a:rPr>
              <a:t>.</a:t>
            </a:r>
            <a:r>
              <a:rPr lang="zh-CN" altLang="en-US" sz="2000" dirty="0">
                <a:latin typeface="微软雅黑"/>
                <a:ea typeface="微软雅黑"/>
              </a:rPr>
              <a:t>具体有以下几 种类型</a:t>
            </a:r>
            <a:r>
              <a:rPr lang="en-US" altLang="zh-CN" sz="2000" dirty="0">
                <a:latin typeface="微软雅黑"/>
                <a:ea typeface="微软雅黑"/>
              </a:rPr>
              <a:t>. </a:t>
            </a:r>
            <a:endParaRPr lang="zh-CN" altLang="en-US" sz="2000" dirty="0">
              <a:latin typeface="微软雅黑"/>
              <a:ea typeface="微软雅黑"/>
            </a:endParaRPr>
          </a:p>
          <a:p>
            <a:pPr indent="454025"/>
            <a:r>
              <a:rPr lang="en-US" altLang="zh-CN" dirty="0">
                <a:latin typeface="微软雅黑"/>
                <a:ea typeface="微软雅黑"/>
              </a:rPr>
              <a:t>(1)</a:t>
            </a:r>
            <a:r>
              <a:rPr lang="zh-CN" altLang="en-US" dirty="0">
                <a:latin typeface="微软雅黑"/>
                <a:ea typeface="微软雅黑"/>
              </a:rPr>
              <a:t>自立型</a:t>
            </a:r>
            <a:r>
              <a:rPr lang="en-US" altLang="zh-CN" dirty="0">
                <a:latin typeface="微软雅黑"/>
                <a:ea typeface="微软雅黑"/>
              </a:rPr>
              <a:t>.</a:t>
            </a:r>
            <a:r>
              <a:rPr lang="zh-CN" altLang="en-US" dirty="0">
                <a:latin typeface="微软雅黑"/>
                <a:ea typeface="微软雅黑"/>
              </a:rPr>
              <a:t>这种学生的生活自理能力很强</a:t>
            </a:r>
            <a:r>
              <a:rPr lang="en-US" altLang="zh-CN" dirty="0">
                <a:latin typeface="微软雅黑"/>
                <a:ea typeface="微软雅黑"/>
              </a:rPr>
              <a:t>,</a:t>
            </a:r>
            <a:r>
              <a:rPr lang="zh-CN" altLang="en-US" dirty="0">
                <a:latin typeface="微软雅黑"/>
                <a:ea typeface="微软雅黑"/>
              </a:rPr>
              <a:t>如一到学校马上就能适应新的环境</a:t>
            </a:r>
            <a:r>
              <a:rPr lang="en-US" altLang="zh-CN" dirty="0">
                <a:latin typeface="微软雅黑"/>
                <a:ea typeface="微软雅黑"/>
              </a:rPr>
              <a:t>,</a:t>
            </a:r>
            <a:r>
              <a:rPr lang="zh-CN" altLang="en-US" dirty="0">
                <a:latin typeface="微软雅黑"/>
                <a:ea typeface="微软雅黑"/>
              </a:rPr>
              <a:t>并主 动寻找朋友或参与各种活动</a:t>
            </a:r>
            <a:r>
              <a:rPr lang="en-US" altLang="zh-CN" dirty="0">
                <a:latin typeface="微软雅黑"/>
                <a:ea typeface="微软雅黑"/>
              </a:rPr>
              <a:t>,</a:t>
            </a:r>
            <a:r>
              <a:rPr lang="zh-CN" altLang="en-US" dirty="0">
                <a:latin typeface="微软雅黑"/>
                <a:ea typeface="微软雅黑"/>
              </a:rPr>
              <a:t>并慢慢成为班级活动的积极分子</a:t>
            </a:r>
            <a:r>
              <a:rPr lang="en-US" altLang="zh-CN" dirty="0">
                <a:latin typeface="微软雅黑"/>
                <a:ea typeface="微软雅黑"/>
              </a:rPr>
              <a:t>,</a:t>
            </a:r>
            <a:r>
              <a:rPr lang="zh-CN" altLang="en-US" dirty="0">
                <a:latin typeface="微软雅黑"/>
                <a:ea typeface="微软雅黑"/>
              </a:rPr>
              <a:t>在吃、穿、住、行、玩等方面能 应付自如</a:t>
            </a:r>
            <a:r>
              <a:rPr lang="en-US" altLang="zh-CN" dirty="0">
                <a:latin typeface="微软雅黑"/>
                <a:ea typeface="微软雅黑"/>
              </a:rPr>
              <a:t>. </a:t>
            </a:r>
            <a:endParaRPr lang="zh-CN" altLang="en-US" dirty="0">
              <a:latin typeface="微软雅黑"/>
              <a:ea typeface="微软雅黑"/>
            </a:endParaRPr>
          </a:p>
          <a:p>
            <a:pPr indent="454025"/>
            <a:r>
              <a:rPr lang="en-US" altLang="zh-CN" dirty="0">
                <a:latin typeface="微软雅黑"/>
                <a:ea typeface="微软雅黑"/>
              </a:rPr>
              <a:t>(2)</a:t>
            </a:r>
            <a:r>
              <a:rPr lang="zh-CN" altLang="en-US" dirty="0">
                <a:latin typeface="微软雅黑"/>
                <a:ea typeface="微软雅黑"/>
              </a:rPr>
              <a:t>依赖型</a:t>
            </a:r>
            <a:r>
              <a:rPr lang="en-US" altLang="zh-CN" dirty="0">
                <a:latin typeface="微软雅黑"/>
                <a:ea typeface="微软雅黑"/>
              </a:rPr>
              <a:t>.</a:t>
            </a:r>
            <a:r>
              <a:rPr lang="zh-CN" altLang="en-US" dirty="0">
                <a:latin typeface="微软雅黑"/>
                <a:ea typeface="微软雅黑"/>
              </a:rPr>
              <a:t>主要有两种类型</a:t>
            </a:r>
            <a:r>
              <a:rPr lang="en-US" altLang="zh-CN" dirty="0">
                <a:latin typeface="微软雅黑"/>
                <a:ea typeface="微软雅黑"/>
              </a:rPr>
              <a:t>,</a:t>
            </a:r>
            <a:r>
              <a:rPr lang="zh-CN" altLang="en-US" dirty="0">
                <a:latin typeface="微软雅黑"/>
                <a:ea typeface="微软雅黑"/>
              </a:rPr>
              <a:t>一种是对人的依赖</a:t>
            </a:r>
            <a:r>
              <a:rPr lang="en-US" altLang="zh-CN" dirty="0">
                <a:latin typeface="微软雅黑"/>
                <a:ea typeface="微软雅黑"/>
              </a:rPr>
              <a:t>,</a:t>
            </a:r>
            <a:r>
              <a:rPr lang="zh-CN" altLang="en-US" dirty="0">
                <a:latin typeface="微软雅黑"/>
                <a:ea typeface="微软雅黑"/>
              </a:rPr>
              <a:t>他们完全依赖父母或教师</a:t>
            </a:r>
            <a:r>
              <a:rPr lang="en-US" altLang="zh-CN" dirty="0">
                <a:latin typeface="微软雅黑"/>
                <a:ea typeface="微软雅黑"/>
              </a:rPr>
              <a:t>,</a:t>
            </a:r>
            <a:r>
              <a:rPr lang="zh-CN" altLang="en-US" dirty="0">
                <a:latin typeface="微软雅黑"/>
                <a:ea typeface="微软雅黑"/>
              </a:rPr>
              <a:t>生活上基 本不能自理</a:t>
            </a:r>
            <a:r>
              <a:rPr lang="en-US" altLang="zh-CN" dirty="0">
                <a:latin typeface="微软雅黑"/>
                <a:ea typeface="微软雅黑"/>
              </a:rPr>
              <a:t>,</a:t>
            </a:r>
            <a:r>
              <a:rPr lang="zh-CN" altLang="en-US" dirty="0">
                <a:latin typeface="微软雅黑"/>
                <a:ea typeface="微软雅黑"/>
              </a:rPr>
              <a:t>表现为不懂生活常识</a:t>
            </a:r>
            <a:r>
              <a:rPr lang="en-US" altLang="zh-CN" dirty="0" smtClean="0">
                <a:latin typeface="微软雅黑"/>
                <a:ea typeface="微软雅黑"/>
              </a:rPr>
              <a:t>,</a:t>
            </a:r>
            <a:r>
              <a:rPr lang="zh-CN" altLang="en-US" dirty="0" smtClean="0">
                <a:latin typeface="微软雅黑"/>
                <a:ea typeface="微软雅黑"/>
              </a:rPr>
              <a:t> 更</a:t>
            </a:r>
            <a:r>
              <a:rPr lang="zh-CN" altLang="en-US" dirty="0">
                <a:latin typeface="微软雅黑"/>
                <a:ea typeface="微软雅黑"/>
              </a:rPr>
              <a:t>不会与人交流等</a:t>
            </a:r>
            <a:r>
              <a:rPr lang="en-US" altLang="zh-CN" dirty="0">
                <a:latin typeface="微软雅黑"/>
                <a:ea typeface="微软雅黑"/>
              </a:rPr>
              <a:t>;</a:t>
            </a:r>
            <a:r>
              <a:rPr lang="zh-CN" altLang="en-US" dirty="0">
                <a:latin typeface="微软雅黑"/>
                <a:ea typeface="微软雅黑"/>
              </a:rPr>
              <a:t>另一种是对</a:t>
            </a:r>
            <a:r>
              <a:rPr lang="zh-CN" altLang="en-US" dirty="0" smtClean="0">
                <a:latin typeface="微软雅黑"/>
                <a:ea typeface="微软雅黑"/>
              </a:rPr>
              <a:t>物的依赖</a:t>
            </a:r>
            <a:r>
              <a:rPr lang="en-US" altLang="zh-CN" dirty="0" smtClean="0">
                <a:latin typeface="微软雅黑"/>
                <a:ea typeface="微软雅黑"/>
              </a:rPr>
              <a:t>,</a:t>
            </a:r>
          </a:p>
          <a:p>
            <a:pPr indent="454025"/>
            <a:r>
              <a:rPr lang="en-US" altLang="zh-CN" dirty="0" smtClean="0">
                <a:latin typeface="微软雅黑"/>
                <a:ea typeface="微软雅黑"/>
              </a:rPr>
              <a:t> </a:t>
            </a:r>
            <a:r>
              <a:rPr lang="en-US" altLang="zh-CN" dirty="0">
                <a:latin typeface="微软雅黑"/>
                <a:ea typeface="微软雅黑"/>
              </a:rPr>
              <a:t>(3)</a:t>
            </a:r>
            <a:r>
              <a:rPr lang="zh-CN" altLang="en-US" dirty="0">
                <a:latin typeface="微软雅黑"/>
                <a:ea typeface="微软雅黑"/>
              </a:rPr>
              <a:t>中间型</a:t>
            </a:r>
            <a:r>
              <a:rPr lang="en-US" altLang="zh-CN" dirty="0">
                <a:latin typeface="微软雅黑"/>
                <a:ea typeface="微软雅黑"/>
              </a:rPr>
              <a:t>.</a:t>
            </a:r>
            <a:r>
              <a:rPr lang="zh-CN" altLang="en-US" dirty="0">
                <a:latin typeface="微软雅黑"/>
                <a:ea typeface="微软雅黑"/>
              </a:rPr>
              <a:t>这类学生虽有一定的生活自理能力</a:t>
            </a:r>
            <a:r>
              <a:rPr lang="en-US" altLang="zh-CN" dirty="0">
                <a:latin typeface="微软雅黑"/>
                <a:ea typeface="微软雅黑"/>
              </a:rPr>
              <a:t>,</a:t>
            </a:r>
            <a:r>
              <a:rPr lang="zh-CN" altLang="en-US" dirty="0">
                <a:latin typeface="微软雅黑"/>
                <a:ea typeface="微软雅黑"/>
              </a:rPr>
              <a:t>但也具有一定的依赖心理 </a:t>
            </a:r>
          </a:p>
          <a:p>
            <a:pPr indent="454025"/>
            <a:endParaRPr lang="zh-CN" altLang="en-US" sz="2400" dirty="0"/>
          </a:p>
          <a:p>
            <a:pPr indent="720725"/>
            <a:endParaRPr lang="zh-CN" altLang="en-US" dirty="0">
              <a:latin typeface="微软雅黑"/>
              <a:ea typeface="微软雅黑"/>
            </a:endParaRPr>
          </a:p>
          <a:p>
            <a:endParaRPr lang="zh-Hant" altLang="en-US" dirty="0">
              <a:latin typeface="微软雅黑"/>
              <a:ea typeface="微软雅黑"/>
            </a:endParaRPr>
          </a:p>
          <a:p>
            <a:endParaRPr lang="zh-CN" altLang="en-US" dirty="0">
              <a:latin typeface="微软雅黑"/>
              <a:ea typeface="微软雅黑"/>
            </a:endParaRPr>
          </a:p>
        </p:txBody>
      </p:sp>
    </p:spTree>
    <p:extLst>
      <p:ext uri="{BB962C8B-B14F-4D97-AF65-F5344CB8AC3E}">
        <p14:creationId xmlns:p14="http://schemas.microsoft.com/office/powerpoint/2010/main" val="23578006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7116051"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第一</a:t>
            </a:r>
            <a:r>
              <a:rPr lang="zh-CN" altLang="en-US" sz="3200" dirty="0" smtClean="0">
                <a:latin typeface="微软雅黑"/>
                <a:ea typeface="微软雅黑"/>
              </a:rPr>
              <a:t>节  大学生</a:t>
            </a:r>
            <a:r>
              <a:rPr lang="zh-CN" altLang="en-US" sz="3200" dirty="0">
                <a:latin typeface="微软雅黑"/>
                <a:ea typeface="微软雅黑"/>
              </a:rPr>
              <a:t>自我管理的内容及类型 </a:t>
            </a: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7992888" cy="4401206"/>
          </a:xfrm>
          <a:prstGeom prst="rect">
            <a:avLst/>
          </a:prstGeom>
          <a:noFill/>
        </p:spPr>
        <p:txBody>
          <a:bodyPr wrap="square" rtlCol="0">
            <a:spAutoFit/>
          </a:bodyPr>
          <a:lstStyle/>
          <a:p>
            <a:r>
              <a:rPr lang="en-US" altLang="zh-CN" sz="2400" b="1" dirty="0">
                <a:latin typeface="微软雅黑"/>
                <a:ea typeface="微软雅黑"/>
              </a:rPr>
              <a:t>(</a:t>
            </a:r>
            <a:r>
              <a:rPr lang="zh-CN" altLang="en-US" sz="2400" b="1" dirty="0">
                <a:latin typeface="微软雅黑"/>
                <a:ea typeface="微软雅黑"/>
              </a:rPr>
              <a:t>五</a:t>
            </a:r>
            <a:r>
              <a:rPr lang="en-US" altLang="zh-CN" sz="2400" b="1" dirty="0">
                <a:latin typeface="微软雅黑"/>
                <a:ea typeface="微软雅黑"/>
              </a:rPr>
              <a:t>)</a:t>
            </a:r>
            <a:r>
              <a:rPr lang="zh-CN" altLang="en-US" sz="2400" b="1" dirty="0">
                <a:latin typeface="微软雅黑"/>
                <a:ea typeface="微软雅黑"/>
              </a:rPr>
              <a:t>人际交往与情感自我管理 </a:t>
            </a:r>
          </a:p>
          <a:p>
            <a:pPr indent="533400"/>
            <a:r>
              <a:rPr lang="zh-CN" altLang="en-US" sz="2000" dirty="0">
                <a:latin typeface="微软雅黑"/>
                <a:ea typeface="微软雅黑"/>
              </a:rPr>
              <a:t>人际交往与情感交流是大学生自我管理能力发展的一门必修课</a:t>
            </a:r>
            <a:r>
              <a:rPr lang="en-US" altLang="zh-CN" sz="2000" dirty="0">
                <a:latin typeface="微软雅黑"/>
                <a:ea typeface="微软雅黑"/>
              </a:rPr>
              <a:t>,</a:t>
            </a:r>
            <a:r>
              <a:rPr lang="zh-CN" altLang="en-US" sz="2000" dirty="0">
                <a:latin typeface="微软雅黑"/>
                <a:ea typeface="微软雅黑"/>
              </a:rPr>
              <a:t>能否顺利结业</a:t>
            </a:r>
            <a:r>
              <a:rPr lang="en-US" altLang="zh-CN" sz="2000" dirty="0">
                <a:latin typeface="微软雅黑"/>
                <a:ea typeface="微软雅黑"/>
              </a:rPr>
              <a:t>,</a:t>
            </a:r>
            <a:r>
              <a:rPr lang="zh-CN" altLang="en-US" sz="2000" dirty="0">
                <a:latin typeface="微软雅黑"/>
                <a:ea typeface="微软雅黑"/>
              </a:rPr>
              <a:t>收获能 有多大</a:t>
            </a:r>
            <a:r>
              <a:rPr lang="en-US" altLang="zh-CN" sz="2000" dirty="0">
                <a:latin typeface="微软雅黑"/>
                <a:ea typeface="微软雅黑"/>
              </a:rPr>
              <a:t>,</a:t>
            </a:r>
            <a:r>
              <a:rPr lang="zh-CN" altLang="en-US" sz="2000" dirty="0">
                <a:latin typeface="微软雅黑"/>
                <a:ea typeface="微软雅黑"/>
              </a:rPr>
              <a:t>全在于学生本人的自我掌握与实践操控中</a:t>
            </a:r>
            <a:r>
              <a:rPr lang="en-US" altLang="zh-CN" sz="2000" dirty="0">
                <a:latin typeface="微软雅黑"/>
                <a:ea typeface="微软雅黑"/>
              </a:rPr>
              <a:t>. </a:t>
            </a:r>
            <a:endParaRPr lang="zh-CN" altLang="en-US" sz="2000" dirty="0">
              <a:latin typeface="微软雅黑"/>
              <a:ea typeface="微软雅黑"/>
            </a:endParaRPr>
          </a:p>
          <a:p>
            <a:endParaRPr lang="en-US" altLang="zh-CN" sz="2400" dirty="0" smtClean="0">
              <a:latin typeface="微软雅黑"/>
              <a:ea typeface="微软雅黑"/>
            </a:endParaRPr>
          </a:p>
          <a:p>
            <a:r>
              <a:rPr lang="en-US" altLang="zh-CN" sz="2400" b="1" dirty="0" smtClean="0">
                <a:latin typeface="微软雅黑"/>
                <a:ea typeface="微软雅黑"/>
              </a:rPr>
              <a:t>(</a:t>
            </a:r>
            <a:r>
              <a:rPr lang="zh-CN" altLang="en-US" sz="2400" b="1" dirty="0">
                <a:latin typeface="微软雅黑"/>
                <a:ea typeface="微软雅黑"/>
              </a:rPr>
              <a:t>六 </a:t>
            </a:r>
            <a:r>
              <a:rPr lang="en-US" altLang="zh-CN" sz="2400" b="1" dirty="0">
                <a:latin typeface="微软雅黑"/>
                <a:ea typeface="微软雅黑"/>
              </a:rPr>
              <a:t>)</a:t>
            </a:r>
            <a:r>
              <a:rPr lang="zh-CN" altLang="en-US" sz="2400" b="1" dirty="0" smtClean="0">
                <a:latin typeface="微软雅黑"/>
                <a:ea typeface="微软雅黑"/>
              </a:rPr>
              <a:t>身心健康自我管理 </a:t>
            </a:r>
            <a:endParaRPr lang="zh-CN" altLang="en-US" sz="2400" b="1" dirty="0">
              <a:latin typeface="微软雅黑"/>
              <a:ea typeface="微软雅黑"/>
            </a:endParaRPr>
          </a:p>
          <a:p>
            <a:pPr indent="533400"/>
            <a:r>
              <a:rPr lang="zh-CN" altLang="en-US" dirty="0">
                <a:latin typeface="微软雅黑"/>
                <a:ea typeface="微软雅黑"/>
              </a:rPr>
              <a:t>大学生对于自己的身体和心理健康方面的关注和自我管理常表现出不一致性</a:t>
            </a:r>
            <a:r>
              <a:rPr lang="en-US" altLang="zh-CN" dirty="0">
                <a:latin typeface="微软雅黑"/>
                <a:ea typeface="微软雅黑"/>
              </a:rPr>
              <a:t>,</a:t>
            </a:r>
            <a:r>
              <a:rPr lang="zh-CN" altLang="en-US" dirty="0">
                <a:latin typeface="微软雅黑"/>
                <a:ea typeface="微软雅黑"/>
              </a:rPr>
              <a:t>这种不 致性主要表现为三种类型</a:t>
            </a:r>
            <a:r>
              <a:rPr lang="en-US" altLang="zh-CN" dirty="0">
                <a:latin typeface="微软雅黑"/>
                <a:ea typeface="微软雅黑"/>
              </a:rPr>
              <a:t>. </a:t>
            </a:r>
            <a:endParaRPr lang="zh-CN" altLang="en-US" dirty="0">
              <a:latin typeface="微软雅黑"/>
              <a:ea typeface="微软雅黑"/>
            </a:endParaRPr>
          </a:p>
          <a:p>
            <a:pPr indent="533400"/>
            <a:r>
              <a:rPr lang="en-US" altLang="zh-CN" dirty="0">
                <a:latin typeface="微软雅黑"/>
                <a:ea typeface="微软雅黑"/>
              </a:rPr>
              <a:t>(1)</a:t>
            </a:r>
            <a:r>
              <a:rPr lang="zh-CN" altLang="en-US" dirty="0">
                <a:latin typeface="微软雅黑"/>
                <a:ea typeface="微软雅黑"/>
              </a:rPr>
              <a:t>身心健康两者兼顾型</a:t>
            </a:r>
            <a:r>
              <a:rPr lang="en-US" altLang="zh-CN" dirty="0" smtClean="0">
                <a:latin typeface="微软雅黑"/>
                <a:ea typeface="微软雅黑"/>
              </a:rPr>
              <a:t>.</a:t>
            </a:r>
            <a:endParaRPr lang="en-US" altLang="zh-CN" dirty="0">
              <a:latin typeface="微软雅黑"/>
              <a:ea typeface="微软雅黑"/>
            </a:endParaRPr>
          </a:p>
          <a:p>
            <a:pPr indent="533400"/>
            <a:r>
              <a:rPr lang="zh-CN" altLang="en-US" dirty="0" smtClean="0">
                <a:latin typeface="微软雅黑"/>
                <a:ea typeface="微软雅黑"/>
              </a:rPr>
              <a:t> </a:t>
            </a:r>
            <a:r>
              <a:rPr lang="en-US" altLang="zh-CN" dirty="0" smtClean="0">
                <a:latin typeface="微软雅黑"/>
                <a:ea typeface="微软雅黑"/>
              </a:rPr>
              <a:t>(</a:t>
            </a:r>
            <a:r>
              <a:rPr lang="en-US" altLang="zh-CN" dirty="0">
                <a:latin typeface="微软雅黑"/>
                <a:ea typeface="微软雅黑"/>
              </a:rPr>
              <a:t>2)</a:t>
            </a:r>
            <a:r>
              <a:rPr lang="zh-CN" altLang="en-US" dirty="0">
                <a:latin typeface="微软雅黑"/>
                <a:ea typeface="微软雅黑"/>
              </a:rPr>
              <a:t>高度关注身体健康忽略心理健康型</a:t>
            </a:r>
            <a:r>
              <a:rPr lang="en-US" altLang="zh-CN" dirty="0" smtClean="0">
                <a:latin typeface="微软雅黑"/>
                <a:ea typeface="微软雅黑"/>
              </a:rPr>
              <a:t>.</a:t>
            </a:r>
            <a:r>
              <a:rPr lang="zh-CN" altLang="en-US" dirty="0" smtClean="0">
                <a:latin typeface="微软雅黑"/>
                <a:ea typeface="微软雅黑"/>
              </a:rPr>
              <a:t> </a:t>
            </a:r>
            <a:endParaRPr lang="en-US" altLang="zh-CN" dirty="0" smtClean="0">
              <a:latin typeface="微软雅黑"/>
              <a:ea typeface="微软雅黑"/>
            </a:endParaRPr>
          </a:p>
          <a:p>
            <a:pPr indent="533400"/>
            <a:r>
              <a:rPr lang="en-US" altLang="zh-CN" dirty="0" smtClean="0">
                <a:latin typeface="微软雅黑"/>
                <a:ea typeface="微软雅黑"/>
              </a:rPr>
              <a:t>(</a:t>
            </a:r>
            <a:r>
              <a:rPr lang="en-US" altLang="zh-CN" dirty="0">
                <a:latin typeface="微软雅黑"/>
                <a:ea typeface="微软雅黑"/>
              </a:rPr>
              <a:t>3)</a:t>
            </a:r>
            <a:r>
              <a:rPr lang="zh-CN" altLang="en-US" dirty="0">
                <a:latin typeface="微软雅黑"/>
                <a:ea typeface="微软雅黑"/>
              </a:rPr>
              <a:t>身体与心理健康都不关心型</a:t>
            </a:r>
            <a:r>
              <a:rPr lang="en-US" altLang="zh-CN" dirty="0">
                <a:latin typeface="微软雅黑"/>
                <a:ea typeface="微软雅黑"/>
              </a:rPr>
              <a:t>. </a:t>
            </a:r>
            <a:endParaRPr lang="zh-CN" altLang="en-US" dirty="0">
              <a:latin typeface="微软雅黑"/>
              <a:ea typeface="微软雅黑"/>
            </a:endParaRPr>
          </a:p>
          <a:p>
            <a:pPr indent="454025"/>
            <a:endParaRPr lang="zh-CN" altLang="en-US" sz="2400" dirty="0">
              <a:latin typeface="微软雅黑"/>
              <a:ea typeface="微软雅黑"/>
            </a:endParaRPr>
          </a:p>
          <a:p>
            <a:pPr indent="720725"/>
            <a:endParaRPr lang="zh-CN" altLang="en-US" dirty="0">
              <a:latin typeface="微软雅黑"/>
              <a:ea typeface="微软雅黑"/>
            </a:endParaRPr>
          </a:p>
          <a:p>
            <a:endParaRPr lang="zh-Hant" altLang="en-US" dirty="0">
              <a:latin typeface="微软雅黑"/>
              <a:ea typeface="微软雅黑"/>
            </a:endParaRPr>
          </a:p>
          <a:p>
            <a:endParaRPr lang="zh-CN" altLang="en-US" dirty="0">
              <a:latin typeface="微软雅黑"/>
              <a:ea typeface="微软雅黑"/>
            </a:endParaRPr>
          </a:p>
        </p:txBody>
      </p:sp>
    </p:spTree>
    <p:extLst>
      <p:ext uri="{BB962C8B-B14F-4D97-AF65-F5344CB8AC3E}">
        <p14:creationId xmlns:p14="http://schemas.microsoft.com/office/powerpoint/2010/main" val="35723821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532010"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第二</a:t>
            </a:r>
            <a:r>
              <a:rPr lang="zh-CN" altLang="en-US" sz="3200" dirty="0" smtClean="0">
                <a:latin typeface="微软雅黑"/>
                <a:ea typeface="微软雅黑"/>
              </a:rPr>
              <a:t>节  大学生</a:t>
            </a:r>
            <a:r>
              <a:rPr lang="zh-CN" altLang="en-US" sz="3200" dirty="0" smtClean="0">
                <a:latin typeface="微软雅黑"/>
                <a:ea typeface="微软雅黑"/>
              </a:rPr>
              <a:t>情绪管理</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7992888" cy="5386090"/>
          </a:xfrm>
          <a:prstGeom prst="rect">
            <a:avLst/>
          </a:prstGeom>
          <a:noFill/>
        </p:spPr>
        <p:txBody>
          <a:bodyPr wrap="square" rtlCol="0">
            <a:spAutoFit/>
          </a:bodyPr>
          <a:lstStyle/>
          <a:p>
            <a:r>
              <a:rPr lang="zh-CN" altLang="en-US" sz="2400" b="1" dirty="0">
                <a:latin typeface="微软雅黑"/>
                <a:ea typeface="微软雅黑"/>
              </a:rPr>
              <a:t>一、情绪的含义 </a:t>
            </a:r>
          </a:p>
          <a:p>
            <a:pPr indent="533400"/>
            <a:r>
              <a:rPr lang="zh-CN" altLang="en-US" sz="2000" dirty="0">
                <a:latin typeface="微软雅黑"/>
                <a:ea typeface="微软雅黑"/>
              </a:rPr>
              <a:t>情绪是人们对客观事物或对象所持的态度的身心体验</a:t>
            </a:r>
            <a:r>
              <a:rPr lang="en-US" altLang="zh-CN" sz="2000" dirty="0">
                <a:latin typeface="微软雅黑"/>
                <a:ea typeface="微软雅黑"/>
              </a:rPr>
              <a:t>,</a:t>
            </a:r>
            <a:r>
              <a:rPr lang="zh-CN" altLang="en-US" sz="2000" dirty="0">
                <a:latin typeface="微软雅黑"/>
                <a:ea typeface="微软雅黑"/>
              </a:rPr>
              <a:t>是人各种感觉、思想和行为的一 种综合的心理和生理状态</a:t>
            </a:r>
            <a:r>
              <a:rPr lang="en-US" altLang="zh-CN" sz="2000" dirty="0">
                <a:latin typeface="微软雅黑"/>
                <a:ea typeface="微软雅黑"/>
              </a:rPr>
              <a:t>,</a:t>
            </a:r>
            <a:r>
              <a:rPr lang="zh-CN" altLang="en-US" sz="2000" dirty="0">
                <a:latin typeface="微软雅黑"/>
                <a:ea typeface="微软雅黑"/>
              </a:rPr>
              <a:t>如喜、怒、哀、乐等</a:t>
            </a:r>
            <a:r>
              <a:rPr lang="en-US" altLang="zh-CN" sz="2000" dirty="0">
                <a:latin typeface="微软雅黑"/>
                <a:ea typeface="微软雅黑"/>
              </a:rPr>
              <a:t>.</a:t>
            </a:r>
            <a:r>
              <a:rPr lang="zh-CN" altLang="en-US" sz="2000" dirty="0">
                <a:latin typeface="微软雅黑"/>
                <a:ea typeface="微软雅黑"/>
              </a:rPr>
              <a:t>人的情绪有正面情绪和负面情绪之分</a:t>
            </a:r>
            <a:r>
              <a:rPr lang="en-US" altLang="zh-CN" sz="2000" dirty="0">
                <a:latin typeface="微软雅黑"/>
                <a:ea typeface="微软雅黑"/>
              </a:rPr>
              <a:t>.</a:t>
            </a:r>
            <a:r>
              <a:rPr lang="zh-CN" altLang="en-US" sz="2000" dirty="0">
                <a:latin typeface="微软雅黑"/>
                <a:ea typeface="微软雅黑"/>
              </a:rPr>
              <a:t>正面 情绪即肯定的情绪</a:t>
            </a:r>
            <a:r>
              <a:rPr lang="en-US" altLang="zh-CN" sz="2000" dirty="0">
                <a:latin typeface="微软雅黑"/>
                <a:ea typeface="微软雅黑"/>
              </a:rPr>
              <a:t>,</a:t>
            </a:r>
            <a:r>
              <a:rPr lang="zh-CN" altLang="en-US" sz="2000" dirty="0">
                <a:latin typeface="微软雅黑"/>
                <a:ea typeface="微软雅黑"/>
              </a:rPr>
              <a:t>如爱、感恩、好奇心、热情、快乐等</a:t>
            </a:r>
            <a:r>
              <a:rPr lang="en-US" altLang="zh-CN" sz="2000" dirty="0">
                <a:latin typeface="微软雅黑"/>
                <a:ea typeface="微软雅黑"/>
              </a:rPr>
              <a:t>.</a:t>
            </a:r>
            <a:r>
              <a:rPr lang="zh-CN" altLang="en-US" sz="2000" dirty="0">
                <a:latin typeface="微软雅黑"/>
                <a:ea typeface="微软雅黑"/>
              </a:rPr>
              <a:t>负面情绪是消极负面的情绪</a:t>
            </a:r>
            <a:r>
              <a:rPr lang="en-US" altLang="zh-CN" sz="2000" dirty="0">
                <a:latin typeface="微软雅黑"/>
                <a:ea typeface="微软雅黑"/>
              </a:rPr>
              <a:t>,</a:t>
            </a:r>
            <a:r>
              <a:rPr lang="zh-CN" altLang="en-US" sz="2000" dirty="0">
                <a:latin typeface="微软雅黑"/>
                <a:ea typeface="微软雅黑"/>
              </a:rPr>
              <a:t>如恨、 冷 酷 、愤 怒 、抑 郁 、自 卑 等 </a:t>
            </a:r>
            <a:r>
              <a:rPr lang="en-US" altLang="zh-CN" sz="2000" dirty="0">
                <a:latin typeface="微软雅黑"/>
                <a:ea typeface="微软雅黑"/>
              </a:rPr>
              <a:t>. </a:t>
            </a:r>
            <a:endParaRPr lang="zh-CN" altLang="en-US" sz="2000" dirty="0">
              <a:latin typeface="微软雅黑"/>
              <a:ea typeface="微软雅黑"/>
            </a:endParaRPr>
          </a:p>
          <a:p>
            <a:pPr indent="533400"/>
            <a:r>
              <a:rPr lang="zh-CN" altLang="en-US" sz="2000" dirty="0">
                <a:latin typeface="微软雅黑"/>
                <a:ea typeface="微软雅黑"/>
              </a:rPr>
              <a:t>人的情绪反映客观现实与个体需要之间的关系</a:t>
            </a:r>
            <a:r>
              <a:rPr lang="en-US" altLang="zh-CN" sz="2000" dirty="0">
                <a:latin typeface="微软雅黑"/>
                <a:ea typeface="微软雅黑"/>
              </a:rPr>
              <a:t>.</a:t>
            </a:r>
            <a:r>
              <a:rPr lang="zh-CN" altLang="en-US" sz="2000" dirty="0">
                <a:latin typeface="微软雅黑"/>
                <a:ea typeface="微软雅黑"/>
              </a:rPr>
              <a:t>由于客观现实与个体需要的多样化</a:t>
            </a:r>
            <a:r>
              <a:rPr lang="en-US" altLang="zh-CN" sz="2000" dirty="0">
                <a:latin typeface="微软雅黑"/>
                <a:ea typeface="微软雅黑"/>
              </a:rPr>
              <a:t>, </a:t>
            </a:r>
            <a:r>
              <a:rPr lang="zh-CN" altLang="en-US" sz="2000" dirty="0">
                <a:latin typeface="微软雅黑"/>
                <a:ea typeface="微软雅黑"/>
              </a:rPr>
              <a:t>人的情绪变化也无比纷繁</a:t>
            </a:r>
            <a:r>
              <a:rPr lang="en-US" altLang="zh-CN" sz="2000" dirty="0">
                <a:latin typeface="微软雅黑"/>
                <a:ea typeface="微软雅黑"/>
              </a:rPr>
              <a:t>,</a:t>
            </a:r>
            <a:r>
              <a:rPr lang="zh-CN" altLang="en-US" sz="2000" dirty="0">
                <a:latin typeface="微软雅黑"/>
                <a:ea typeface="微软雅黑"/>
              </a:rPr>
              <a:t>但一般把快乐、愤怒、恐惧、悲哀列为人类最基本的或原始的情绪 形式</a:t>
            </a:r>
            <a:r>
              <a:rPr lang="en-US" altLang="zh-CN" sz="2000" dirty="0">
                <a:latin typeface="微软雅黑"/>
                <a:ea typeface="微软雅黑"/>
              </a:rPr>
              <a:t>.</a:t>
            </a:r>
            <a:r>
              <a:rPr lang="zh-CN" altLang="en-US" sz="2000" dirty="0">
                <a:latin typeface="微软雅黑"/>
                <a:ea typeface="微软雅黑"/>
              </a:rPr>
              <a:t>而把其他情绪看作为四大基本情绪的派生</a:t>
            </a:r>
            <a:r>
              <a:rPr lang="en-US" altLang="zh-CN" sz="2000" dirty="0">
                <a:latin typeface="微软雅黑"/>
                <a:ea typeface="微软雅黑"/>
              </a:rPr>
              <a:t>. </a:t>
            </a:r>
            <a:endParaRPr lang="en-US" altLang="zh-CN" sz="2000" dirty="0" smtClean="0">
              <a:latin typeface="微软雅黑"/>
              <a:ea typeface="微软雅黑"/>
            </a:endParaRPr>
          </a:p>
          <a:p>
            <a:pPr indent="533400"/>
            <a:r>
              <a:rPr lang="zh-CN" altLang="en-US" sz="2000" dirty="0">
                <a:latin typeface="微软雅黑"/>
                <a:ea typeface="微软雅黑"/>
              </a:rPr>
              <a:t>日常生活中</a:t>
            </a:r>
            <a:r>
              <a:rPr lang="en-US" altLang="zh-CN" sz="2000" dirty="0">
                <a:latin typeface="微软雅黑"/>
                <a:ea typeface="微软雅黑"/>
              </a:rPr>
              <a:t>,</a:t>
            </a:r>
            <a:r>
              <a:rPr lang="zh-CN" altLang="en-US" sz="2000" dirty="0">
                <a:latin typeface="微软雅黑"/>
                <a:ea typeface="微软雅黑"/>
              </a:rPr>
              <a:t>常见的是复合情绪</a:t>
            </a:r>
            <a:r>
              <a:rPr lang="en-US" altLang="zh-CN" sz="2000" dirty="0">
                <a:latin typeface="微软雅黑"/>
                <a:ea typeface="微软雅黑"/>
              </a:rPr>
              <a:t>,</a:t>
            </a:r>
            <a:r>
              <a:rPr lang="zh-CN" altLang="en-US" sz="2000" dirty="0">
                <a:latin typeface="微软雅黑"/>
                <a:ea typeface="微软雅黑"/>
              </a:rPr>
              <a:t>即不同情绪的组合</a:t>
            </a:r>
            <a:r>
              <a:rPr lang="en-US" altLang="zh-CN" sz="2000" dirty="0">
                <a:latin typeface="微软雅黑"/>
                <a:ea typeface="微软雅黑"/>
              </a:rPr>
              <a:t>,</a:t>
            </a:r>
            <a:r>
              <a:rPr lang="zh-CN" altLang="en-US" sz="2000" dirty="0">
                <a:latin typeface="微软雅黑"/>
                <a:ea typeface="微软雅黑"/>
              </a:rPr>
              <a:t>互相纠缠一起</a:t>
            </a:r>
            <a:r>
              <a:rPr lang="en-US" altLang="zh-CN" sz="2000" dirty="0">
                <a:latin typeface="微软雅黑"/>
                <a:ea typeface="微软雅黑"/>
              </a:rPr>
              <a:t>,</a:t>
            </a:r>
            <a:r>
              <a:rPr lang="zh-CN" altLang="en-US" sz="2000" dirty="0">
                <a:latin typeface="微软雅黑"/>
                <a:ea typeface="微软雅黑"/>
              </a:rPr>
              <a:t>矛盾交错</a:t>
            </a:r>
            <a:r>
              <a:rPr lang="en-US" altLang="zh-CN" sz="2000" dirty="0">
                <a:latin typeface="微软雅黑"/>
                <a:ea typeface="微软雅黑"/>
              </a:rPr>
              <a:t>,</a:t>
            </a:r>
            <a:r>
              <a:rPr lang="zh-CN" altLang="en-US" sz="2000" dirty="0">
                <a:latin typeface="微软雅黑"/>
                <a:ea typeface="微软雅黑"/>
              </a:rPr>
              <a:t>使人的 心理负担很重</a:t>
            </a:r>
            <a:r>
              <a:rPr lang="en-US" altLang="zh-CN" sz="2000" dirty="0">
                <a:latin typeface="微软雅黑"/>
                <a:ea typeface="微软雅黑"/>
              </a:rPr>
              <a:t>. </a:t>
            </a:r>
            <a:endParaRPr lang="zh-CN" altLang="en-US" sz="2000" dirty="0">
              <a:latin typeface="微软雅黑"/>
              <a:ea typeface="微软雅黑"/>
            </a:endParaRPr>
          </a:p>
          <a:p>
            <a:pPr indent="533400"/>
            <a:r>
              <a:rPr lang="zh-CN" altLang="en-US" sz="2000" dirty="0">
                <a:latin typeface="微软雅黑"/>
                <a:ea typeface="微软雅黑"/>
              </a:rPr>
              <a:t>人体是一个统一的整体</a:t>
            </a:r>
            <a:r>
              <a:rPr lang="en-US" altLang="zh-CN" sz="2000" dirty="0">
                <a:latin typeface="微软雅黑"/>
                <a:ea typeface="微软雅黑"/>
              </a:rPr>
              <a:t>.</a:t>
            </a:r>
            <a:r>
              <a:rPr lang="zh-CN" altLang="en-US" sz="2000" dirty="0">
                <a:latin typeface="微软雅黑"/>
                <a:ea typeface="微软雅黑"/>
              </a:rPr>
              <a:t>快乐、愤怒、悲哀、恐惧则是构成人的情绪的有机统一体</a:t>
            </a:r>
            <a:r>
              <a:rPr lang="en-US" altLang="zh-CN" sz="2000" dirty="0">
                <a:latin typeface="微软雅黑"/>
                <a:ea typeface="微软雅黑"/>
              </a:rPr>
              <a:t>,</a:t>
            </a:r>
            <a:r>
              <a:rPr lang="zh-CN" altLang="en-US" sz="2000" dirty="0">
                <a:latin typeface="微软雅黑"/>
                <a:ea typeface="微软雅黑"/>
              </a:rPr>
              <a:t>反映 着客观事物与个体需要之间的关系</a:t>
            </a:r>
            <a:r>
              <a:rPr lang="en-US" altLang="zh-CN" sz="2000" dirty="0">
                <a:latin typeface="微软雅黑"/>
                <a:ea typeface="微软雅黑"/>
              </a:rPr>
              <a:t>.</a:t>
            </a:r>
            <a:r>
              <a:rPr lang="zh-CN" altLang="en-US" sz="2000" dirty="0">
                <a:latin typeface="微软雅黑"/>
                <a:ea typeface="微软雅黑"/>
              </a:rPr>
              <a:t>四种情绪中</a:t>
            </a:r>
            <a:r>
              <a:rPr lang="en-US" altLang="zh-CN" sz="2000" dirty="0">
                <a:latin typeface="微软雅黑"/>
                <a:ea typeface="微软雅黑"/>
              </a:rPr>
              <a:t>,</a:t>
            </a:r>
            <a:r>
              <a:rPr lang="zh-CN" altLang="en-US" sz="2000" dirty="0">
                <a:latin typeface="微软雅黑"/>
                <a:ea typeface="微软雅黑"/>
              </a:rPr>
              <a:t>无论哪一种过分或萎缩</a:t>
            </a:r>
            <a:r>
              <a:rPr lang="en-US" altLang="zh-CN" sz="2000" dirty="0">
                <a:latin typeface="微软雅黑"/>
                <a:ea typeface="微软雅黑"/>
              </a:rPr>
              <a:t>,</a:t>
            </a:r>
            <a:r>
              <a:rPr lang="zh-CN" altLang="en-US" sz="2000" dirty="0">
                <a:latin typeface="微软雅黑"/>
                <a:ea typeface="微软雅黑"/>
              </a:rPr>
              <a:t>均有碍于人的个 性发展</a:t>
            </a:r>
            <a:r>
              <a:rPr lang="en-US" altLang="zh-CN" sz="2000" dirty="0">
                <a:latin typeface="微软雅黑"/>
                <a:ea typeface="微软雅黑"/>
              </a:rPr>
              <a:t>,</a:t>
            </a:r>
            <a:r>
              <a:rPr lang="zh-CN" altLang="en-US" sz="2000" dirty="0">
                <a:latin typeface="微软雅黑"/>
                <a:ea typeface="微软雅黑"/>
              </a:rPr>
              <a:t>不利于人对客观环境的反应和适应</a:t>
            </a:r>
            <a:r>
              <a:rPr lang="en-US" altLang="zh-CN" sz="2000" dirty="0">
                <a:latin typeface="微软雅黑"/>
                <a:ea typeface="微软雅黑"/>
              </a:rPr>
              <a:t>. </a:t>
            </a:r>
            <a:endParaRPr lang="zh-CN" altLang="en-US" sz="2000" dirty="0">
              <a:latin typeface="微软雅黑"/>
              <a:ea typeface="微软雅黑"/>
            </a:endParaRPr>
          </a:p>
          <a:p>
            <a:pPr indent="533400"/>
            <a:endParaRPr lang="zh-CN" altLang="en-US" sz="2000" dirty="0">
              <a:latin typeface="微软雅黑"/>
              <a:ea typeface="微软雅黑"/>
            </a:endParaRPr>
          </a:p>
        </p:txBody>
      </p:sp>
    </p:spTree>
    <p:extLst>
      <p:ext uri="{BB962C8B-B14F-4D97-AF65-F5344CB8AC3E}">
        <p14:creationId xmlns:p14="http://schemas.microsoft.com/office/powerpoint/2010/main" val="5481488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4608</TotalTime>
  <Words>2912</Words>
  <Application>Microsoft Office PowerPoint</Application>
  <PresentationFormat>全屏显示(4:3)</PresentationFormat>
  <Paragraphs>195</Paragraphs>
  <Slides>17</Slides>
  <Notes>0</Notes>
  <HiddenSlides>0</HiddenSlides>
  <MMClips>0</MMClips>
  <ScaleCrop>false</ScaleCrop>
  <HeadingPairs>
    <vt:vector size="4" baseType="variant">
      <vt:variant>
        <vt:lpstr>主题</vt:lpstr>
      </vt:variant>
      <vt:variant>
        <vt:i4>1</vt:i4>
      </vt:variant>
      <vt:variant>
        <vt:lpstr>幻灯片标题</vt:lpstr>
      </vt:variant>
      <vt:variant>
        <vt:i4>17</vt:i4>
      </vt:variant>
    </vt:vector>
  </HeadingPairs>
  <TitlesOfParts>
    <vt:vector size="18"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bj</dc:creator>
  <cp:lastModifiedBy>SJYY</cp:lastModifiedBy>
  <cp:revision>437</cp:revision>
  <dcterms:created xsi:type="dcterms:W3CDTF">2013-10-30T09:04:50Z</dcterms:created>
  <dcterms:modified xsi:type="dcterms:W3CDTF">2017-09-28T08:27:16Z</dcterms:modified>
</cp:coreProperties>
</file>