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9" r:id="rId3"/>
    <p:sldId id="320" r:id="rId4"/>
    <p:sldId id="324" r:id="rId5"/>
    <p:sldId id="321" r:id="rId6"/>
    <p:sldId id="322" r:id="rId7"/>
    <p:sldId id="323" r:id="rId8"/>
    <p:sldId id="265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AEF2"/>
    <a:srgbClr val="BBBBBB"/>
    <a:srgbClr val="93634C"/>
    <a:srgbClr val="94634C"/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1" autoAdjust="0"/>
    <p:restoredTop sz="95633" autoAdjust="0"/>
  </p:normalViewPr>
  <p:slideViewPr>
    <p:cSldViewPr>
      <p:cViewPr varScale="1">
        <p:scale>
          <a:sx n="75" d="100"/>
          <a:sy n="75" d="100"/>
        </p:scale>
        <p:origin x="-1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F744C6F-2DCB-4443-8CA6-10F9F6BC2254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24B68B9-7889-48A4-8FC6-A916491290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450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C012F-50BE-4916-BE77-ED4371DDF061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63C5A-0FBE-4673-B44D-8146F1F671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E1E0D-4885-4C37-B03A-CE6FEECAA12B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CEF68-2610-49CF-8110-EFF6FD5AF5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992C9-9257-4E39-9C95-501BEE6FB355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23A38-2667-4949-992E-0B9D6B1DBF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2D3CD-E4EA-41E3-83FE-BB005637098A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715DB-1263-429E-A6DE-F9106977AF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2BEA1-10EF-47F0-8328-2EFD098FA82E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EB876-B110-42D7-B2BE-F6AE5FC31C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FEE6-834F-4B33-B2B1-D16CACA1AB1A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C1CD-4BF5-481D-8C27-AB69A2B576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F4ADF-D438-4037-AD1A-E6BCFDAFCB79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D2E86-B3EC-437A-86E1-5E20DB1464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686F2-3FD8-4AF2-986C-0B906770FA4F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7D182-10D6-4080-9903-D697C6D885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D3058-0741-4CC3-AC2A-A33B57092BF9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F969A-5505-43E9-8F87-847E76A1D5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B4AE7-12C8-4A50-9EEE-0CAD176C25F5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3EE4F-14C4-4C5F-934B-432F02282B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B0B37-FF3B-42DB-ABF5-B356AC355D96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8C471-84CC-4E47-960E-170EA9766E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6FB147D-83AF-4956-A3A3-6EEC88000B5D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92F17E-DDBD-4562-941A-9005DFADE9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4427984" y="1484784"/>
            <a:ext cx="4857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 dirty="0">
                <a:latin typeface="黑体"/>
                <a:ea typeface="黑体"/>
              </a:rPr>
              <a:t>大学生入学导读 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427984" y="2420888"/>
            <a:ext cx="4536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" name="矩形: 圆角 11">
            <a:extLst>
              <a:ext uri="{FF2B5EF4-FFF2-40B4-BE49-F238E27FC236}">
                <a16:creationId xmlns:a16="http://schemas.microsoft.com/office/drawing/2014/main" xmlns="" id="{620324B8-6BB9-4ADB-8F97-301B2336BA99}"/>
              </a:ext>
            </a:extLst>
          </p:cNvPr>
          <p:cNvSpPr/>
          <p:nvPr/>
        </p:nvSpPr>
        <p:spPr>
          <a:xfrm>
            <a:off x="2627784" y="2420888"/>
            <a:ext cx="648072" cy="57606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: 圆角 12">
            <a:extLst>
              <a:ext uri="{FF2B5EF4-FFF2-40B4-BE49-F238E27FC236}">
                <a16:creationId xmlns:a16="http://schemas.microsoft.com/office/drawing/2014/main" xmlns="" id="{ADC18029-2579-4D61-BBFE-9A4D23E99E45}"/>
              </a:ext>
            </a:extLst>
          </p:cNvPr>
          <p:cNvSpPr/>
          <p:nvPr/>
        </p:nvSpPr>
        <p:spPr>
          <a:xfrm>
            <a:off x="2627784" y="3068960"/>
            <a:ext cx="648072" cy="576065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2483768" y="1124744"/>
            <a:ext cx="58326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4000" dirty="0" smtClean="0">
                <a:solidFill>
                  <a:srgbClr val="800000"/>
                </a:solidFill>
                <a:latin typeface="微软雅黑" pitchFamily="34" charset="-122"/>
                <a:ea typeface="微软雅黑" pitchFamily="34" charset="-122"/>
              </a:rPr>
              <a:t>第四章  大学生卫生健康</a:t>
            </a:r>
            <a:endParaRPr lang="zh-CN" altLang="en-US" sz="4000" dirty="0">
              <a:solidFill>
                <a:srgbClr val="8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7864" y="249289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 smtClean="0">
                <a:latin typeface="微软雅黑"/>
                <a:ea typeface="微软雅黑"/>
              </a:rPr>
              <a:t>校园环境</a:t>
            </a:r>
            <a:endParaRPr kumimoji="1" lang="zh-CN" altLang="en-US" sz="2400" dirty="0">
              <a:latin typeface="微软雅黑"/>
              <a:ea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47864" y="3158970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 smtClean="0">
                <a:latin typeface="微软雅黑"/>
                <a:ea typeface="微软雅黑"/>
              </a:rPr>
              <a:t>损害大学生健康的主要传染病</a:t>
            </a:r>
            <a:endParaRPr kumimoji="1" lang="zh-CN" altLang="en-US" sz="2400" dirty="0">
              <a:latin typeface="微软雅黑"/>
              <a:ea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47864" y="3825044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 smtClean="0">
                <a:latin typeface="微软雅黑"/>
                <a:ea typeface="微软雅黑"/>
              </a:rPr>
              <a:t>大学生的常见病</a:t>
            </a:r>
            <a:endParaRPr kumimoji="1" lang="zh-CN" altLang="en-US" sz="2400" dirty="0">
              <a:latin typeface="微软雅黑"/>
              <a:ea typeface="微软雅黑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47864" y="4491118"/>
            <a:ext cx="274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 smtClean="0">
                <a:latin typeface="微软雅黑"/>
                <a:ea typeface="微软雅黑"/>
              </a:rPr>
              <a:t>艾滋病教育</a:t>
            </a:r>
            <a:endParaRPr kumimoji="1" lang="zh-CN" altLang="en-US" sz="2400" dirty="0">
              <a:latin typeface="微软雅黑"/>
              <a:ea typeface="微软雅黑"/>
            </a:endParaRPr>
          </a:p>
        </p:txBody>
      </p:sp>
      <p:sp>
        <p:nvSpPr>
          <p:cNvPr id="23" name="矩形: 圆角 11">
            <a:extLst>
              <a:ext uri="{FF2B5EF4-FFF2-40B4-BE49-F238E27FC236}">
                <a16:creationId xmlns:a16="http://schemas.microsoft.com/office/drawing/2014/main" xmlns="" id="{620324B8-6BB9-4ADB-8F97-301B2336BA99}"/>
              </a:ext>
            </a:extLst>
          </p:cNvPr>
          <p:cNvSpPr/>
          <p:nvPr/>
        </p:nvSpPr>
        <p:spPr>
          <a:xfrm>
            <a:off x="2627784" y="3717032"/>
            <a:ext cx="648072" cy="57606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03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矩形: 圆角 12">
            <a:extLst>
              <a:ext uri="{FF2B5EF4-FFF2-40B4-BE49-F238E27FC236}">
                <a16:creationId xmlns:a16="http://schemas.microsoft.com/office/drawing/2014/main" xmlns="" id="{ADC18029-2579-4D61-BBFE-9A4D23E99E45}"/>
              </a:ext>
            </a:extLst>
          </p:cNvPr>
          <p:cNvSpPr/>
          <p:nvPr/>
        </p:nvSpPr>
        <p:spPr>
          <a:xfrm>
            <a:off x="2627784" y="4365104"/>
            <a:ext cx="648072" cy="576065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04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64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53285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微软雅黑"/>
                <a:ea typeface="微软雅黑"/>
              </a:rPr>
              <a:t>第一节  校园环境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3568" y="764704"/>
            <a:ext cx="792088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</a:rPr>
              <a:t>一、社会环境 </a:t>
            </a:r>
          </a:p>
          <a:p>
            <a:pPr indent="533400"/>
            <a:r>
              <a:rPr lang="zh-CN" altLang="en-US" sz="2000" dirty="0">
                <a:latin typeface="微软雅黑"/>
                <a:ea typeface="微软雅黑"/>
              </a:rPr>
              <a:t>社会环境是指与社会主体发生联系的外部世界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这里的生活主体包括个人</a:t>
            </a:r>
            <a:r>
              <a:rPr lang="en-US" altLang="zh-CN" sz="2000" dirty="0">
                <a:latin typeface="微软雅黑"/>
                <a:ea typeface="微软雅黑"/>
              </a:rPr>
              <a:t>(</a:t>
            </a:r>
            <a:r>
              <a:rPr lang="zh-CN" altLang="en-US" sz="2000" dirty="0">
                <a:latin typeface="微软雅黑"/>
                <a:ea typeface="微软雅黑"/>
              </a:rPr>
              <a:t>个体</a:t>
            </a:r>
            <a:r>
              <a:rPr lang="en-US" altLang="zh-CN" sz="2000" dirty="0">
                <a:latin typeface="微软雅黑"/>
                <a:ea typeface="微软雅黑"/>
              </a:rPr>
              <a:t>)</a:t>
            </a:r>
            <a:r>
              <a:rPr lang="zh-CN" altLang="en-US" sz="2000" dirty="0">
                <a:latin typeface="微软雅黑"/>
                <a:ea typeface="微软雅黑"/>
              </a:rPr>
              <a:t>和个 人的集合体</a:t>
            </a:r>
            <a:r>
              <a:rPr lang="en-US" altLang="zh-CN" sz="2000" dirty="0">
                <a:latin typeface="微软雅黑"/>
                <a:ea typeface="微软雅黑"/>
              </a:rPr>
              <a:t>(</a:t>
            </a:r>
            <a:r>
              <a:rPr lang="zh-CN" altLang="en-US" sz="2000" dirty="0">
                <a:latin typeface="微软雅黑"/>
                <a:ea typeface="微软雅黑"/>
              </a:rPr>
              <a:t>群体</a:t>
            </a:r>
            <a:r>
              <a:rPr lang="en-US" altLang="zh-CN" sz="2000" dirty="0">
                <a:latin typeface="微软雅黑"/>
                <a:ea typeface="微软雅黑"/>
              </a:rPr>
              <a:t>).</a:t>
            </a:r>
            <a:r>
              <a:rPr lang="zh-CN" altLang="en-US" sz="2000" dirty="0">
                <a:latin typeface="微软雅黑"/>
                <a:ea typeface="微软雅黑"/>
              </a:rPr>
              <a:t>它是由经济、政治、文化等要素构成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每一社会有相应的经济基础和上 层建筑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文化是政治、经济的反映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社会环境是人类活动的产物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反之又成为人类工作、生 活、身心健康和社会活动等重要的制约条件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人类物质生活越丰富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社会环境条件对人的健 康影响也就越大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人对社会的依赖性也越深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人类在不同的社会发展阶段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产生相应的社会 环境和社会问题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这些社会环境和社会问题的危害及其性质和强度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以及解决的途径和方 法都有所不同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社会越发展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社会环境与人类健康的关系也就越密切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533400"/>
            <a:r>
              <a:rPr lang="zh-CN" altLang="en-US" sz="2000" dirty="0">
                <a:latin typeface="微软雅黑"/>
                <a:ea typeface="微软雅黑"/>
              </a:rPr>
              <a:t>在目前我国的大学的环境教育还未受到普遍的重视之时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亟待增强大学生的环境意识</a:t>
            </a:r>
            <a:r>
              <a:rPr lang="en-US" altLang="zh-CN" sz="2000" dirty="0">
                <a:latin typeface="微软雅黑"/>
                <a:ea typeface="微软雅黑"/>
              </a:rPr>
              <a:t>, </a:t>
            </a:r>
            <a:r>
              <a:rPr lang="zh-CN" altLang="en-US" sz="2000" dirty="0">
                <a:latin typeface="微软雅黑"/>
                <a:ea typeface="微软雅黑"/>
              </a:rPr>
              <a:t>增加保护环境的责任感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建立有益于健康的环境行为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积极参加保护环境、促进健康的活动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r>
              <a:rPr lang="zh-CN" altLang="en-US" sz="2000" dirty="0">
                <a:latin typeface="微软雅黑"/>
                <a:ea typeface="微软雅黑"/>
              </a:rPr>
              <a:t>而校园环境就是大学生实践的舞台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16648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33009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</a:rPr>
              <a:t>第一</a:t>
            </a:r>
            <a:r>
              <a:rPr lang="zh-CN" altLang="en-US" sz="3200" dirty="0" smtClean="0">
                <a:latin typeface="微软雅黑"/>
                <a:ea typeface="微软雅黑"/>
              </a:rPr>
              <a:t>节  校园</a:t>
            </a:r>
            <a:r>
              <a:rPr lang="zh-CN" altLang="en-US" sz="3200" dirty="0" smtClean="0">
                <a:latin typeface="微软雅黑"/>
                <a:ea typeface="微软雅黑"/>
              </a:rPr>
              <a:t>环境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3568" y="764704"/>
            <a:ext cx="792088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</a:rPr>
              <a:t>二、校园</a:t>
            </a:r>
            <a:r>
              <a:rPr lang="zh-CN" altLang="en-US" sz="2400" b="1" dirty="0" smtClean="0">
                <a:latin typeface="微软雅黑"/>
                <a:ea typeface="微软雅黑"/>
              </a:rPr>
              <a:t>环境卫生</a:t>
            </a:r>
            <a:endParaRPr lang="en-US" altLang="zh-CN" sz="2400" b="1" dirty="0" smtClean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校园环境条件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直接与学生的学习、生活和健康密切相关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而要改善学校区域的</a:t>
            </a:r>
            <a:r>
              <a:rPr lang="zh-CN" altLang="en-US" sz="2000" dirty="0" smtClean="0">
                <a:latin typeface="微软雅黑"/>
                <a:ea typeface="微软雅黑"/>
              </a:rPr>
              <a:t>环境质量。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endParaRPr lang="en-US" altLang="zh-CN" sz="2000" dirty="0" smtClean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图书馆、阅览室、教室、宿舍是人员密集之处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在呼吸道传染病的肆虐时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是易受传染</a:t>
            </a:r>
            <a:r>
              <a:rPr lang="zh-CN" altLang="en-US" sz="2000" dirty="0" smtClean="0">
                <a:latin typeface="微软雅黑"/>
                <a:ea typeface="微软雅黑"/>
              </a:rPr>
              <a:t>的地方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应注意开窗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保持室内通风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此外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书刊、索引卡、公共使用的物品等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易被病原</a:t>
            </a:r>
            <a:r>
              <a:rPr lang="zh-CN" altLang="en-US" sz="2000" dirty="0" smtClean="0">
                <a:latin typeface="微软雅黑"/>
                <a:ea typeface="微软雅黑"/>
              </a:rPr>
              <a:t>微生物</a:t>
            </a:r>
            <a:r>
              <a:rPr lang="zh-CN" altLang="en-US" sz="2000" dirty="0">
                <a:latin typeface="微软雅黑"/>
                <a:ea typeface="微软雅黑"/>
              </a:rPr>
              <a:t>污染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成为疾病流行的潜在危险因素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</a:p>
          <a:p>
            <a:endParaRPr lang="en-US" altLang="zh-CN" sz="2000" dirty="0" smtClean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教室、居室卫生大学生每天大部分时间是在教室或宿舍中度过</a:t>
            </a:r>
            <a:r>
              <a:rPr lang="en-US" altLang="zh-CN" sz="2000" dirty="0">
                <a:latin typeface="微软雅黑"/>
                <a:ea typeface="微软雅黑"/>
              </a:rPr>
              <a:t>.«</a:t>
            </a:r>
            <a:r>
              <a:rPr lang="zh-CN" altLang="en-US" sz="2000" dirty="0">
                <a:latin typeface="微软雅黑"/>
                <a:ea typeface="微软雅黑"/>
              </a:rPr>
              <a:t>学校卫生工作条例</a:t>
            </a:r>
            <a:r>
              <a:rPr lang="en-US" altLang="zh-CN" sz="2000" dirty="0" smtClean="0">
                <a:latin typeface="微软雅黑"/>
                <a:ea typeface="微软雅黑"/>
              </a:rPr>
              <a:t>»</a:t>
            </a:r>
            <a:r>
              <a:rPr lang="zh-CN" altLang="en-US" sz="2000" dirty="0" smtClean="0">
                <a:latin typeface="微软雅黑"/>
                <a:ea typeface="微软雅黑"/>
              </a:rPr>
              <a:t>第八</a:t>
            </a:r>
            <a:r>
              <a:rPr lang="zh-CN" altLang="en-US" sz="2000" dirty="0">
                <a:latin typeface="微软雅黑"/>
                <a:ea typeface="微软雅黑"/>
              </a:rPr>
              <a:t>条规定</a:t>
            </a:r>
            <a:r>
              <a:rPr lang="en-US" altLang="zh-CN" sz="2000" dirty="0">
                <a:latin typeface="微软雅黑"/>
                <a:ea typeface="微软雅黑"/>
              </a:rPr>
              <a:t>:“</a:t>
            </a:r>
            <a:r>
              <a:rPr lang="zh-CN" altLang="en-US" sz="2000" dirty="0">
                <a:latin typeface="微软雅黑"/>
                <a:ea typeface="微软雅黑"/>
              </a:rPr>
              <a:t>学校应当建立卫生制度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加强对学生个人卫生、环境卫生以及教室、宿舍</a:t>
            </a:r>
            <a:r>
              <a:rPr lang="zh-CN" altLang="en-US" sz="2000" dirty="0" smtClean="0">
                <a:latin typeface="微软雅黑"/>
                <a:ea typeface="微软雅黑"/>
              </a:rPr>
              <a:t>卫生的</a:t>
            </a:r>
            <a:r>
              <a:rPr lang="zh-CN" altLang="en-US" sz="2000" dirty="0">
                <a:latin typeface="微软雅黑"/>
                <a:ea typeface="微软雅黑"/>
              </a:rPr>
              <a:t>管理</a:t>
            </a:r>
            <a:r>
              <a:rPr lang="en-US" altLang="zh-CN" sz="2000" dirty="0">
                <a:latin typeface="微软雅黑"/>
                <a:ea typeface="微软雅黑"/>
              </a:rPr>
              <a:t>.”</a:t>
            </a:r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2514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71160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</a:rPr>
              <a:t>第二</a:t>
            </a:r>
            <a:r>
              <a:rPr lang="zh-CN" altLang="en-US" sz="3200" dirty="0" smtClean="0">
                <a:latin typeface="微软雅黑"/>
                <a:ea typeface="微软雅黑"/>
              </a:rPr>
              <a:t>节  损害</a:t>
            </a:r>
            <a:r>
              <a:rPr lang="zh-CN" altLang="en-US" sz="3200" dirty="0">
                <a:latin typeface="微软雅黑"/>
                <a:ea typeface="微软雅黑"/>
              </a:rPr>
              <a:t>大学生健康的主要传染病 </a:t>
            </a: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3568" y="764704"/>
            <a:ext cx="79208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一、病毒性肝炎 </a:t>
            </a:r>
          </a:p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病毒性肝炎是由多种病毒引起的以肝炎为主的全身性疾病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二、感染性腹泻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由于细菌病毒或寄生虫的感染而引起的腹泻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称为感染性腹泻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是一种极为常见的疾 病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三、伤寒与副伤寒 </a:t>
            </a:r>
          </a:p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伤寒与副伤寒虽然也是急性消化道传染病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但比起细菌性痢疾则少得多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病原体分别 是伤寒杆菌和副伤寒杆菌甲、乙、丙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传染源都是病人和带菌者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四、肺结核病 </a:t>
            </a:r>
          </a:p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肺结核病是由结核杆菌引起的慢性传染病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五、流行性腮腺炎 </a:t>
            </a:r>
          </a:p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流行性腮腺炎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通称痄腮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是腮腺炎病毒所引起的一种全身性感染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也是世界各地所常 见的呼吸道传染病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传染源是早期患者和隐性感染病例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通过飞沫经呼吸道而传播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六、疟疾 </a:t>
            </a:r>
          </a:p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疟疾是由疟原虫引起、经按蚊传播的传染病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病原体有间日疟、三日疟、恶性疟及卵形 疟等四种原虫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疟原虫的发育与繁殖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须经过人与按蚊两个宿主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疟疾是世界性流行的疾 病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75488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453201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</a:rPr>
              <a:t>第三</a:t>
            </a:r>
            <a:r>
              <a:rPr lang="zh-CN" altLang="en-US" sz="3200" dirty="0" smtClean="0">
                <a:latin typeface="微软雅黑"/>
                <a:ea typeface="微软雅黑"/>
              </a:rPr>
              <a:t>节  大学生</a:t>
            </a:r>
            <a:r>
              <a:rPr lang="zh-CN" altLang="en-US" sz="3200" dirty="0" smtClean="0">
                <a:latin typeface="微软雅黑"/>
                <a:ea typeface="微软雅黑"/>
              </a:rPr>
              <a:t>的</a:t>
            </a:r>
            <a:r>
              <a:rPr lang="zh-CN" altLang="en-US" sz="3200" dirty="0" smtClean="0">
                <a:latin typeface="微软雅黑"/>
                <a:ea typeface="微软雅黑"/>
              </a:rPr>
              <a:t>常见病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3568" y="764704"/>
            <a:ext cx="79208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93663"/>
            <a:r>
              <a:rPr lang="zh-CN" altLang="en-US" sz="2000" dirty="0">
                <a:latin typeface="微软雅黑"/>
                <a:ea typeface="微软雅黑"/>
              </a:rPr>
              <a:t>一</a:t>
            </a:r>
            <a:r>
              <a:rPr lang="zh-CN" altLang="en-US" sz="2000" dirty="0" smtClean="0">
                <a:latin typeface="微软雅黑"/>
                <a:ea typeface="微软雅黑"/>
              </a:rPr>
              <a:t>、感冒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感冒是一种病毒性感染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国内外至今都还没有特效药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二、急性扁桃体炎及咽炎 </a:t>
            </a:r>
          </a:p>
          <a:p>
            <a:r>
              <a:rPr lang="zh-CN" altLang="en-US" sz="2000" dirty="0">
                <a:latin typeface="微软雅黑"/>
                <a:ea typeface="微软雅黑"/>
              </a:rPr>
              <a:t>急性扁桃体炎及咽炎在大学生中极为多见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多由溶血性链球菌引起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如果事先有感冒</a:t>
            </a:r>
            <a:r>
              <a:rPr lang="en-US" altLang="zh-CN" sz="2000" dirty="0">
                <a:latin typeface="微软雅黑"/>
                <a:ea typeface="微软雅黑"/>
              </a:rPr>
              <a:t>, </a:t>
            </a:r>
            <a:r>
              <a:rPr lang="zh-CN" altLang="en-US" sz="2000" dirty="0">
                <a:latin typeface="微软雅黑"/>
                <a:ea typeface="微软雅黑"/>
              </a:rPr>
              <a:t>可能为病毒后继发性细菌感染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三、肺炎 </a:t>
            </a:r>
          </a:p>
          <a:p>
            <a:r>
              <a:rPr lang="zh-CN" altLang="en-US" sz="2000" dirty="0">
                <a:latin typeface="微软雅黑"/>
                <a:ea typeface="微软雅黑"/>
              </a:rPr>
              <a:t>肺脏是人体直接与外界接触最密切的内脏器官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全身血液亦流经肺脏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因而易受病原微 生物的侵袭导致肺部炎症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四、急性阑尾炎 </a:t>
            </a:r>
          </a:p>
          <a:p>
            <a:r>
              <a:rPr lang="zh-CN" altLang="en-US" sz="2000" dirty="0">
                <a:latin typeface="微软雅黑"/>
                <a:ea typeface="微软雅黑"/>
              </a:rPr>
              <a:t>在需做手术的急性腹部疾病中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急性阑尾炎是最常见的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而且好发于青年人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在大学生 中殊为多见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五、精索静脉曲张 </a:t>
            </a:r>
          </a:p>
          <a:p>
            <a:r>
              <a:rPr lang="zh-CN" altLang="en-US" sz="2000" dirty="0">
                <a:latin typeface="微软雅黑"/>
                <a:ea typeface="微软雅黑"/>
              </a:rPr>
              <a:t>精索静脉是由来自睾丸和附睾的静脉丛汇合而成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右侧精索静脉汇入下腔静脉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 smtClean="0">
                <a:latin typeface="微软雅黑"/>
                <a:ea typeface="微软雅黑"/>
              </a:rPr>
              <a:t>左侧精索静脉汇入左肾静脉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由于解剖特点的这种差异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精索静脉曲张绝大多数见于左侧阴囊内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  <a:endParaRPr lang="zh-CN" altLang="en-US" sz="2000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77858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37112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</a:rPr>
              <a:t>第四</a:t>
            </a:r>
            <a:r>
              <a:rPr lang="zh-CN" altLang="en-US" sz="3200" dirty="0" smtClean="0">
                <a:latin typeface="微软雅黑"/>
                <a:ea typeface="微软雅黑"/>
              </a:rPr>
              <a:t>节  艾滋病</a:t>
            </a:r>
            <a:r>
              <a:rPr lang="zh-CN" altLang="en-US" sz="3200" dirty="0" smtClean="0">
                <a:latin typeface="微软雅黑"/>
                <a:ea typeface="微软雅黑"/>
              </a:rPr>
              <a:t>教育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3568" y="764704"/>
            <a:ext cx="792088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4025"/>
            <a:r>
              <a:rPr lang="en-US" altLang="zh-CN" sz="2000" dirty="0" smtClean="0">
                <a:latin typeface="微软雅黑"/>
                <a:ea typeface="微软雅黑"/>
              </a:rPr>
              <a:t>20</a:t>
            </a:r>
            <a:r>
              <a:rPr lang="zh-CN" altLang="en-US" sz="2000" dirty="0" smtClean="0">
                <a:latin typeface="微软雅黑"/>
                <a:ea typeface="微软雅黑"/>
              </a:rPr>
              <a:t>世纪</a:t>
            </a:r>
            <a:r>
              <a:rPr lang="en-US" altLang="zh-CN" sz="2000" dirty="0" smtClean="0">
                <a:latin typeface="微软雅黑"/>
                <a:ea typeface="微软雅黑"/>
              </a:rPr>
              <a:t>70</a:t>
            </a:r>
            <a:r>
              <a:rPr lang="zh-CN" altLang="en-US" sz="2000" dirty="0" smtClean="0">
                <a:latin typeface="微软雅黑"/>
                <a:ea typeface="微软雅黑"/>
              </a:rPr>
              <a:t>年代以前 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梅 毒 、淋 病 、</a:t>
            </a:r>
            <a:r>
              <a:rPr lang="zh-CN" altLang="en-US" sz="2000" dirty="0" smtClean="0">
                <a:latin typeface="微软雅黑"/>
                <a:ea typeface="微软雅黑"/>
              </a:rPr>
              <a:t>软下疳 </a:t>
            </a:r>
            <a:r>
              <a:rPr lang="zh-CN" altLang="en-US" sz="2000" dirty="0">
                <a:latin typeface="微软雅黑"/>
                <a:ea typeface="微软雅黑"/>
              </a:rPr>
              <a:t>、性 病 性 淋 巴 肉 </a:t>
            </a:r>
            <a:r>
              <a:rPr lang="zh-CN" altLang="en-US" sz="2000" dirty="0" smtClean="0">
                <a:latin typeface="微软雅黑"/>
                <a:ea typeface="微软雅黑"/>
              </a:rPr>
              <a:t>芽肿以及腹股沟肉芽肿称为 </a:t>
            </a:r>
            <a:r>
              <a:rPr lang="zh-CN" altLang="en-US" sz="2000" dirty="0">
                <a:latin typeface="微软雅黑"/>
                <a:ea typeface="微软雅黑"/>
              </a:rPr>
              <a:t>“经 典 性 性 病 ”</a:t>
            </a:r>
            <a:r>
              <a:rPr lang="en-US" altLang="zh-CN" sz="2000" dirty="0">
                <a:latin typeface="微软雅黑"/>
                <a:ea typeface="微软雅黑"/>
              </a:rPr>
              <a:t>(</a:t>
            </a:r>
            <a:r>
              <a:rPr lang="en-US" altLang="zh-CN" sz="2000" dirty="0" smtClean="0">
                <a:latin typeface="微软雅黑"/>
                <a:ea typeface="微软雅黑"/>
              </a:rPr>
              <a:t>VD)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性病不但侵犯 </a:t>
            </a:r>
            <a:r>
              <a:rPr lang="zh-CN" altLang="en-US" sz="2000" dirty="0">
                <a:latin typeface="微软雅黑"/>
                <a:ea typeface="微软雅黑"/>
              </a:rPr>
              <a:t>性 </a:t>
            </a:r>
            <a:r>
              <a:rPr lang="zh-CN" altLang="en-US" sz="2000" dirty="0" smtClean="0">
                <a:latin typeface="微软雅黑"/>
                <a:ea typeface="微软雅黑"/>
              </a:rPr>
              <a:t>器官引起病变 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而且侵犯淋巴 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神经及内脏 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造成复合性病变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甚至可以传给胎儿而贻害后代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重型的性病可造成不育、失明、残疾及死亡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控制性病流行关键在于积极的防治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尤其要注意预防第一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预防措施应包括以下几点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</a:p>
          <a:p>
            <a:pPr indent="454025"/>
            <a:r>
              <a:rPr lang="en-US" altLang="zh-CN" sz="2000" dirty="0" smtClean="0">
                <a:latin typeface="微软雅黑"/>
                <a:ea typeface="微软雅黑"/>
              </a:rPr>
              <a:t> </a:t>
            </a:r>
            <a:r>
              <a:rPr lang="en-US" altLang="zh-CN" sz="2000" dirty="0">
                <a:latin typeface="微软雅黑"/>
                <a:ea typeface="微软雅黑"/>
              </a:rPr>
              <a:t>(1)</a:t>
            </a:r>
            <a:r>
              <a:rPr lang="zh-CN" altLang="en-US" sz="2000" dirty="0">
                <a:latin typeface="微软雅黑"/>
                <a:ea typeface="微软雅黑"/>
              </a:rPr>
              <a:t>发现性病及时治疗务求彻底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医务人员应尽保密的义务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br>
              <a:rPr lang="en-US" altLang="zh-CN" sz="2000" dirty="0">
                <a:latin typeface="微软雅黑"/>
                <a:ea typeface="微软雅黑"/>
              </a:rPr>
            </a:br>
            <a:r>
              <a:rPr lang="en-US" altLang="zh-CN" sz="2000" dirty="0" smtClean="0">
                <a:latin typeface="微软雅黑"/>
                <a:ea typeface="微软雅黑"/>
              </a:rPr>
              <a:t>       (</a:t>
            </a:r>
            <a:r>
              <a:rPr lang="en-US" altLang="zh-CN" sz="2000" dirty="0">
                <a:latin typeface="微软雅黑"/>
                <a:ea typeface="微软雅黑"/>
              </a:rPr>
              <a:t>2)</a:t>
            </a:r>
            <a:r>
              <a:rPr lang="zh-CN" altLang="en-US" sz="2000" dirty="0" smtClean="0">
                <a:latin typeface="微软雅黑"/>
                <a:ea typeface="微软雅黑"/>
              </a:rPr>
              <a:t>严格婚前检查 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性病未治愈者不得结婚 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br>
              <a:rPr lang="en-US" altLang="zh-CN" sz="2000" dirty="0">
                <a:latin typeface="微软雅黑"/>
                <a:ea typeface="微软雅黑"/>
              </a:rPr>
            </a:br>
            <a:r>
              <a:rPr lang="en-US" altLang="zh-CN" sz="2000" dirty="0" smtClean="0">
                <a:latin typeface="微软雅黑"/>
                <a:ea typeface="微软雅黑"/>
              </a:rPr>
              <a:t>       (</a:t>
            </a:r>
            <a:r>
              <a:rPr lang="en-US" altLang="zh-CN" sz="2000" dirty="0">
                <a:latin typeface="微软雅黑"/>
                <a:ea typeface="微软雅黑"/>
              </a:rPr>
              <a:t>3)</a:t>
            </a:r>
            <a:r>
              <a:rPr lang="zh-CN" altLang="en-US" sz="2000" dirty="0" smtClean="0">
                <a:latin typeface="微软雅黑"/>
                <a:ea typeface="微软雅黑"/>
              </a:rPr>
              <a:t>加强旅馆 </a:t>
            </a:r>
            <a:r>
              <a:rPr lang="zh-CN" altLang="en-US" sz="2000" dirty="0">
                <a:latin typeface="微软雅黑"/>
                <a:ea typeface="微软雅黑"/>
              </a:rPr>
              <a:t>、</a:t>
            </a:r>
            <a:r>
              <a:rPr lang="zh-CN" altLang="en-US" sz="2000" dirty="0" smtClean="0">
                <a:latin typeface="微软雅黑"/>
                <a:ea typeface="微软雅黑"/>
              </a:rPr>
              <a:t>游泳池 </a:t>
            </a:r>
            <a:r>
              <a:rPr lang="zh-CN" altLang="en-US" sz="2000" dirty="0">
                <a:latin typeface="微软雅黑"/>
                <a:ea typeface="微软雅黑"/>
              </a:rPr>
              <a:t>、</a:t>
            </a:r>
            <a:r>
              <a:rPr lang="zh-CN" altLang="en-US" sz="2000" dirty="0" smtClean="0">
                <a:latin typeface="微软雅黑"/>
                <a:ea typeface="微软雅黑"/>
              </a:rPr>
              <a:t>浴室等公共场所的卫生管理和监督 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en-US" altLang="zh-CN" sz="2000" dirty="0" smtClean="0">
                <a:latin typeface="微软雅黑"/>
                <a:ea typeface="微软雅黑"/>
              </a:rPr>
              <a:t> (</a:t>
            </a:r>
            <a:r>
              <a:rPr lang="en-US" altLang="zh-CN" sz="2000" dirty="0">
                <a:latin typeface="微软雅黑"/>
                <a:ea typeface="微软雅黑"/>
              </a:rPr>
              <a:t>4)</a:t>
            </a:r>
            <a:r>
              <a:rPr lang="zh-CN" altLang="en-US" sz="2000" dirty="0" smtClean="0">
                <a:latin typeface="微软雅黑"/>
                <a:ea typeface="微软雅黑"/>
              </a:rPr>
              <a:t>大力开展性知识的宣传 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普及性病防治知识 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en-US" altLang="zh-CN" sz="2000" dirty="0" smtClean="0">
                <a:latin typeface="微软雅黑"/>
                <a:ea typeface="微软雅黑"/>
              </a:rPr>
              <a:t> (</a:t>
            </a:r>
            <a:r>
              <a:rPr lang="en-US" altLang="zh-CN" sz="2000" dirty="0">
                <a:latin typeface="微软雅黑"/>
                <a:ea typeface="微软雅黑"/>
              </a:rPr>
              <a:t>5)</a:t>
            </a:r>
            <a:r>
              <a:rPr lang="zh-CN" altLang="en-US" sz="2000" dirty="0">
                <a:latin typeface="微软雅黑"/>
                <a:ea typeface="微软雅黑"/>
              </a:rPr>
              <a:t>未经彻底消毒的医用器械、未达到消毒要求的注射剂、乱用血制品或输血、未经规定 程序而随便献血或采血等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均可能给健康者带来严重的危害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必须特别注意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en-US" altLang="zh-CN" sz="2000" dirty="0" smtClean="0">
                <a:latin typeface="微软雅黑"/>
                <a:ea typeface="微软雅黑"/>
              </a:rPr>
              <a:t>  (</a:t>
            </a:r>
            <a:r>
              <a:rPr lang="en-US" altLang="zh-CN" sz="2000" dirty="0">
                <a:latin typeface="微软雅黑"/>
                <a:ea typeface="微软雅黑"/>
              </a:rPr>
              <a:t>6)</a:t>
            </a:r>
            <a:r>
              <a:rPr lang="zh-CN" altLang="en-US" sz="2000" dirty="0">
                <a:latin typeface="微软雅黑"/>
                <a:ea typeface="微软雅黑"/>
              </a:rPr>
              <a:t>制 定 有 关 法 规 和 管 理 办 法 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zh-CN" altLang="en-US" sz="2000" dirty="0" smtClean="0">
                <a:latin typeface="微软雅黑"/>
                <a:ea typeface="微软雅黑"/>
              </a:rPr>
              <a:t>最令人畏惧的是艾滋病 </a:t>
            </a:r>
            <a:r>
              <a:rPr lang="en-US" altLang="zh-CN" sz="2000" dirty="0">
                <a:latin typeface="微软雅黑"/>
                <a:ea typeface="微软雅黑"/>
              </a:rPr>
              <a:t>(AIDS),</a:t>
            </a:r>
            <a:r>
              <a:rPr lang="zh-CN" altLang="en-US" sz="2000" dirty="0">
                <a:latin typeface="微软雅黑"/>
                <a:ea typeface="微软雅黑"/>
              </a:rPr>
              <a:t>全 称 “</a:t>
            </a:r>
            <a:r>
              <a:rPr lang="zh-CN" altLang="en-US" sz="2000" dirty="0" smtClean="0">
                <a:latin typeface="微软雅黑"/>
                <a:ea typeface="微软雅黑"/>
              </a:rPr>
              <a:t>获得性免疫缺陷综合 </a:t>
            </a:r>
            <a:r>
              <a:rPr lang="zh-CN" altLang="en-US" sz="2000" dirty="0">
                <a:latin typeface="微软雅黑"/>
                <a:ea typeface="微软雅黑"/>
              </a:rPr>
              <a:t>征 ”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是由人类免疫缺陷病毒 </a:t>
            </a:r>
            <a:r>
              <a:rPr lang="en-US" altLang="zh-CN" sz="2000" dirty="0">
                <a:latin typeface="微软雅黑"/>
                <a:ea typeface="微软雅黑"/>
              </a:rPr>
              <a:t>(HIV )</a:t>
            </a:r>
            <a:r>
              <a:rPr lang="zh-CN" altLang="en-US" sz="2000" dirty="0" smtClean="0">
                <a:latin typeface="微软雅黑"/>
                <a:ea typeface="微软雅黑"/>
              </a:rPr>
              <a:t>所致的传染病 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83236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0A0C680B-A605-4CEE-86F8-B84ADFCF252A}"/>
              </a:ext>
            </a:extLst>
          </p:cNvPr>
          <p:cNvSpPr/>
          <p:nvPr/>
        </p:nvSpPr>
        <p:spPr>
          <a:xfrm>
            <a:off x="0" y="1988840"/>
            <a:ext cx="7474442" cy="10861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Thank </a:t>
            </a:r>
            <a:r>
              <a:rPr lang="en-US" altLang="zh-CN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</a:t>
            </a:r>
          </a:p>
          <a:p>
            <a:pPr algn="r"/>
            <a:r>
              <a:rPr lang="zh-CN" alt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感谢观看！</a:t>
            </a:r>
            <a:endParaRPr lang="zh-CN" altLang="en-US" sz="72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4551</TotalTime>
  <Words>982</Words>
  <Application>Microsoft Office PowerPoint</Application>
  <PresentationFormat>全屏显示(4:3)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SJYY</cp:lastModifiedBy>
  <cp:revision>436</cp:revision>
  <dcterms:created xsi:type="dcterms:W3CDTF">2013-10-30T09:04:50Z</dcterms:created>
  <dcterms:modified xsi:type="dcterms:W3CDTF">2017-09-28T07:16:32Z</dcterms:modified>
</cp:coreProperties>
</file>