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70" r:id="rId3"/>
    <p:sldId id="324" r:id="rId4"/>
    <p:sldId id="325" r:id="rId5"/>
    <p:sldId id="326" r:id="rId6"/>
    <p:sldId id="327" r:id="rId7"/>
    <p:sldId id="328" r:id="rId8"/>
    <p:sldId id="329" r:id="rId9"/>
    <p:sldId id="330" r:id="rId10"/>
    <p:sldId id="265" r:id="rId11"/>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5633"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a16="http://schemas.microsoft.com/office/drawing/2014/main" xmlns=""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a16="http://schemas.microsoft.com/office/drawing/2014/main" xmlns=""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01</a:t>
            </a:r>
            <a:endParaRPr lang="zh-CN" altLang="en-US" sz="2800" dirty="0">
              <a:solidFill>
                <a:schemeClr val="tx1">
                  <a:lumMod val="75000"/>
                  <a:lumOff val="25000"/>
                </a:schemeClr>
              </a:solidFill>
            </a:endParaRPr>
          </a:p>
        </p:txBody>
      </p:sp>
      <p:sp>
        <p:nvSpPr>
          <p:cNvPr id="14" name="矩形: 圆角 12">
            <a:extLst>
              <a:ext uri="{FF2B5EF4-FFF2-40B4-BE49-F238E27FC236}">
                <a16:creationId xmlns:a16="http://schemas.microsoft.com/office/drawing/2014/main" xmlns=""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6264696" cy="1323439"/>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第五章 </a:t>
            </a:r>
            <a:r>
              <a:rPr lang="zh-CN" altLang="en-US" sz="4000" dirty="0" smtClean="0">
                <a:solidFill>
                  <a:srgbClr val="800000"/>
                </a:solidFill>
                <a:latin typeface="微软雅黑"/>
                <a:ea typeface="微软雅黑"/>
              </a:rPr>
              <a:t>大学生的健康心理</a:t>
            </a:r>
            <a:r>
              <a:rPr lang="zh-CN" altLang="en-US" sz="4000" dirty="0" smtClean="0">
                <a:solidFill>
                  <a:srgbClr val="800000"/>
                </a:solidFill>
              </a:rPr>
              <a:t> </a:t>
            </a:r>
            <a:endParaRPr lang="zh-CN" altLang="en-US" sz="4000" dirty="0">
              <a:solidFill>
                <a:srgbClr val="800000"/>
              </a:solidFill>
            </a:endParaRPr>
          </a:p>
          <a:p>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3816424" cy="461665"/>
          </a:xfrm>
          <a:prstGeom prst="rect">
            <a:avLst/>
          </a:prstGeom>
          <a:noFill/>
        </p:spPr>
        <p:txBody>
          <a:bodyPr wrap="square" rtlCol="0">
            <a:spAutoFit/>
          </a:bodyPr>
          <a:lstStyle/>
          <a:p>
            <a:r>
              <a:rPr kumimoji="1" lang="zh-CN" altLang="en-US" sz="2400" dirty="0" smtClean="0">
                <a:latin typeface="微软雅黑"/>
                <a:ea typeface="微软雅黑"/>
              </a:rPr>
              <a:t>心理健康及影响因素</a:t>
            </a:r>
            <a:endParaRPr kumimoji="1" lang="zh-CN" altLang="en-US" sz="2400" dirty="0">
              <a:latin typeface="微软雅黑"/>
              <a:ea typeface="微软雅黑"/>
            </a:endParaRPr>
          </a:p>
        </p:txBody>
      </p:sp>
      <p:sp>
        <p:nvSpPr>
          <p:cNvPr id="19" name="文本框 18"/>
          <p:cNvSpPr txBox="1"/>
          <p:nvPr/>
        </p:nvSpPr>
        <p:spPr>
          <a:xfrm>
            <a:off x="3347864" y="3158970"/>
            <a:ext cx="3600400" cy="461665"/>
          </a:xfrm>
          <a:prstGeom prst="rect">
            <a:avLst/>
          </a:prstGeom>
          <a:noFill/>
        </p:spPr>
        <p:txBody>
          <a:bodyPr wrap="square" rtlCol="0">
            <a:spAutoFit/>
          </a:bodyPr>
          <a:lstStyle/>
          <a:p>
            <a:r>
              <a:rPr kumimoji="1" lang="zh-CN" altLang="en-US" sz="2400" dirty="0" smtClean="0">
                <a:latin typeface="微软雅黑"/>
                <a:ea typeface="微软雅黑"/>
              </a:rPr>
              <a:t>保持健康的心理</a:t>
            </a:r>
            <a:endParaRPr kumimoji="1" lang="zh-CN" altLang="en-US" sz="2400" dirty="0">
              <a:latin typeface="微软雅黑"/>
              <a:ea typeface="微软雅黑"/>
            </a:endParaRPr>
          </a:p>
        </p:txBody>
      </p:sp>
    </p:spTree>
    <p:extLst>
      <p:ext uri="{BB962C8B-B14F-4D97-AF65-F5344CB8AC3E}">
        <p14:creationId xmlns:p14="http://schemas.microsoft.com/office/powerpoint/2010/main" val="35430809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心理健康</a:t>
            </a:r>
            <a:r>
              <a:rPr lang="zh-CN" altLang="en-US" sz="3200" dirty="0" smtClean="0">
                <a:latin typeface="微软雅黑"/>
                <a:ea typeface="微软雅黑"/>
              </a:rPr>
              <a:t>及影响因素</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20880" cy="4093428"/>
          </a:xfrm>
          <a:prstGeom prst="rect">
            <a:avLst/>
          </a:prstGeom>
          <a:noFill/>
        </p:spPr>
        <p:txBody>
          <a:bodyPr wrap="square" rtlCol="0">
            <a:spAutoFit/>
          </a:bodyPr>
          <a:lstStyle/>
          <a:p>
            <a:pPr indent="454025"/>
            <a:r>
              <a:rPr lang="zh-CN" altLang="en-US" sz="2000" dirty="0">
                <a:latin typeface="微软雅黑"/>
                <a:ea typeface="微软雅黑"/>
              </a:rPr>
              <a:t>健康是人生存的根本、事业的基础</a:t>
            </a:r>
            <a:r>
              <a:rPr lang="en-US" altLang="zh-CN" sz="2000" dirty="0">
                <a:latin typeface="微软雅黑"/>
                <a:ea typeface="微软雅黑"/>
              </a:rPr>
              <a:t>.</a:t>
            </a:r>
            <a:r>
              <a:rPr lang="zh-CN" altLang="en-US" sz="2000" dirty="0">
                <a:latin typeface="微软雅黑"/>
                <a:ea typeface="微软雅黑"/>
              </a:rPr>
              <a:t>只有健康的人</a:t>
            </a:r>
            <a:r>
              <a:rPr lang="en-US" altLang="zh-CN" sz="2000" dirty="0">
                <a:latin typeface="微软雅黑"/>
                <a:ea typeface="微软雅黑"/>
              </a:rPr>
              <a:t>,</a:t>
            </a:r>
            <a:r>
              <a:rPr lang="zh-CN" altLang="en-US" sz="2000" dirty="0">
                <a:latin typeface="微软雅黑"/>
                <a:ea typeface="微软雅黑"/>
              </a:rPr>
              <a:t>才能高效地生活</a:t>
            </a:r>
            <a:r>
              <a:rPr lang="en-US" altLang="zh-CN" sz="2000" dirty="0">
                <a:latin typeface="微软雅黑"/>
                <a:ea typeface="微软雅黑"/>
              </a:rPr>
              <a:t>,</a:t>
            </a:r>
            <a:r>
              <a:rPr lang="zh-CN" altLang="en-US" sz="2000" dirty="0">
                <a:latin typeface="微软雅黑"/>
                <a:ea typeface="微软雅黑"/>
              </a:rPr>
              <a:t>全面地发展</a:t>
            </a:r>
            <a:r>
              <a:rPr lang="en-US" altLang="zh-CN" sz="2000" dirty="0">
                <a:latin typeface="微软雅黑"/>
                <a:ea typeface="微软雅黑"/>
              </a:rPr>
              <a:t>.</a:t>
            </a:r>
            <a:r>
              <a:rPr lang="zh-CN" altLang="en-US" sz="2000" dirty="0">
                <a:latin typeface="微软雅黑"/>
                <a:ea typeface="微软雅黑"/>
              </a:rPr>
              <a:t>健 康</a:t>
            </a:r>
            <a:r>
              <a:rPr lang="en-US" altLang="zh-CN" sz="2000" dirty="0">
                <a:latin typeface="微软雅黑"/>
                <a:ea typeface="微软雅黑"/>
              </a:rPr>
              <a:t>,</a:t>
            </a:r>
            <a:r>
              <a:rPr lang="zh-CN" altLang="en-US" sz="2000" dirty="0">
                <a:latin typeface="微软雅黑"/>
                <a:ea typeface="微软雅黑"/>
              </a:rPr>
              <a:t>不仅是指身体发育良好</a:t>
            </a:r>
            <a:r>
              <a:rPr lang="en-US" altLang="zh-CN" sz="2000" dirty="0">
                <a:latin typeface="微软雅黑"/>
                <a:ea typeface="微软雅黑"/>
              </a:rPr>
              <a:t>,</a:t>
            </a:r>
            <a:r>
              <a:rPr lang="zh-CN" altLang="en-US" sz="2000" dirty="0">
                <a:latin typeface="微软雅黑"/>
                <a:ea typeface="微软雅黑"/>
              </a:rPr>
              <a:t>无疾无患</a:t>
            </a:r>
            <a:r>
              <a:rPr lang="en-US" altLang="zh-CN" sz="2000" dirty="0">
                <a:latin typeface="微软雅黑"/>
                <a:ea typeface="微软雅黑"/>
              </a:rPr>
              <a:t>,</a:t>
            </a:r>
            <a:r>
              <a:rPr lang="zh-CN" altLang="en-US" sz="2000" dirty="0">
                <a:latin typeface="微软雅黑"/>
                <a:ea typeface="微软雅黑"/>
              </a:rPr>
              <a:t>体魄强健</a:t>
            </a:r>
            <a:r>
              <a:rPr lang="en-US" altLang="zh-CN" sz="2000" dirty="0">
                <a:latin typeface="微软雅黑"/>
                <a:ea typeface="微软雅黑"/>
              </a:rPr>
              <a:t>,</a:t>
            </a:r>
            <a:r>
              <a:rPr lang="zh-CN" altLang="en-US" sz="2000" dirty="0">
                <a:latin typeface="微软雅黑"/>
                <a:ea typeface="微软雅黑"/>
              </a:rPr>
              <a:t>而且还需要具有良好的心理素质和心理 状态</a:t>
            </a:r>
            <a:r>
              <a:rPr lang="en-US" altLang="zh-CN" sz="2000" dirty="0">
                <a:latin typeface="微软雅黑"/>
                <a:ea typeface="微软雅黑"/>
              </a:rPr>
              <a:t>. </a:t>
            </a:r>
            <a:endParaRPr lang="zh-CN" altLang="en-US" sz="2000" dirty="0">
              <a:latin typeface="微软雅黑"/>
              <a:ea typeface="微软雅黑"/>
            </a:endParaRPr>
          </a:p>
          <a:p>
            <a:pPr indent="454025"/>
            <a:r>
              <a:rPr lang="zh-CN" altLang="en-US" sz="2000" b="1" dirty="0">
                <a:latin typeface="微软雅黑"/>
                <a:ea typeface="微软雅黑"/>
              </a:rPr>
              <a:t>一、健康的标志 </a:t>
            </a:r>
            <a:endParaRPr lang="en-US" altLang="zh-CN" sz="2000" b="1" dirty="0" smtClean="0">
              <a:latin typeface="微软雅黑"/>
              <a:ea typeface="微软雅黑"/>
            </a:endParaRPr>
          </a:p>
          <a:p>
            <a:pPr indent="454025"/>
            <a:r>
              <a:rPr lang="zh-CN" altLang="en-US" sz="2000" dirty="0" smtClean="0">
                <a:latin typeface="微软雅黑"/>
                <a:ea typeface="微软雅黑"/>
              </a:rPr>
              <a:t>世界卫生组织</a:t>
            </a:r>
            <a:r>
              <a:rPr lang="zh-CN" altLang="en-US" sz="2000" dirty="0">
                <a:latin typeface="微软雅黑"/>
                <a:ea typeface="微软雅黑"/>
              </a:rPr>
              <a:t>还具体提出了健康的标准</a:t>
            </a:r>
            <a:r>
              <a:rPr lang="en-US" altLang="zh-CN" sz="2000" dirty="0">
                <a:latin typeface="微软雅黑"/>
                <a:ea typeface="微软雅黑"/>
              </a:rPr>
              <a:t>,</a:t>
            </a:r>
            <a:r>
              <a:rPr lang="zh-CN" altLang="en-US" sz="2000" dirty="0">
                <a:latin typeface="微软雅黑"/>
                <a:ea typeface="微软雅黑"/>
              </a:rPr>
              <a:t>即除了躯体没有病理改变和机能障碍外</a:t>
            </a:r>
            <a:r>
              <a:rPr lang="en-US" altLang="zh-CN" sz="2000" dirty="0">
                <a:latin typeface="微软雅黑"/>
                <a:ea typeface="微软雅黑"/>
              </a:rPr>
              <a:t>,</a:t>
            </a:r>
            <a:r>
              <a:rPr lang="zh-CN" altLang="en-US" sz="2000" dirty="0">
                <a:latin typeface="微软雅黑"/>
                <a:ea typeface="微软雅黑"/>
              </a:rPr>
              <a:t>还</a:t>
            </a:r>
            <a:r>
              <a:rPr lang="zh-CN" altLang="en-US" sz="2000" dirty="0" smtClean="0">
                <a:latin typeface="微软雅黑"/>
                <a:ea typeface="微软雅黑"/>
              </a:rPr>
              <a:t>应具备</a:t>
            </a:r>
            <a:r>
              <a:rPr lang="zh-CN" altLang="en-US" sz="2000" dirty="0">
                <a:latin typeface="微软雅黑"/>
                <a:ea typeface="微软雅黑"/>
              </a:rPr>
              <a:t>以下因素</a:t>
            </a:r>
            <a:r>
              <a:rPr lang="en-US" altLang="zh-CN" sz="2000" dirty="0">
                <a:latin typeface="微软雅黑"/>
                <a:ea typeface="微软雅黑"/>
              </a:rPr>
              <a:t>: ① </a:t>
            </a:r>
            <a:r>
              <a:rPr lang="zh-CN" altLang="en-US" sz="2000" dirty="0">
                <a:latin typeface="微软雅黑"/>
                <a:ea typeface="微软雅黑"/>
              </a:rPr>
              <a:t>有充沛的精力</a:t>
            </a:r>
            <a:r>
              <a:rPr lang="en-US" altLang="zh-CN" sz="2000" dirty="0">
                <a:latin typeface="微软雅黑"/>
                <a:ea typeface="微软雅黑"/>
              </a:rPr>
              <a:t>,</a:t>
            </a:r>
            <a:r>
              <a:rPr lang="zh-CN" altLang="en-US" sz="2000" dirty="0">
                <a:latin typeface="微软雅黑"/>
                <a:ea typeface="微软雅黑"/>
              </a:rPr>
              <a:t>能从容不迫地担负日常工作和生活</a:t>
            </a:r>
            <a:r>
              <a:rPr lang="en-US" altLang="zh-CN" sz="2000" dirty="0">
                <a:latin typeface="微软雅黑"/>
                <a:ea typeface="微软雅黑"/>
              </a:rPr>
              <a:t>,</a:t>
            </a:r>
            <a:r>
              <a:rPr lang="zh-CN" altLang="en-US" sz="2000" dirty="0">
                <a:latin typeface="微软雅黑"/>
                <a:ea typeface="微软雅黑"/>
              </a:rPr>
              <a:t>而不感到疲劳和紧张</a:t>
            </a:r>
            <a:r>
              <a:rPr lang="en-US" altLang="zh-CN" sz="2000" dirty="0" smtClean="0">
                <a:latin typeface="微软雅黑"/>
                <a:ea typeface="微软雅黑"/>
              </a:rPr>
              <a:t>;② </a:t>
            </a:r>
            <a:r>
              <a:rPr lang="zh-CN" altLang="en-US" sz="2000" dirty="0">
                <a:latin typeface="微软雅黑"/>
                <a:ea typeface="微软雅黑"/>
              </a:rPr>
              <a:t>积极乐观</a:t>
            </a:r>
            <a:r>
              <a:rPr lang="en-US" altLang="zh-CN" sz="2000" dirty="0">
                <a:latin typeface="微软雅黑"/>
                <a:ea typeface="微软雅黑"/>
              </a:rPr>
              <a:t>,</a:t>
            </a:r>
            <a:r>
              <a:rPr lang="zh-CN" altLang="en-US" sz="2000" dirty="0">
                <a:latin typeface="微软雅黑"/>
                <a:ea typeface="微软雅黑"/>
              </a:rPr>
              <a:t>勇于承担责任</a:t>
            </a:r>
            <a:r>
              <a:rPr lang="en-US" altLang="zh-CN" sz="2000" dirty="0">
                <a:latin typeface="微软雅黑"/>
                <a:ea typeface="微软雅黑"/>
              </a:rPr>
              <a:t>,</a:t>
            </a:r>
            <a:r>
              <a:rPr lang="zh-CN" altLang="en-US" sz="2000" dirty="0">
                <a:latin typeface="微软雅黑"/>
                <a:ea typeface="微软雅黑"/>
              </a:rPr>
              <a:t>心胸开阔</a:t>
            </a:r>
            <a:r>
              <a:rPr lang="en-US" altLang="zh-CN" sz="2000" dirty="0">
                <a:latin typeface="微软雅黑"/>
                <a:ea typeface="微软雅黑"/>
              </a:rPr>
              <a:t>; ③ </a:t>
            </a:r>
            <a:r>
              <a:rPr lang="zh-CN" altLang="en-US" sz="2000" dirty="0">
                <a:latin typeface="微软雅黑"/>
                <a:ea typeface="微软雅黑"/>
              </a:rPr>
              <a:t>精神饱满</a:t>
            </a:r>
            <a:r>
              <a:rPr lang="en-US" altLang="zh-CN" sz="2000" dirty="0">
                <a:latin typeface="微软雅黑"/>
                <a:ea typeface="微软雅黑"/>
              </a:rPr>
              <a:t>,</a:t>
            </a:r>
            <a:r>
              <a:rPr lang="zh-CN" altLang="en-US" sz="2000" dirty="0">
                <a:latin typeface="微软雅黑"/>
                <a:ea typeface="微软雅黑"/>
              </a:rPr>
              <a:t>情绪稳定</a:t>
            </a:r>
            <a:r>
              <a:rPr lang="en-US" altLang="zh-CN" sz="2000" dirty="0">
                <a:latin typeface="微软雅黑"/>
                <a:ea typeface="微软雅黑"/>
              </a:rPr>
              <a:t>,</a:t>
            </a:r>
            <a:r>
              <a:rPr lang="zh-CN" altLang="en-US" sz="2000" dirty="0">
                <a:latin typeface="微软雅黑"/>
                <a:ea typeface="微软雅黑"/>
              </a:rPr>
              <a:t>善于休息</a:t>
            </a:r>
            <a:r>
              <a:rPr lang="en-US" altLang="zh-CN" sz="2000" dirty="0">
                <a:latin typeface="微软雅黑"/>
                <a:ea typeface="微软雅黑"/>
              </a:rPr>
              <a:t>,</a:t>
            </a:r>
            <a:r>
              <a:rPr lang="zh-CN" altLang="en-US" sz="2000" dirty="0">
                <a:latin typeface="微软雅黑"/>
                <a:ea typeface="微软雅黑"/>
              </a:rPr>
              <a:t>睡眠良好</a:t>
            </a:r>
            <a:r>
              <a:rPr lang="en-US" altLang="zh-CN" sz="2000" dirty="0">
                <a:latin typeface="微软雅黑"/>
                <a:ea typeface="微软雅黑"/>
              </a:rPr>
              <a:t>; ④ </a:t>
            </a:r>
            <a:r>
              <a:rPr lang="zh-CN" altLang="en-US" sz="2000" dirty="0" smtClean="0">
                <a:latin typeface="微软雅黑"/>
                <a:ea typeface="微软雅黑"/>
              </a:rPr>
              <a:t>自我控制</a:t>
            </a:r>
            <a:r>
              <a:rPr lang="zh-CN" altLang="en-US" sz="2000" dirty="0">
                <a:latin typeface="微软雅黑"/>
                <a:ea typeface="微软雅黑"/>
              </a:rPr>
              <a:t>能力强</a:t>
            </a:r>
            <a:r>
              <a:rPr lang="en-US" altLang="zh-CN" sz="2000" dirty="0">
                <a:latin typeface="微软雅黑"/>
                <a:ea typeface="微软雅黑"/>
              </a:rPr>
              <a:t>,</a:t>
            </a:r>
            <a:r>
              <a:rPr lang="zh-CN" altLang="en-US" sz="2000" dirty="0">
                <a:latin typeface="微软雅黑"/>
                <a:ea typeface="微软雅黑"/>
              </a:rPr>
              <a:t>善于排除干扰</a:t>
            </a:r>
            <a:r>
              <a:rPr lang="en-US" altLang="zh-CN" sz="2000" dirty="0">
                <a:latin typeface="微软雅黑"/>
                <a:ea typeface="微软雅黑"/>
              </a:rPr>
              <a:t>; ⑤ </a:t>
            </a:r>
            <a:r>
              <a:rPr lang="zh-CN" altLang="en-US" sz="2000" dirty="0">
                <a:latin typeface="微软雅黑"/>
                <a:ea typeface="微软雅黑"/>
              </a:rPr>
              <a:t>应变能力强</a:t>
            </a:r>
            <a:r>
              <a:rPr lang="en-US" altLang="zh-CN" sz="2000" dirty="0">
                <a:latin typeface="微软雅黑"/>
                <a:ea typeface="微软雅黑"/>
              </a:rPr>
              <a:t>,</a:t>
            </a:r>
            <a:r>
              <a:rPr lang="zh-CN" altLang="en-US" sz="2000" dirty="0">
                <a:latin typeface="微软雅黑"/>
                <a:ea typeface="微软雅黑"/>
              </a:rPr>
              <a:t>能适应外界环境的各种变化</a:t>
            </a:r>
            <a:r>
              <a:rPr lang="en-US" altLang="zh-CN" sz="2000" dirty="0">
                <a:latin typeface="微软雅黑"/>
                <a:ea typeface="微软雅黑"/>
              </a:rPr>
              <a:t>; ⑥ </a:t>
            </a:r>
            <a:r>
              <a:rPr lang="zh-CN" altLang="en-US" sz="2000" dirty="0">
                <a:latin typeface="微软雅黑"/>
                <a:ea typeface="微软雅黑"/>
              </a:rPr>
              <a:t>体重得当</a:t>
            </a:r>
            <a:r>
              <a:rPr lang="en-US" altLang="zh-CN" sz="2000" dirty="0">
                <a:latin typeface="微软雅黑"/>
                <a:ea typeface="微软雅黑"/>
              </a:rPr>
              <a:t>,</a:t>
            </a:r>
            <a:r>
              <a:rPr lang="zh-CN" altLang="en-US" sz="2000" dirty="0" smtClean="0">
                <a:latin typeface="微软雅黑"/>
                <a:ea typeface="微软雅黑"/>
              </a:rPr>
              <a:t>身材匀称</a:t>
            </a:r>
            <a:r>
              <a:rPr lang="en-US" altLang="zh-CN" sz="2000" dirty="0">
                <a:latin typeface="微软雅黑"/>
                <a:ea typeface="微软雅黑"/>
              </a:rPr>
              <a:t>; ⑦ </a:t>
            </a:r>
            <a:r>
              <a:rPr lang="zh-CN" altLang="en-US" sz="2000" dirty="0">
                <a:latin typeface="微软雅黑"/>
                <a:ea typeface="微软雅黑"/>
              </a:rPr>
              <a:t>眼睛炯炯有神</a:t>
            </a:r>
            <a:r>
              <a:rPr lang="en-US" altLang="zh-CN" sz="2000" dirty="0">
                <a:latin typeface="微软雅黑"/>
                <a:ea typeface="微软雅黑"/>
              </a:rPr>
              <a:t>,</a:t>
            </a:r>
            <a:r>
              <a:rPr lang="zh-CN" altLang="en-US" sz="2000" dirty="0">
                <a:latin typeface="微软雅黑"/>
                <a:ea typeface="微软雅黑"/>
              </a:rPr>
              <a:t>善于观察</a:t>
            </a:r>
            <a:r>
              <a:rPr lang="en-US" altLang="zh-CN" sz="2000" dirty="0" smtClean="0">
                <a:latin typeface="微软雅黑"/>
                <a:ea typeface="微软雅黑"/>
              </a:rPr>
              <a:t>;⑧ </a:t>
            </a:r>
            <a:r>
              <a:rPr lang="zh-CN" altLang="en-US" sz="2000" dirty="0">
                <a:latin typeface="微软雅黑"/>
                <a:ea typeface="微软雅黑"/>
              </a:rPr>
              <a:t>牙齿清洁</a:t>
            </a:r>
            <a:r>
              <a:rPr lang="en-US" altLang="zh-CN" sz="2000" dirty="0">
                <a:latin typeface="微软雅黑"/>
                <a:ea typeface="微软雅黑"/>
              </a:rPr>
              <a:t>,</a:t>
            </a:r>
            <a:r>
              <a:rPr lang="zh-CN" altLang="en-US" sz="2000" dirty="0">
                <a:latin typeface="微软雅黑"/>
                <a:ea typeface="微软雅黑"/>
              </a:rPr>
              <a:t>无空洞、无痛感、无出血现象</a:t>
            </a:r>
            <a:r>
              <a:rPr lang="en-US" altLang="zh-CN" sz="2000" dirty="0">
                <a:latin typeface="微软雅黑"/>
                <a:ea typeface="微软雅黑"/>
              </a:rPr>
              <a:t>; ⑨ </a:t>
            </a:r>
            <a:r>
              <a:rPr lang="zh-CN" altLang="en-US" sz="2000" dirty="0">
                <a:latin typeface="微软雅黑"/>
                <a:ea typeface="微软雅黑"/>
              </a:rPr>
              <a:t>头发有光泽</a:t>
            </a:r>
            <a:r>
              <a:rPr lang="en-US" altLang="zh-CN" sz="2000" dirty="0" smtClean="0">
                <a:latin typeface="微软雅黑"/>
                <a:ea typeface="微软雅黑"/>
              </a:rPr>
              <a:t>,</a:t>
            </a:r>
            <a:r>
              <a:rPr lang="zh-CN" altLang="en-US" sz="2000" dirty="0" smtClean="0">
                <a:latin typeface="微软雅黑"/>
                <a:ea typeface="微软雅黑"/>
              </a:rPr>
              <a:t>无</a:t>
            </a:r>
            <a:r>
              <a:rPr lang="zh-CN" altLang="en-US" sz="2000" dirty="0">
                <a:latin typeface="微软雅黑"/>
                <a:ea typeface="微软雅黑"/>
              </a:rPr>
              <a:t>头屑</a:t>
            </a:r>
            <a:r>
              <a:rPr lang="en-US" altLang="zh-CN" sz="2000" dirty="0">
                <a:latin typeface="微软雅黑"/>
                <a:ea typeface="微软雅黑"/>
              </a:rPr>
              <a:t>; ⑩ </a:t>
            </a:r>
            <a:r>
              <a:rPr lang="zh-CN" altLang="en-US" sz="2000" dirty="0">
                <a:latin typeface="微软雅黑"/>
                <a:ea typeface="微软雅黑"/>
              </a:rPr>
              <a:t>肌肉和皮肤富有弹性</a:t>
            </a:r>
            <a:r>
              <a:rPr lang="en-US" altLang="zh-CN" sz="2000" dirty="0">
                <a:latin typeface="微软雅黑"/>
                <a:ea typeface="微软雅黑"/>
              </a:rPr>
              <a:t>,</a:t>
            </a:r>
            <a:r>
              <a:rPr lang="zh-CN" altLang="en-US" sz="2000" dirty="0">
                <a:latin typeface="微软雅黑"/>
                <a:ea typeface="微软雅黑"/>
              </a:rPr>
              <a:t>步态轻松自如</a:t>
            </a:r>
            <a:r>
              <a:rPr lang="en-US" altLang="zh-CN" sz="2000" dirty="0">
                <a:latin typeface="微软雅黑"/>
                <a:ea typeface="微软雅黑"/>
              </a:rPr>
              <a:t>.</a:t>
            </a:r>
            <a:r>
              <a:rPr lang="zh-CN" altLang="en-US" sz="2000" dirty="0">
                <a:latin typeface="微软雅黑"/>
                <a:ea typeface="微软雅黑"/>
              </a:rPr>
              <a:t>可见</a:t>
            </a:r>
            <a:r>
              <a:rPr lang="en-US" altLang="zh-CN" sz="2000" dirty="0">
                <a:latin typeface="微软雅黑"/>
                <a:ea typeface="微软雅黑"/>
              </a:rPr>
              <a:t>,</a:t>
            </a:r>
            <a:r>
              <a:rPr lang="zh-CN" altLang="en-US" sz="2000" dirty="0">
                <a:latin typeface="微软雅黑"/>
                <a:ea typeface="微软雅黑"/>
              </a:rPr>
              <a:t>心理健康是其中的一个重要</a:t>
            </a:r>
            <a:r>
              <a:rPr lang="zh-CN" altLang="en-US" sz="2000" dirty="0" smtClean="0">
                <a:latin typeface="微软雅黑"/>
                <a:ea typeface="微软雅黑"/>
              </a:rPr>
              <a:t>组成部分</a:t>
            </a:r>
            <a:r>
              <a:rPr lang="en-US" altLang="zh-CN" sz="2000" dirty="0">
                <a:latin typeface="微软雅黑"/>
                <a:ea typeface="微软雅黑"/>
              </a:rPr>
              <a:t>,</a:t>
            </a:r>
            <a:r>
              <a:rPr lang="zh-CN" altLang="en-US" sz="2000" dirty="0">
                <a:latin typeface="微软雅黑"/>
                <a:ea typeface="微软雅黑"/>
              </a:rPr>
              <a:t>一个人只有身体、心理和社会适应同时处于完满状态</a:t>
            </a:r>
            <a:r>
              <a:rPr lang="en-US" altLang="zh-CN" sz="2000" dirty="0">
                <a:latin typeface="微软雅黑"/>
                <a:ea typeface="微软雅黑"/>
              </a:rPr>
              <a:t>,</a:t>
            </a:r>
            <a:r>
              <a:rPr lang="zh-CN" altLang="en-US" sz="2000" dirty="0">
                <a:latin typeface="微软雅黑"/>
                <a:ea typeface="微软雅黑"/>
              </a:rPr>
              <a:t>才算是真正的健康</a:t>
            </a:r>
            <a:r>
              <a:rPr lang="en-US" altLang="zh-CN" sz="2000" dirty="0">
                <a:latin typeface="微软雅黑"/>
                <a:ea typeface="微软雅黑"/>
              </a:rPr>
              <a:t>.</a:t>
            </a:r>
            <a:endParaRPr lang="zh-CN" altLang="en-US" sz="2000" dirty="0">
              <a:latin typeface="微软雅黑"/>
              <a:ea typeface="微软雅黑"/>
            </a:endParaRPr>
          </a:p>
        </p:txBody>
      </p:sp>
    </p:spTree>
    <p:extLst>
      <p:ext uri="{BB962C8B-B14F-4D97-AF65-F5344CB8AC3E}">
        <p14:creationId xmlns:p14="http://schemas.microsoft.com/office/powerpoint/2010/main" val="24455885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心理健康</a:t>
            </a:r>
            <a:r>
              <a:rPr lang="zh-CN" altLang="en-US" sz="3200" dirty="0" smtClean="0">
                <a:latin typeface="微软雅黑"/>
                <a:ea typeface="微软雅黑"/>
              </a:rPr>
              <a:t>及影响因素</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20880" cy="5693866"/>
          </a:xfrm>
          <a:prstGeom prst="rect">
            <a:avLst/>
          </a:prstGeom>
          <a:noFill/>
        </p:spPr>
        <p:txBody>
          <a:bodyPr wrap="square" rtlCol="0">
            <a:spAutoFit/>
          </a:bodyPr>
          <a:lstStyle/>
          <a:p>
            <a:r>
              <a:rPr lang="zh-CN" altLang="en-US" sz="2400" b="1" dirty="0" smtClean="0">
                <a:latin typeface="微软雅黑"/>
                <a:ea typeface="微软雅黑"/>
              </a:rPr>
              <a:t>二</a:t>
            </a:r>
            <a:r>
              <a:rPr lang="zh-CN" altLang="en-US" sz="2400" b="1" dirty="0">
                <a:latin typeface="微软雅黑"/>
                <a:ea typeface="微软雅黑"/>
              </a:rPr>
              <a:t>、心理健康的本质特征 </a:t>
            </a:r>
          </a:p>
          <a:p>
            <a:pPr indent="454025"/>
            <a:r>
              <a:rPr lang="zh-CN" altLang="en-US" sz="2000" dirty="0">
                <a:latin typeface="微软雅黑"/>
                <a:ea typeface="微软雅黑"/>
              </a:rPr>
              <a:t>心理健康从一般意义上说</a:t>
            </a:r>
            <a:r>
              <a:rPr lang="en-US" altLang="zh-CN" sz="2000" dirty="0">
                <a:latin typeface="微软雅黑"/>
                <a:ea typeface="微软雅黑"/>
              </a:rPr>
              <a:t>,</a:t>
            </a:r>
            <a:r>
              <a:rPr lang="zh-CN" altLang="en-US" sz="2000" dirty="0">
                <a:latin typeface="微软雅黑"/>
                <a:ea typeface="微软雅黑"/>
              </a:rPr>
              <a:t>是指没有心理疾病</a:t>
            </a:r>
            <a:r>
              <a:rPr lang="en-US" altLang="zh-CN" sz="2000" dirty="0">
                <a:latin typeface="微软雅黑"/>
                <a:ea typeface="微软雅黑"/>
              </a:rPr>
              <a:t>.</a:t>
            </a:r>
            <a:r>
              <a:rPr lang="zh-CN" altLang="en-US" sz="2000" dirty="0">
                <a:latin typeface="微软雅黑"/>
                <a:ea typeface="微软雅黑"/>
              </a:rPr>
              <a:t>但从本质特征来说</a:t>
            </a:r>
            <a:r>
              <a:rPr lang="en-US" altLang="zh-CN" sz="2000" dirty="0">
                <a:latin typeface="微软雅黑"/>
                <a:ea typeface="微软雅黑"/>
              </a:rPr>
              <a:t>,</a:t>
            </a:r>
            <a:r>
              <a:rPr lang="zh-CN" altLang="en-US" sz="2000" dirty="0">
                <a:latin typeface="微软雅黑"/>
                <a:ea typeface="微软雅黑"/>
              </a:rPr>
              <a:t>是指一种积极发展 的心理状态</a:t>
            </a:r>
            <a:r>
              <a:rPr lang="en-US" altLang="zh-CN" sz="2000" dirty="0">
                <a:latin typeface="微软雅黑"/>
                <a:ea typeface="微软雅黑"/>
              </a:rPr>
              <a:t>.</a:t>
            </a:r>
            <a:r>
              <a:rPr lang="zh-CN" altLang="en-US" sz="2000" dirty="0">
                <a:latin typeface="微软雅黑"/>
                <a:ea typeface="微软雅黑"/>
              </a:rPr>
              <a:t>这种心理状态要求作为主体的人</a:t>
            </a:r>
            <a:r>
              <a:rPr lang="en-US" altLang="zh-CN" sz="2000" dirty="0">
                <a:latin typeface="微软雅黑"/>
                <a:ea typeface="微软雅黑"/>
              </a:rPr>
              <a:t>,</a:t>
            </a:r>
            <a:r>
              <a:rPr lang="zh-CN" altLang="en-US" sz="2000" dirty="0">
                <a:latin typeface="微软雅黑"/>
                <a:ea typeface="微软雅黑"/>
              </a:rPr>
              <a:t>在任何时候都能够具有良好的适应能力</a:t>
            </a:r>
            <a:r>
              <a:rPr lang="en-US" altLang="zh-CN" sz="2000" dirty="0">
                <a:latin typeface="微软雅黑"/>
                <a:ea typeface="微软雅黑"/>
              </a:rPr>
              <a:t>,</a:t>
            </a:r>
            <a:r>
              <a:rPr lang="zh-CN" altLang="en-US" sz="2000" dirty="0">
                <a:latin typeface="微软雅黑"/>
                <a:ea typeface="微软雅黑"/>
              </a:rPr>
              <a:t>把 蕴藏着的身心潜能充分发挥出来</a:t>
            </a:r>
            <a:r>
              <a:rPr lang="en-US" altLang="zh-CN" sz="2000" dirty="0">
                <a:latin typeface="微软雅黑"/>
                <a:ea typeface="微软雅黑"/>
              </a:rPr>
              <a:t>,</a:t>
            </a:r>
            <a:r>
              <a:rPr lang="zh-CN" altLang="en-US" sz="2000" dirty="0">
                <a:latin typeface="微软雅黑"/>
                <a:ea typeface="微软雅黑"/>
              </a:rPr>
              <a:t>体现生命的活力</a:t>
            </a:r>
            <a:r>
              <a:rPr lang="en-US" altLang="zh-CN" sz="2000" dirty="0">
                <a:latin typeface="微软雅黑"/>
                <a:ea typeface="微软雅黑"/>
              </a:rPr>
              <a:t>.</a:t>
            </a:r>
            <a:r>
              <a:rPr lang="zh-CN" altLang="en-US" sz="2000" dirty="0">
                <a:latin typeface="微软雅黑"/>
                <a:ea typeface="微软雅黑"/>
              </a:rPr>
              <a:t>这不仅使人能表现出为社会所接受的 行为</a:t>
            </a:r>
            <a:r>
              <a:rPr lang="en-US" altLang="zh-CN" sz="2000" dirty="0">
                <a:latin typeface="微软雅黑"/>
                <a:ea typeface="微软雅黑"/>
              </a:rPr>
              <a:t>,</a:t>
            </a:r>
            <a:r>
              <a:rPr lang="zh-CN" altLang="en-US" sz="2000" dirty="0">
                <a:latin typeface="微软雅黑"/>
                <a:ea typeface="微软雅黑"/>
              </a:rPr>
              <a:t>寻求良好的人生发展</a:t>
            </a:r>
            <a:r>
              <a:rPr lang="en-US" altLang="zh-CN" sz="2000" dirty="0">
                <a:latin typeface="微软雅黑"/>
                <a:ea typeface="微软雅黑"/>
              </a:rPr>
              <a:t>,</a:t>
            </a:r>
            <a:r>
              <a:rPr lang="zh-CN" altLang="en-US" sz="2000" dirty="0">
                <a:latin typeface="微软雅黑"/>
                <a:ea typeface="微软雅黑"/>
              </a:rPr>
              <a:t>而且也给人自身带来愉悦和幸福</a:t>
            </a:r>
            <a:r>
              <a:rPr lang="en-US" altLang="zh-CN" sz="2000" dirty="0">
                <a:latin typeface="微软雅黑"/>
                <a:ea typeface="微软雅黑"/>
              </a:rPr>
              <a:t>.</a:t>
            </a:r>
            <a:r>
              <a:rPr lang="zh-CN" altLang="en-US" sz="2000" dirty="0">
                <a:latin typeface="微软雅黑"/>
                <a:ea typeface="微软雅黑"/>
              </a:rPr>
              <a:t>强调人的心理健康的意义在 于使人生充满生机和活力</a:t>
            </a:r>
            <a:r>
              <a:rPr lang="en-US" altLang="zh-CN" sz="2000" dirty="0">
                <a:latin typeface="微软雅黑"/>
                <a:ea typeface="微软雅黑"/>
              </a:rPr>
              <a:t>.</a:t>
            </a:r>
            <a:r>
              <a:rPr lang="zh-CN" altLang="en-US" sz="2000" dirty="0">
                <a:latin typeface="微软雅黑"/>
                <a:ea typeface="微软雅黑"/>
              </a:rPr>
              <a:t>就心理健康而言</a:t>
            </a:r>
            <a:r>
              <a:rPr lang="en-US" altLang="zh-CN" sz="2000" dirty="0">
                <a:latin typeface="微软雅黑"/>
                <a:ea typeface="微软雅黑"/>
              </a:rPr>
              <a:t>,</a:t>
            </a:r>
            <a:r>
              <a:rPr lang="zh-CN" altLang="en-US" sz="2000" dirty="0">
                <a:latin typeface="微软雅黑"/>
                <a:ea typeface="微软雅黑"/>
              </a:rPr>
              <a:t>由于环境的影响和人的追求健康的行为方式 不同</a:t>
            </a:r>
            <a:r>
              <a:rPr lang="en-US" altLang="zh-CN" sz="2000" dirty="0">
                <a:latin typeface="微软雅黑"/>
                <a:ea typeface="微软雅黑"/>
              </a:rPr>
              <a:t>,</a:t>
            </a:r>
            <a:r>
              <a:rPr lang="zh-CN" altLang="en-US" sz="2000" dirty="0">
                <a:latin typeface="微软雅黑"/>
                <a:ea typeface="微软雅黑"/>
              </a:rPr>
              <a:t>所显示的心理健康的状况是不相同的</a:t>
            </a:r>
            <a:r>
              <a:rPr lang="en-US" altLang="zh-CN" sz="2000" dirty="0">
                <a:latin typeface="微软雅黑"/>
                <a:ea typeface="微软雅黑"/>
              </a:rPr>
              <a:t>.</a:t>
            </a:r>
            <a:r>
              <a:rPr lang="zh-CN" altLang="en-US" sz="2000" dirty="0">
                <a:latin typeface="微软雅黑"/>
                <a:ea typeface="微软雅黑"/>
              </a:rPr>
              <a:t>即使是同一个人</a:t>
            </a:r>
            <a:r>
              <a:rPr lang="en-US" altLang="zh-CN" sz="2000" dirty="0">
                <a:latin typeface="微软雅黑"/>
                <a:ea typeface="微软雅黑"/>
              </a:rPr>
              <a:t>,</a:t>
            </a:r>
            <a:r>
              <a:rPr lang="zh-CN" altLang="en-US" sz="2000" dirty="0">
                <a:latin typeface="微软雅黑"/>
                <a:ea typeface="微软雅黑"/>
              </a:rPr>
              <a:t>在不同的年龄及环境条件 下</a:t>
            </a:r>
            <a:r>
              <a:rPr lang="en-US" altLang="zh-CN" sz="2000" dirty="0">
                <a:latin typeface="微软雅黑"/>
                <a:ea typeface="微软雅黑"/>
              </a:rPr>
              <a:t>,</a:t>
            </a:r>
            <a:r>
              <a:rPr lang="zh-CN" altLang="en-US" sz="2000" dirty="0">
                <a:latin typeface="微软雅黑"/>
                <a:ea typeface="微软雅黑"/>
              </a:rPr>
              <a:t>所反映的心理健康的特点也是不相同的</a:t>
            </a:r>
            <a:r>
              <a:rPr lang="en-US" altLang="zh-CN" sz="2000" dirty="0">
                <a:latin typeface="微软雅黑"/>
                <a:ea typeface="微软雅黑"/>
              </a:rPr>
              <a:t>.</a:t>
            </a:r>
            <a:r>
              <a:rPr lang="zh-CN" altLang="en-US" sz="2000" dirty="0">
                <a:latin typeface="微软雅黑"/>
                <a:ea typeface="微软雅黑"/>
              </a:rPr>
              <a:t>国外心理卫生的成果显示</a:t>
            </a:r>
            <a:r>
              <a:rPr lang="en-US" altLang="zh-CN" sz="2000" dirty="0">
                <a:latin typeface="微软雅黑"/>
                <a:ea typeface="微软雅黑"/>
              </a:rPr>
              <a:t>,</a:t>
            </a:r>
            <a:r>
              <a:rPr lang="zh-CN" altLang="en-US" sz="2000" dirty="0">
                <a:latin typeface="微软雅黑"/>
                <a:ea typeface="微软雅黑"/>
              </a:rPr>
              <a:t>心理健康水准可分 为</a:t>
            </a:r>
            <a:r>
              <a:rPr lang="en-US" altLang="zh-CN" sz="2000" dirty="0">
                <a:latin typeface="微软雅黑"/>
                <a:ea typeface="微软雅黑"/>
              </a:rPr>
              <a:t>:</a:t>
            </a:r>
            <a:r>
              <a:rPr lang="zh-CN" altLang="en-US" sz="2000" dirty="0">
                <a:latin typeface="微软雅黑"/>
                <a:ea typeface="微软雅黑"/>
              </a:rPr>
              <a:t>一般心理健康水准</a:t>
            </a:r>
            <a:r>
              <a:rPr lang="en-US" altLang="zh-CN" sz="2000" dirty="0">
                <a:latin typeface="微软雅黑"/>
                <a:ea typeface="微软雅黑"/>
              </a:rPr>
              <a:t>,</a:t>
            </a:r>
            <a:r>
              <a:rPr lang="zh-CN" altLang="en-US" sz="2000" dirty="0">
                <a:latin typeface="微软雅黑"/>
                <a:ea typeface="微软雅黑"/>
              </a:rPr>
              <a:t>高于一般心理健康水准</a:t>
            </a:r>
            <a:r>
              <a:rPr lang="en-US" altLang="zh-CN" sz="2000" dirty="0">
                <a:latin typeface="微软雅黑"/>
                <a:ea typeface="微软雅黑"/>
              </a:rPr>
              <a:t>,</a:t>
            </a:r>
            <a:r>
              <a:rPr lang="zh-CN" altLang="en-US" sz="2000" dirty="0">
                <a:latin typeface="微软雅黑"/>
                <a:ea typeface="微软雅黑"/>
              </a:rPr>
              <a:t>极端心理健康水准</a:t>
            </a:r>
            <a:r>
              <a:rPr lang="en-US" altLang="zh-CN" sz="2000" dirty="0">
                <a:latin typeface="微软雅黑"/>
                <a:ea typeface="微软雅黑"/>
              </a:rPr>
              <a:t>,</a:t>
            </a:r>
            <a:r>
              <a:rPr lang="zh-CN" altLang="en-US" sz="2000" dirty="0">
                <a:latin typeface="微软雅黑"/>
                <a:ea typeface="微软雅黑"/>
              </a:rPr>
              <a:t>低于一般心理健康水准 </a:t>
            </a:r>
            <a:r>
              <a:rPr lang="en-US" altLang="zh-CN" sz="2000" dirty="0">
                <a:latin typeface="微软雅黑"/>
                <a:ea typeface="微软雅黑"/>
              </a:rPr>
              <a:t>(</a:t>
            </a:r>
            <a:r>
              <a:rPr lang="zh-CN" altLang="en-US" sz="2000" dirty="0">
                <a:latin typeface="微软雅黑"/>
                <a:ea typeface="微软雅黑"/>
              </a:rPr>
              <a:t>神经症人格障碍</a:t>
            </a:r>
            <a:r>
              <a:rPr lang="en-US" altLang="zh-CN" sz="2000" dirty="0">
                <a:latin typeface="微软雅黑"/>
                <a:ea typeface="微软雅黑"/>
              </a:rPr>
              <a:t>),</a:t>
            </a:r>
            <a:r>
              <a:rPr lang="zh-CN" altLang="en-US" sz="2000" dirty="0">
                <a:latin typeface="微软雅黑"/>
                <a:ea typeface="微软雅黑"/>
              </a:rPr>
              <a:t>严重心理病</a:t>
            </a:r>
            <a:r>
              <a:rPr lang="en-US" altLang="zh-CN" sz="2000" dirty="0">
                <a:latin typeface="微软雅黑"/>
                <a:ea typeface="微软雅黑"/>
              </a:rPr>
              <a:t>(</a:t>
            </a:r>
            <a:r>
              <a:rPr lang="zh-CN" altLang="en-US" sz="2000" dirty="0">
                <a:latin typeface="微软雅黑"/>
                <a:ea typeface="微软雅黑"/>
              </a:rPr>
              <a:t>神经病</a:t>
            </a:r>
            <a:r>
              <a:rPr lang="en-US" altLang="zh-CN" sz="2000" dirty="0">
                <a:latin typeface="微软雅黑"/>
                <a:ea typeface="微软雅黑"/>
              </a:rPr>
              <a:t>).</a:t>
            </a:r>
            <a:r>
              <a:rPr lang="zh-CN" altLang="en-US" sz="2000" dirty="0">
                <a:latin typeface="微软雅黑"/>
                <a:ea typeface="微软雅黑"/>
              </a:rPr>
              <a:t>在这五种心理健康水准中</a:t>
            </a:r>
            <a:r>
              <a:rPr lang="en-US" altLang="zh-CN" sz="2000" dirty="0">
                <a:latin typeface="微软雅黑"/>
                <a:ea typeface="微软雅黑"/>
              </a:rPr>
              <a:t>,</a:t>
            </a:r>
            <a:r>
              <a:rPr lang="zh-CN" altLang="en-US" sz="2000" dirty="0">
                <a:latin typeface="微软雅黑"/>
                <a:ea typeface="微软雅黑"/>
              </a:rPr>
              <a:t>第一至第二种往往是 大多数人所具备的心理健康水准</a:t>
            </a:r>
            <a:r>
              <a:rPr lang="en-US" altLang="zh-CN" sz="2000" dirty="0">
                <a:latin typeface="微软雅黑"/>
                <a:ea typeface="微软雅黑"/>
              </a:rPr>
              <a:t>,</a:t>
            </a:r>
            <a:r>
              <a:rPr lang="zh-CN" altLang="en-US" sz="2000" dirty="0">
                <a:latin typeface="微软雅黑"/>
                <a:ea typeface="微软雅黑"/>
              </a:rPr>
              <a:t>或者称为平均健康心理水准</a:t>
            </a:r>
            <a:r>
              <a:rPr lang="en-US" altLang="zh-CN" sz="2000" dirty="0">
                <a:latin typeface="微软雅黑"/>
                <a:ea typeface="微软雅黑"/>
              </a:rPr>
              <a:t>.</a:t>
            </a:r>
            <a:r>
              <a:rPr lang="zh-CN" altLang="en-US" sz="2000" dirty="0">
                <a:latin typeface="微软雅黑"/>
                <a:ea typeface="微软雅黑"/>
              </a:rPr>
              <a:t>而第三种则是理想的心理 健康水准</a:t>
            </a:r>
            <a:r>
              <a:rPr lang="en-US" altLang="zh-CN" sz="2000" dirty="0">
                <a:latin typeface="微软雅黑"/>
                <a:ea typeface="微软雅黑"/>
              </a:rPr>
              <a:t>.</a:t>
            </a:r>
            <a:r>
              <a:rPr lang="zh-CN" altLang="en-US" sz="2000" dirty="0">
                <a:latin typeface="微软雅黑"/>
                <a:ea typeface="微软雅黑"/>
              </a:rPr>
              <a:t>第四种至第五种属于不良的心理状况</a:t>
            </a:r>
            <a:r>
              <a:rPr lang="en-US" altLang="zh-CN" sz="2000" dirty="0">
                <a:latin typeface="微软雅黑"/>
                <a:ea typeface="微软雅黑"/>
              </a:rPr>
              <a:t>.</a:t>
            </a:r>
            <a:r>
              <a:rPr lang="zh-CN" altLang="en-US" sz="2000" dirty="0">
                <a:latin typeface="微软雅黑"/>
                <a:ea typeface="微软雅黑"/>
              </a:rPr>
              <a:t>这五种心理健康水准相互间的递增并没 有截然的区别</a:t>
            </a:r>
            <a:r>
              <a:rPr lang="en-US" altLang="zh-CN" sz="2000" dirty="0">
                <a:latin typeface="微软雅黑"/>
                <a:ea typeface="微软雅黑"/>
              </a:rPr>
              <a:t>,</a:t>
            </a:r>
            <a:r>
              <a:rPr lang="zh-CN" altLang="en-US" sz="2000" dirty="0">
                <a:latin typeface="微软雅黑"/>
                <a:ea typeface="微软雅黑"/>
              </a:rPr>
              <a:t>而联系到具体对象的心理健康发展状况</a:t>
            </a:r>
            <a:r>
              <a:rPr lang="en-US" altLang="zh-CN" sz="2000" dirty="0">
                <a:latin typeface="微软雅黑"/>
                <a:ea typeface="微软雅黑"/>
              </a:rPr>
              <a:t>,</a:t>
            </a:r>
            <a:r>
              <a:rPr lang="zh-CN" altLang="en-US" sz="2000" dirty="0">
                <a:latin typeface="微软雅黑"/>
                <a:ea typeface="微软雅黑"/>
              </a:rPr>
              <a:t>则更显得复杂难辨</a:t>
            </a:r>
            <a:r>
              <a:rPr lang="en-US" altLang="zh-CN" sz="2000" dirty="0">
                <a:latin typeface="微软雅黑"/>
                <a:ea typeface="微软雅黑"/>
              </a:rPr>
              <a:t>,</a:t>
            </a:r>
            <a:r>
              <a:rPr lang="zh-CN" altLang="en-US" sz="2000" dirty="0">
                <a:latin typeface="微软雅黑"/>
                <a:ea typeface="微软雅黑"/>
              </a:rPr>
              <a:t>还得参照其他 的综合心理指标进行评价</a:t>
            </a:r>
            <a:r>
              <a:rPr lang="en-US" altLang="zh-CN" sz="2000" dirty="0">
                <a:latin typeface="微软雅黑"/>
                <a:ea typeface="微软雅黑"/>
              </a:rPr>
              <a:t>. </a:t>
            </a:r>
            <a:endParaRPr lang="zh-CN" altLang="en-US" sz="2000" dirty="0">
              <a:latin typeface="微软雅黑"/>
              <a:ea typeface="微软雅黑"/>
            </a:endParaRPr>
          </a:p>
          <a:p>
            <a:pPr indent="454025"/>
            <a:endParaRPr lang="zh-CN" altLang="en-US" sz="2000" dirty="0">
              <a:latin typeface="微软雅黑"/>
              <a:ea typeface="微软雅黑"/>
            </a:endParaRPr>
          </a:p>
        </p:txBody>
      </p:sp>
    </p:spTree>
    <p:extLst>
      <p:ext uri="{BB962C8B-B14F-4D97-AF65-F5344CB8AC3E}">
        <p14:creationId xmlns:p14="http://schemas.microsoft.com/office/powerpoint/2010/main" val="27372288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心理健康</a:t>
            </a:r>
            <a:r>
              <a:rPr lang="zh-CN" altLang="en-US" sz="3200" dirty="0" smtClean="0">
                <a:latin typeface="微软雅黑"/>
                <a:ea typeface="微软雅黑"/>
              </a:rPr>
              <a:t>及影响因素</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20880" cy="5816977"/>
          </a:xfrm>
          <a:prstGeom prst="rect">
            <a:avLst/>
          </a:prstGeom>
          <a:noFill/>
        </p:spPr>
        <p:txBody>
          <a:bodyPr wrap="square" rtlCol="0">
            <a:spAutoFit/>
          </a:bodyPr>
          <a:lstStyle/>
          <a:p>
            <a:r>
              <a:rPr lang="zh-CN" altLang="en-US" sz="2400" b="1" dirty="0" smtClean="0">
                <a:latin typeface="微软雅黑"/>
                <a:ea typeface="微软雅黑"/>
              </a:rPr>
              <a:t>三、心理基本标准 </a:t>
            </a:r>
            <a:endParaRPr lang="zh-CN" altLang="en-US" sz="2400" b="1" dirty="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一</a:t>
            </a:r>
            <a:r>
              <a:rPr lang="en-US" altLang="zh-CN" sz="2000" dirty="0">
                <a:latin typeface="微软雅黑"/>
                <a:ea typeface="微软雅黑"/>
              </a:rPr>
              <a:t>)</a:t>
            </a:r>
            <a:r>
              <a:rPr lang="zh-CN" altLang="en-US" sz="2000" dirty="0">
                <a:latin typeface="微软雅黑"/>
                <a:ea typeface="微软雅黑"/>
              </a:rPr>
              <a:t>生理健康</a:t>
            </a:r>
            <a:r>
              <a:rPr lang="en-US" altLang="zh-CN" sz="2000" dirty="0">
                <a:latin typeface="微软雅黑"/>
                <a:ea typeface="微软雅黑"/>
              </a:rPr>
              <a:t>,</a:t>
            </a:r>
            <a:r>
              <a:rPr lang="zh-CN" altLang="en-US" sz="2000" dirty="0">
                <a:latin typeface="微软雅黑"/>
                <a:ea typeface="微软雅黑"/>
              </a:rPr>
              <a:t>智力</a:t>
            </a:r>
            <a:r>
              <a:rPr lang="zh-CN" altLang="en-US" sz="2000" dirty="0" smtClean="0">
                <a:latin typeface="微软雅黑"/>
                <a:ea typeface="微软雅黑"/>
              </a:rPr>
              <a:t>正常</a:t>
            </a:r>
            <a:endParaRPr lang="en-US" altLang="zh-CN" sz="2000" dirty="0" smtClean="0">
              <a:latin typeface="微软雅黑"/>
              <a:ea typeface="微软雅黑"/>
            </a:endParaRPr>
          </a:p>
          <a:p>
            <a:r>
              <a:rPr lang="zh-CN" altLang="en-US" sz="1600" dirty="0" smtClean="0">
                <a:latin typeface="微软雅黑"/>
                <a:ea typeface="微软雅黑"/>
              </a:rPr>
              <a:t>人</a:t>
            </a:r>
            <a:r>
              <a:rPr lang="zh-CN" altLang="en-US" sz="1600" dirty="0">
                <a:latin typeface="微软雅黑"/>
                <a:ea typeface="微软雅黑"/>
              </a:rPr>
              <a:t>的生理健康</a:t>
            </a:r>
            <a:r>
              <a:rPr lang="en-US" altLang="zh-CN" sz="1600" dirty="0">
                <a:latin typeface="微软雅黑"/>
                <a:ea typeface="微软雅黑"/>
              </a:rPr>
              <a:t>,</a:t>
            </a:r>
            <a:r>
              <a:rPr lang="zh-CN" altLang="en-US" sz="1600" dirty="0">
                <a:latin typeface="微软雅黑"/>
                <a:ea typeface="微软雅黑"/>
              </a:rPr>
              <a:t>表现为各种生理生化指标正常</a:t>
            </a:r>
            <a:r>
              <a:rPr lang="en-US" altLang="zh-CN" sz="1600" dirty="0">
                <a:latin typeface="微软雅黑"/>
                <a:ea typeface="微软雅黑"/>
              </a:rPr>
              <a:t>,</a:t>
            </a:r>
            <a:r>
              <a:rPr lang="zh-CN" altLang="en-US" sz="1600" dirty="0">
                <a:latin typeface="微软雅黑"/>
                <a:ea typeface="微软雅黑"/>
              </a:rPr>
              <a:t>器官系统能较好地完成相应的机能</a:t>
            </a:r>
            <a:r>
              <a:rPr lang="en-US" altLang="zh-CN" sz="1600" dirty="0">
                <a:latin typeface="微软雅黑"/>
                <a:ea typeface="微软雅黑"/>
              </a:rPr>
              <a:t>.</a:t>
            </a:r>
            <a:r>
              <a:rPr lang="zh-CN" altLang="en-US" sz="1600" dirty="0">
                <a:latin typeface="微软雅黑"/>
                <a:ea typeface="微软雅黑"/>
              </a:rPr>
              <a:t>人 的智力表现为观察事物的能力、思考问题的能力、记忆力、想象力和注意力强等特点</a:t>
            </a:r>
            <a:r>
              <a:rPr lang="en-US" altLang="zh-CN" sz="1600" dirty="0">
                <a:latin typeface="微软雅黑"/>
                <a:ea typeface="微软雅黑"/>
              </a:rPr>
              <a:t>. </a:t>
            </a:r>
            <a:endParaRPr lang="en-US" altLang="zh-CN" sz="1600" dirty="0" smtClean="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二</a:t>
            </a:r>
            <a:r>
              <a:rPr lang="en-US" altLang="zh-CN" sz="2000" dirty="0">
                <a:latin typeface="微软雅黑"/>
                <a:ea typeface="微软雅黑"/>
              </a:rPr>
              <a:t>)</a:t>
            </a:r>
            <a:r>
              <a:rPr lang="zh-CN" altLang="en-US" sz="2000" dirty="0">
                <a:latin typeface="微软雅黑"/>
                <a:ea typeface="微软雅黑"/>
              </a:rPr>
              <a:t>情绪乐观</a:t>
            </a:r>
            <a:r>
              <a:rPr lang="en-US" altLang="zh-CN" sz="2000" dirty="0">
                <a:latin typeface="微软雅黑"/>
                <a:ea typeface="微软雅黑"/>
              </a:rPr>
              <a:t>,</a:t>
            </a:r>
            <a:r>
              <a:rPr lang="zh-CN" altLang="en-US" sz="2000" dirty="0">
                <a:latin typeface="微软雅黑"/>
                <a:ea typeface="微软雅黑"/>
              </a:rPr>
              <a:t>心境</a:t>
            </a:r>
            <a:r>
              <a:rPr lang="zh-CN" altLang="en-US" sz="2000" dirty="0" smtClean="0">
                <a:latin typeface="微软雅黑"/>
                <a:ea typeface="微软雅黑"/>
              </a:rPr>
              <a:t>良好</a:t>
            </a:r>
            <a:endParaRPr lang="en-US" altLang="zh-CN" sz="2000" dirty="0" smtClean="0">
              <a:latin typeface="微软雅黑"/>
              <a:ea typeface="微软雅黑"/>
            </a:endParaRPr>
          </a:p>
          <a:p>
            <a:r>
              <a:rPr lang="zh-CN" altLang="en-US" sz="1600" dirty="0" smtClean="0">
                <a:latin typeface="微软雅黑"/>
                <a:ea typeface="微软雅黑"/>
              </a:rPr>
              <a:t>情绪</a:t>
            </a:r>
            <a:r>
              <a:rPr lang="zh-CN" altLang="en-US" sz="1600" dirty="0">
                <a:latin typeface="微软雅黑"/>
                <a:ea typeface="微软雅黑"/>
              </a:rPr>
              <a:t>乐观</a:t>
            </a:r>
            <a:r>
              <a:rPr lang="en-US" altLang="zh-CN" sz="1600" dirty="0">
                <a:latin typeface="微软雅黑"/>
                <a:ea typeface="微软雅黑"/>
              </a:rPr>
              <a:t>,</a:t>
            </a:r>
            <a:r>
              <a:rPr lang="zh-CN" altLang="en-US" sz="1600" dirty="0">
                <a:latin typeface="微软雅黑"/>
                <a:ea typeface="微软雅黑"/>
              </a:rPr>
              <a:t>心境良好是人心理健康的体现</a:t>
            </a:r>
            <a:r>
              <a:rPr lang="en-US" altLang="zh-CN" sz="1600" dirty="0">
                <a:latin typeface="微软雅黑"/>
                <a:ea typeface="微软雅黑"/>
              </a:rPr>
              <a:t>.</a:t>
            </a:r>
            <a:r>
              <a:rPr lang="zh-CN" altLang="en-US" sz="1600" dirty="0">
                <a:latin typeface="微软雅黑"/>
                <a:ea typeface="微软雅黑"/>
              </a:rPr>
              <a:t>人经常处于愉快、镇静、乐观、自信、满足的 心情之中</a:t>
            </a:r>
            <a:r>
              <a:rPr lang="en-US" altLang="zh-CN" sz="1600" dirty="0">
                <a:latin typeface="微软雅黑"/>
                <a:ea typeface="微软雅黑"/>
              </a:rPr>
              <a:t>,</a:t>
            </a:r>
            <a:r>
              <a:rPr lang="zh-CN" altLang="en-US" sz="1600" dirty="0">
                <a:latin typeface="微软雅黑"/>
                <a:ea typeface="微软雅黑"/>
              </a:rPr>
              <a:t>会有积极向上的心境</a:t>
            </a:r>
            <a:r>
              <a:rPr lang="en-US" altLang="zh-CN" sz="1600" dirty="0">
                <a:latin typeface="微软雅黑"/>
                <a:ea typeface="微软雅黑"/>
              </a:rPr>
              <a:t>. </a:t>
            </a:r>
            <a:endParaRPr lang="zh-CN" altLang="en-US" sz="1600" dirty="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三</a:t>
            </a:r>
            <a:r>
              <a:rPr lang="en-US" altLang="zh-CN" sz="2000" dirty="0">
                <a:latin typeface="微软雅黑"/>
                <a:ea typeface="微软雅黑"/>
              </a:rPr>
              <a:t>)</a:t>
            </a:r>
            <a:r>
              <a:rPr lang="zh-CN" altLang="en-US" sz="2000" dirty="0">
                <a:latin typeface="微软雅黑"/>
                <a:ea typeface="微软雅黑"/>
              </a:rPr>
              <a:t>意志坚强</a:t>
            </a:r>
            <a:r>
              <a:rPr lang="en-US" altLang="zh-CN" sz="2000" dirty="0">
                <a:latin typeface="微软雅黑"/>
                <a:ea typeface="微软雅黑"/>
              </a:rPr>
              <a:t>,</a:t>
            </a:r>
            <a:r>
              <a:rPr lang="zh-CN" altLang="en-US" sz="2000" dirty="0">
                <a:latin typeface="微软雅黑"/>
                <a:ea typeface="微软雅黑"/>
              </a:rPr>
              <a:t>品质</a:t>
            </a:r>
            <a:r>
              <a:rPr lang="zh-CN" altLang="en-US" sz="2000" dirty="0" smtClean="0">
                <a:latin typeface="微软雅黑"/>
                <a:ea typeface="微软雅黑"/>
              </a:rPr>
              <a:t>优良</a:t>
            </a:r>
            <a:endParaRPr lang="en-US" altLang="zh-CN" sz="2000" dirty="0" smtClean="0">
              <a:latin typeface="微软雅黑"/>
              <a:ea typeface="微软雅黑"/>
            </a:endParaRPr>
          </a:p>
          <a:p>
            <a:r>
              <a:rPr lang="zh-CN" altLang="en-US" sz="1600" dirty="0" smtClean="0">
                <a:latin typeface="微软雅黑"/>
                <a:ea typeface="微软雅黑"/>
              </a:rPr>
              <a:t>人</a:t>
            </a:r>
            <a:r>
              <a:rPr lang="zh-CN" altLang="en-US" sz="1600" dirty="0">
                <a:latin typeface="微软雅黑"/>
                <a:ea typeface="微软雅黑"/>
              </a:rPr>
              <a:t>的意志品质是衡量人的心理健康的标准之一</a:t>
            </a:r>
            <a:r>
              <a:rPr lang="en-US" altLang="zh-CN" sz="1600" dirty="0">
                <a:latin typeface="微软雅黑"/>
                <a:ea typeface="微软雅黑"/>
              </a:rPr>
              <a:t>,</a:t>
            </a:r>
            <a:r>
              <a:rPr lang="zh-CN" altLang="en-US" sz="1600" dirty="0">
                <a:latin typeface="微软雅黑"/>
                <a:ea typeface="微软雅黑"/>
              </a:rPr>
              <a:t>意志品质坚强的人应该自觉性高</a:t>
            </a:r>
            <a:r>
              <a:rPr lang="en-US" altLang="zh-CN" sz="1600" dirty="0">
                <a:latin typeface="微软雅黑"/>
                <a:ea typeface="微软雅黑"/>
              </a:rPr>
              <a:t>,</a:t>
            </a:r>
            <a:r>
              <a:rPr lang="zh-CN" altLang="en-US" sz="1600" dirty="0">
                <a:latin typeface="微软雅黑"/>
                <a:ea typeface="微软雅黑"/>
              </a:rPr>
              <a:t>果断 性好</a:t>
            </a:r>
            <a:r>
              <a:rPr lang="en-US" altLang="zh-CN" sz="1600" dirty="0">
                <a:latin typeface="微软雅黑"/>
                <a:ea typeface="微软雅黑"/>
              </a:rPr>
              <a:t>,</a:t>
            </a:r>
            <a:r>
              <a:rPr lang="zh-CN" altLang="en-US" sz="1600" dirty="0">
                <a:latin typeface="微软雅黑"/>
                <a:ea typeface="微软雅黑"/>
              </a:rPr>
              <a:t>耐受性持久</a:t>
            </a:r>
            <a:r>
              <a:rPr lang="en-US" altLang="zh-CN" sz="1600" dirty="0">
                <a:latin typeface="微软雅黑"/>
                <a:ea typeface="微软雅黑"/>
              </a:rPr>
              <a:t>,</a:t>
            </a:r>
            <a:r>
              <a:rPr lang="zh-CN" altLang="en-US" sz="1600" dirty="0">
                <a:latin typeface="微软雅黑"/>
                <a:ea typeface="微软雅黑"/>
              </a:rPr>
              <a:t>自制力强</a:t>
            </a:r>
            <a:r>
              <a:rPr lang="en-US" altLang="zh-CN" sz="1600" dirty="0">
                <a:latin typeface="微软雅黑"/>
                <a:ea typeface="微软雅黑"/>
              </a:rPr>
              <a:t>. </a:t>
            </a:r>
            <a:endParaRPr lang="zh-CN" altLang="en-US" sz="1600" dirty="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四</a:t>
            </a:r>
            <a:r>
              <a:rPr lang="en-US" altLang="zh-CN" sz="2000" dirty="0">
                <a:latin typeface="微软雅黑"/>
                <a:ea typeface="微软雅黑"/>
              </a:rPr>
              <a:t>)</a:t>
            </a:r>
            <a:r>
              <a:rPr lang="zh-CN" altLang="en-US" sz="2000" dirty="0">
                <a:latin typeface="微软雅黑"/>
                <a:ea typeface="微软雅黑"/>
              </a:rPr>
              <a:t>保持个性</a:t>
            </a:r>
            <a:r>
              <a:rPr lang="en-US" altLang="zh-CN" sz="2000" dirty="0">
                <a:latin typeface="微软雅黑"/>
                <a:ea typeface="微软雅黑"/>
              </a:rPr>
              <a:t>,</a:t>
            </a:r>
            <a:r>
              <a:rPr lang="zh-CN" altLang="en-US" sz="2000" dirty="0">
                <a:latin typeface="微软雅黑"/>
                <a:ea typeface="微软雅黑"/>
              </a:rPr>
              <a:t>人格</a:t>
            </a:r>
            <a:r>
              <a:rPr lang="zh-CN" altLang="en-US" sz="2000" dirty="0" smtClean="0">
                <a:latin typeface="微软雅黑"/>
                <a:ea typeface="微软雅黑"/>
              </a:rPr>
              <a:t>完善</a:t>
            </a:r>
            <a:endParaRPr lang="en-US" altLang="zh-CN" sz="2000" dirty="0" smtClean="0">
              <a:latin typeface="微软雅黑"/>
              <a:ea typeface="微软雅黑"/>
            </a:endParaRPr>
          </a:p>
          <a:p>
            <a:r>
              <a:rPr lang="zh-CN" altLang="en-US" sz="1600" dirty="0" smtClean="0">
                <a:latin typeface="微软雅黑"/>
                <a:ea typeface="微软雅黑"/>
              </a:rPr>
              <a:t>心理健康</a:t>
            </a:r>
            <a:r>
              <a:rPr lang="zh-CN" altLang="en-US" sz="1600" dirty="0">
                <a:latin typeface="微软雅黑"/>
                <a:ea typeface="微软雅黑"/>
              </a:rPr>
              <a:t>的最终目的是培养人的健全人格</a:t>
            </a:r>
            <a:r>
              <a:rPr lang="en-US" altLang="zh-CN" sz="1600" dirty="0">
                <a:latin typeface="微软雅黑"/>
                <a:ea typeface="微软雅黑"/>
              </a:rPr>
              <a:t>. </a:t>
            </a:r>
            <a:endParaRPr lang="zh-CN" altLang="en-US" sz="1600" dirty="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五</a:t>
            </a:r>
            <a:r>
              <a:rPr lang="en-US" altLang="zh-CN" sz="2000" dirty="0">
                <a:latin typeface="微软雅黑"/>
                <a:ea typeface="微软雅黑"/>
              </a:rPr>
              <a:t>)</a:t>
            </a:r>
            <a:r>
              <a:rPr lang="zh-CN" altLang="en-US" sz="2000" dirty="0">
                <a:latin typeface="微软雅黑"/>
                <a:ea typeface="微软雅黑"/>
              </a:rPr>
              <a:t>善待他人</a:t>
            </a:r>
            <a:r>
              <a:rPr lang="en-US" altLang="zh-CN" sz="2000" dirty="0">
                <a:latin typeface="微软雅黑"/>
                <a:ea typeface="微软雅黑"/>
              </a:rPr>
              <a:t>,</a:t>
            </a:r>
            <a:r>
              <a:rPr lang="zh-CN" altLang="en-US" sz="2000" dirty="0">
                <a:latin typeface="微软雅黑"/>
                <a:ea typeface="微软雅黑"/>
              </a:rPr>
              <a:t>关系</a:t>
            </a:r>
            <a:r>
              <a:rPr lang="zh-CN" altLang="en-US" sz="2000" dirty="0" smtClean="0">
                <a:latin typeface="微软雅黑"/>
                <a:ea typeface="微软雅黑"/>
              </a:rPr>
              <a:t>和谐</a:t>
            </a:r>
            <a:endParaRPr lang="en-US" altLang="zh-CN" sz="2000" dirty="0" smtClean="0">
              <a:latin typeface="微软雅黑"/>
              <a:ea typeface="微软雅黑"/>
            </a:endParaRPr>
          </a:p>
          <a:p>
            <a:r>
              <a:rPr lang="zh-CN" altLang="en-US" sz="1600" dirty="0" smtClean="0">
                <a:latin typeface="微软雅黑"/>
                <a:ea typeface="微软雅黑"/>
              </a:rPr>
              <a:t>个人</a:t>
            </a:r>
            <a:r>
              <a:rPr lang="zh-CN" altLang="en-US" sz="1600" dirty="0">
                <a:latin typeface="微软雅黑"/>
                <a:ea typeface="微软雅黑"/>
              </a:rPr>
              <a:t>的心理健康与否常会通过与他人的交往表现出来</a:t>
            </a:r>
            <a:r>
              <a:rPr lang="en-US" altLang="zh-CN" sz="1600" dirty="0">
                <a:latin typeface="微软雅黑"/>
                <a:ea typeface="微软雅黑"/>
              </a:rPr>
              <a:t>.</a:t>
            </a:r>
            <a:r>
              <a:rPr lang="zh-CN" altLang="en-US" sz="1600" dirty="0">
                <a:latin typeface="微软雅黑"/>
                <a:ea typeface="微软雅黑"/>
              </a:rPr>
              <a:t>个人在交往中主动、热情、不羞 怯、不冷漠、性格开朗、容易合群、宽容大度能给人更多的信心、关心、爱护和谅解</a:t>
            </a:r>
            <a:r>
              <a:rPr lang="en-US" altLang="zh-CN" sz="1600" dirty="0">
                <a:latin typeface="微软雅黑"/>
                <a:ea typeface="微软雅黑"/>
              </a:rPr>
              <a:t>. </a:t>
            </a:r>
            <a:endParaRPr lang="zh-CN" altLang="en-US" sz="1600" dirty="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六</a:t>
            </a:r>
            <a:r>
              <a:rPr lang="en-US" altLang="zh-CN" sz="2000" dirty="0">
                <a:latin typeface="微软雅黑"/>
                <a:ea typeface="微软雅黑"/>
              </a:rPr>
              <a:t>)</a:t>
            </a:r>
            <a:r>
              <a:rPr lang="zh-CN" altLang="en-US" sz="2000" dirty="0">
                <a:latin typeface="微软雅黑"/>
                <a:ea typeface="微软雅黑"/>
              </a:rPr>
              <a:t>自制力强</a:t>
            </a:r>
            <a:r>
              <a:rPr lang="en-US" altLang="zh-CN" sz="2000" dirty="0">
                <a:latin typeface="微软雅黑"/>
                <a:ea typeface="微软雅黑"/>
              </a:rPr>
              <a:t>,</a:t>
            </a:r>
            <a:r>
              <a:rPr lang="zh-CN" altLang="en-US" sz="2000" dirty="0" smtClean="0">
                <a:latin typeface="微软雅黑"/>
                <a:ea typeface="微软雅黑"/>
              </a:rPr>
              <a:t>适应环境</a:t>
            </a:r>
            <a:endParaRPr lang="en-US" altLang="zh-CN" sz="2000" dirty="0" smtClean="0">
              <a:latin typeface="微软雅黑"/>
              <a:ea typeface="微软雅黑"/>
            </a:endParaRPr>
          </a:p>
          <a:p>
            <a:r>
              <a:rPr lang="zh-CN" altLang="en-US" sz="1600" dirty="0" smtClean="0">
                <a:latin typeface="微软雅黑"/>
                <a:ea typeface="微软雅黑"/>
              </a:rPr>
              <a:t>一</a:t>
            </a:r>
            <a:r>
              <a:rPr lang="zh-CN" altLang="en-US" sz="1600" dirty="0">
                <a:latin typeface="微软雅黑"/>
                <a:ea typeface="微软雅黑"/>
              </a:rPr>
              <a:t>个心理健康的人</a:t>
            </a:r>
            <a:r>
              <a:rPr lang="en-US" altLang="zh-CN" sz="1600" dirty="0">
                <a:latin typeface="微软雅黑"/>
                <a:ea typeface="微软雅黑"/>
              </a:rPr>
              <a:t>,</a:t>
            </a:r>
            <a:r>
              <a:rPr lang="zh-CN" altLang="en-US" sz="1600" dirty="0">
                <a:latin typeface="微软雅黑"/>
                <a:ea typeface="微软雅黑"/>
              </a:rPr>
              <a:t>有很强的自制力</a:t>
            </a:r>
            <a:r>
              <a:rPr lang="en-US" altLang="zh-CN" sz="1600" dirty="0">
                <a:latin typeface="微软雅黑"/>
                <a:ea typeface="微软雅黑"/>
              </a:rPr>
              <a:t>,</a:t>
            </a:r>
            <a:r>
              <a:rPr lang="zh-CN" altLang="en-US" sz="1600" dirty="0">
                <a:latin typeface="微软雅黑"/>
                <a:ea typeface="微软雅黑"/>
              </a:rPr>
              <a:t>能按照自己信守的原则和道德规范自觉地进行自 我约束、自我监督</a:t>
            </a:r>
            <a:r>
              <a:rPr lang="en-US" altLang="zh-CN" sz="1600" dirty="0">
                <a:latin typeface="微软雅黑"/>
                <a:ea typeface="微软雅黑"/>
              </a:rPr>
              <a:t>. </a:t>
            </a:r>
            <a:endParaRPr lang="en-US" altLang="zh-CN" sz="1600" dirty="0" smtClean="0">
              <a:latin typeface="微软雅黑"/>
              <a:ea typeface="微软雅黑"/>
            </a:endParaRPr>
          </a:p>
          <a:p>
            <a:r>
              <a:rPr lang="en-US" altLang="zh-CN" sz="2000" dirty="0">
                <a:latin typeface="微软雅黑"/>
                <a:ea typeface="微软雅黑"/>
              </a:rPr>
              <a:t>(</a:t>
            </a:r>
            <a:r>
              <a:rPr lang="zh-CN" altLang="en-US" sz="2000" dirty="0">
                <a:latin typeface="微软雅黑"/>
                <a:ea typeface="微软雅黑"/>
              </a:rPr>
              <a:t>七</a:t>
            </a:r>
            <a:r>
              <a:rPr lang="en-US" altLang="zh-CN" sz="2000" dirty="0">
                <a:latin typeface="微软雅黑"/>
                <a:ea typeface="微软雅黑"/>
              </a:rPr>
              <a:t>)</a:t>
            </a:r>
            <a:r>
              <a:rPr lang="zh-CN" altLang="en-US" sz="2000" dirty="0">
                <a:latin typeface="微软雅黑"/>
                <a:ea typeface="微软雅黑"/>
              </a:rPr>
              <a:t>自尊自重</a:t>
            </a:r>
            <a:r>
              <a:rPr lang="en-US" altLang="zh-CN" sz="2000" dirty="0">
                <a:latin typeface="微软雅黑"/>
                <a:ea typeface="微软雅黑"/>
              </a:rPr>
              <a:t>,</a:t>
            </a:r>
            <a:r>
              <a:rPr lang="zh-CN" altLang="en-US" sz="2000" dirty="0">
                <a:latin typeface="微软雅黑"/>
                <a:ea typeface="微软雅黑"/>
              </a:rPr>
              <a:t>悦纳</a:t>
            </a:r>
            <a:r>
              <a:rPr lang="zh-CN" altLang="en-US" sz="2000" dirty="0" smtClean="0">
                <a:latin typeface="微软雅黑"/>
                <a:ea typeface="微软雅黑"/>
              </a:rPr>
              <a:t>自我</a:t>
            </a:r>
            <a:endParaRPr lang="en-US" altLang="zh-CN" sz="2000" dirty="0" smtClean="0">
              <a:latin typeface="微软雅黑"/>
              <a:ea typeface="微软雅黑"/>
            </a:endParaRPr>
          </a:p>
          <a:p>
            <a:r>
              <a:rPr lang="zh-CN" altLang="en-US" sz="1600" dirty="0" smtClean="0">
                <a:latin typeface="微软雅黑"/>
                <a:ea typeface="微软雅黑"/>
              </a:rPr>
              <a:t>在</a:t>
            </a:r>
            <a:r>
              <a:rPr lang="zh-CN" altLang="en-US" sz="1600" dirty="0">
                <a:latin typeface="微软雅黑"/>
                <a:ea typeface="微软雅黑"/>
              </a:rPr>
              <a:t>集体中自信、自尊、自重</a:t>
            </a:r>
            <a:r>
              <a:rPr lang="en-US" altLang="zh-CN" sz="1600" dirty="0">
                <a:latin typeface="微软雅黑"/>
                <a:ea typeface="微软雅黑"/>
              </a:rPr>
              <a:t>,</a:t>
            </a:r>
            <a:r>
              <a:rPr lang="zh-CN" altLang="en-US" sz="1600" dirty="0">
                <a:latin typeface="微软雅黑"/>
                <a:ea typeface="微软雅黑"/>
              </a:rPr>
              <a:t>少有自卑之心</a:t>
            </a:r>
            <a:r>
              <a:rPr lang="en-US" altLang="zh-CN" sz="1600" dirty="0">
                <a:latin typeface="微软雅黑"/>
                <a:ea typeface="微软雅黑"/>
              </a:rPr>
              <a:t>,</a:t>
            </a:r>
            <a:r>
              <a:rPr lang="zh-CN" altLang="en-US" sz="1600" dirty="0">
                <a:latin typeface="微软雅黑"/>
                <a:ea typeface="微软雅黑"/>
              </a:rPr>
              <a:t>也不傲视别人</a:t>
            </a:r>
            <a:r>
              <a:rPr lang="en-US" altLang="zh-CN" sz="1600" dirty="0">
                <a:latin typeface="微软雅黑"/>
                <a:ea typeface="微软雅黑"/>
              </a:rPr>
              <a:t>,</a:t>
            </a:r>
            <a:r>
              <a:rPr lang="zh-CN" altLang="en-US" sz="1600" dirty="0">
                <a:latin typeface="微软雅黑"/>
                <a:ea typeface="微软雅黑"/>
              </a:rPr>
              <a:t>对自己的优缺点有正确评价</a:t>
            </a:r>
            <a:r>
              <a:rPr lang="en-US" altLang="zh-CN" sz="1600" dirty="0">
                <a:latin typeface="微软雅黑"/>
                <a:ea typeface="微软雅黑"/>
              </a:rPr>
              <a:t>; </a:t>
            </a:r>
            <a:r>
              <a:rPr lang="zh-CN" altLang="en-US" sz="1600" dirty="0">
                <a:latin typeface="微软雅黑"/>
                <a:ea typeface="微软雅黑"/>
              </a:rPr>
              <a:t>在实践中不断开发自己的潜力</a:t>
            </a:r>
            <a:r>
              <a:rPr lang="en-US" altLang="zh-CN" sz="1600" dirty="0">
                <a:latin typeface="微软雅黑"/>
                <a:ea typeface="微软雅黑"/>
              </a:rPr>
              <a:t>,</a:t>
            </a:r>
            <a:r>
              <a:rPr lang="zh-CN" altLang="en-US" sz="1600" dirty="0">
                <a:latin typeface="微软雅黑"/>
                <a:ea typeface="微软雅黑"/>
              </a:rPr>
              <a:t>发展与完善自我以实现自己的理想和人生价值</a:t>
            </a:r>
            <a:r>
              <a:rPr lang="en-US" altLang="zh-CN" sz="1600" dirty="0">
                <a:latin typeface="微软雅黑"/>
                <a:ea typeface="微软雅黑"/>
              </a:rPr>
              <a:t>. </a:t>
            </a:r>
            <a:endParaRPr lang="zh-CN" altLang="en-US" sz="2000" dirty="0"/>
          </a:p>
        </p:txBody>
      </p:sp>
    </p:spTree>
    <p:extLst>
      <p:ext uri="{BB962C8B-B14F-4D97-AF65-F5344CB8AC3E}">
        <p14:creationId xmlns:p14="http://schemas.microsoft.com/office/powerpoint/2010/main" val="30387261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心理健康</a:t>
            </a:r>
            <a:r>
              <a:rPr lang="zh-CN" altLang="en-US" sz="3200" dirty="0" smtClean="0">
                <a:latin typeface="微软雅黑"/>
                <a:ea typeface="微软雅黑"/>
              </a:rPr>
              <a:t>及影响因素</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920880" cy="5386090"/>
          </a:xfrm>
          <a:prstGeom prst="rect">
            <a:avLst/>
          </a:prstGeom>
          <a:noFill/>
        </p:spPr>
        <p:txBody>
          <a:bodyPr wrap="square" rtlCol="0">
            <a:spAutoFit/>
          </a:bodyPr>
          <a:lstStyle/>
          <a:p>
            <a:r>
              <a:rPr lang="zh-CN" altLang="en-US" sz="2400" dirty="0" smtClean="0">
                <a:latin typeface="微软雅黑"/>
                <a:ea typeface="微软雅黑"/>
              </a:rPr>
              <a:t>四、影响心理健康的因素 </a:t>
            </a:r>
            <a:endParaRPr lang="zh-CN" altLang="en-US" sz="2400" dirty="0">
              <a:latin typeface="微软雅黑"/>
              <a:ea typeface="微软雅黑"/>
            </a:endParaRPr>
          </a:p>
          <a:p>
            <a:pPr indent="533400"/>
            <a:r>
              <a:rPr lang="en-US" altLang="zh-CN" sz="2000" dirty="0">
                <a:latin typeface="微软雅黑"/>
                <a:ea typeface="微软雅黑"/>
              </a:rPr>
              <a:t>(</a:t>
            </a:r>
            <a:r>
              <a:rPr lang="zh-CN" altLang="en-US" sz="2000" dirty="0">
                <a:latin typeface="微软雅黑"/>
                <a:ea typeface="微软雅黑"/>
              </a:rPr>
              <a:t>一 </a:t>
            </a:r>
            <a:r>
              <a:rPr lang="en-US" altLang="zh-CN" sz="2000" dirty="0">
                <a:latin typeface="微软雅黑"/>
                <a:ea typeface="微软雅黑"/>
              </a:rPr>
              <a:t>)</a:t>
            </a:r>
            <a:r>
              <a:rPr lang="zh-CN" altLang="en-US" sz="2000" dirty="0" smtClean="0">
                <a:latin typeface="微软雅黑"/>
                <a:ea typeface="微软雅黑"/>
              </a:rPr>
              <a:t>生物因素的影响 </a:t>
            </a:r>
            <a:endParaRPr lang="zh-CN" altLang="en-US" sz="2000" dirty="0">
              <a:latin typeface="微软雅黑"/>
              <a:ea typeface="微软雅黑"/>
            </a:endParaRPr>
          </a:p>
          <a:p>
            <a:pPr indent="533400"/>
            <a:r>
              <a:rPr lang="zh-CN" altLang="en-US" sz="2000" dirty="0">
                <a:latin typeface="微软雅黑"/>
                <a:ea typeface="微软雅黑"/>
              </a:rPr>
              <a:t>对人的心理影响最重要的生物因素是人的神经系统的类型特点</a:t>
            </a:r>
            <a:r>
              <a:rPr lang="en-US" altLang="zh-CN" sz="2000" dirty="0">
                <a:latin typeface="微软雅黑"/>
                <a:ea typeface="微软雅黑"/>
              </a:rPr>
              <a:t>.</a:t>
            </a:r>
            <a:r>
              <a:rPr lang="zh-CN" altLang="en-US" sz="2000" dirty="0">
                <a:latin typeface="微软雅黑"/>
                <a:ea typeface="微软雅黑"/>
              </a:rPr>
              <a:t>人的高级神经活动过 程具有强度、平衡性和灵活性三个基本特征</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a:t>
            </a:r>
            <a:r>
              <a:rPr lang="zh-CN" altLang="en-US" sz="2000" dirty="0">
                <a:latin typeface="微软雅黑"/>
                <a:ea typeface="微软雅黑"/>
              </a:rPr>
              <a:t>二 </a:t>
            </a:r>
            <a:r>
              <a:rPr lang="en-US" altLang="zh-CN" sz="2000" dirty="0">
                <a:latin typeface="微软雅黑"/>
                <a:ea typeface="微软雅黑"/>
              </a:rPr>
              <a:t>)</a:t>
            </a:r>
            <a:r>
              <a:rPr lang="zh-CN" altLang="en-US" sz="2000" dirty="0" smtClean="0">
                <a:latin typeface="微软雅黑"/>
                <a:ea typeface="微软雅黑"/>
              </a:rPr>
              <a:t>心理因素的影响 </a:t>
            </a:r>
            <a:endParaRPr lang="zh-CN" altLang="en-US" sz="2000" dirty="0">
              <a:latin typeface="微软雅黑"/>
              <a:ea typeface="微软雅黑"/>
            </a:endParaRPr>
          </a:p>
          <a:p>
            <a:pPr indent="533400"/>
            <a:r>
              <a:rPr lang="zh-CN" altLang="en-US" sz="2000" dirty="0">
                <a:latin typeface="微软雅黑"/>
                <a:ea typeface="微软雅黑"/>
              </a:rPr>
              <a:t>大学生的心理在由不成熟到成熟的发展进程中</a:t>
            </a:r>
            <a:r>
              <a:rPr lang="en-US" altLang="zh-CN" sz="2000" dirty="0">
                <a:latin typeface="微软雅黑"/>
                <a:ea typeface="微软雅黑"/>
              </a:rPr>
              <a:t>,</a:t>
            </a:r>
            <a:r>
              <a:rPr lang="zh-CN" altLang="en-US" sz="2000" dirty="0">
                <a:latin typeface="微软雅黑"/>
                <a:ea typeface="微软雅黑"/>
              </a:rPr>
              <a:t>表现出一系列明显的年龄特征</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a:t>
            </a:r>
            <a:r>
              <a:rPr lang="zh-CN" altLang="en-US" sz="2000" dirty="0">
                <a:latin typeface="微软雅黑"/>
                <a:ea typeface="微软雅黑"/>
              </a:rPr>
              <a:t>三 </a:t>
            </a:r>
            <a:r>
              <a:rPr lang="en-US" altLang="zh-CN" sz="2000" dirty="0">
                <a:latin typeface="微软雅黑"/>
                <a:ea typeface="微软雅黑"/>
              </a:rPr>
              <a:t>)</a:t>
            </a:r>
            <a:r>
              <a:rPr lang="zh-CN" altLang="en-US" sz="2000" dirty="0" smtClean="0">
                <a:latin typeface="微软雅黑"/>
                <a:ea typeface="微软雅黑"/>
              </a:rPr>
              <a:t>社会环境的影响 </a:t>
            </a:r>
            <a:endParaRPr lang="zh-CN" altLang="en-US" sz="2000" dirty="0">
              <a:latin typeface="微软雅黑"/>
              <a:ea typeface="微软雅黑"/>
            </a:endParaRPr>
          </a:p>
          <a:p>
            <a:pPr indent="533400"/>
            <a:r>
              <a:rPr lang="zh-CN" altLang="en-US" sz="2000" dirty="0">
                <a:latin typeface="微软雅黑"/>
                <a:ea typeface="微软雅黑"/>
              </a:rPr>
              <a:t>这里的环境是从广义而言的</a:t>
            </a:r>
            <a:r>
              <a:rPr lang="en-US" altLang="zh-CN" sz="2000" dirty="0">
                <a:latin typeface="微软雅黑"/>
                <a:ea typeface="微软雅黑"/>
              </a:rPr>
              <a:t>.</a:t>
            </a:r>
            <a:r>
              <a:rPr lang="zh-CN" altLang="en-US" sz="2000" dirty="0">
                <a:latin typeface="微软雅黑"/>
                <a:ea typeface="微软雅黑"/>
              </a:rPr>
              <a:t>它包含了家庭因素、学校因素和社会影响因素</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a:t>
            </a:r>
            <a:r>
              <a:rPr lang="zh-CN" altLang="en-US" sz="2000" dirty="0">
                <a:latin typeface="微软雅黑"/>
                <a:ea typeface="微软雅黑"/>
              </a:rPr>
              <a:t>四 </a:t>
            </a:r>
            <a:r>
              <a:rPr lang="en-US" altLang="zh-CN" sz="2000" dirty="0">
                <a:latin typeface="微软雅黑"/>
                <a:ea typeface="微软雅黑"/>
              </a:rPr>
              <a:t>)</a:t>
            </a:r>
            <a:r>
              <a:rPr lang="zh-CN" altLang="en-US" sz="2000" dirty="0" smtClean="0">
                <a:latin typeface="微软雅黑"/>
                <a:ea typeface="微软雅黑"/>
              </a:rPr>
              <a:t>人际关系淡漠的影响 </a:t>
            </a:r>
            <a:endParaRPr lang="zh-CN" altLang="en-US" sz="2000" dirty="0">
              <a:latin typeface="微软雅黑"/>
              <a:ea typeface="微软雅黑"/>
            </a:endParaRPr>
          </a:p>
          <a:p>
            <a:pPr indent="533400"/>
            <a:r>
              <a:rPr lang="zh-CN" altLang="en-US" sz="2000" dirty="0">
                <a:latin typeface="微软雅黑"/>
                <a:ea typeface="微软雅黑"/>
              </a:rPr>
              <a:t>在集体生活中</a:t>
            </a:r>
            <a:r>
              <a:rPr lang="en-US" altLang="zh-CN" sz="2000" dirty="0">
                <a:latin typeface="微软雅黑"/>
                <a:ea typeface="微软雅黑"/>
              </a:rPr>
              <a:t>,</a:t>
            </a:r>
            <a:r>
              <a:rPr lang="zh-CN" altLang="en-US" sz="2000" dirty="0">
                <a:latin typeface="微软雅黑"/>
                <a:ea typeface="微软雅黑"/>
              </a:rPr>
              <a:t>人际关系好坏对大学生心理影响很大</a:t>
            </a:r>
            <a:r>
              <a:rPr lang="en-US" altLang="zh-CN" sz="2000" dirty="0">
                <a:latin typeface="微软雅黑"/>
                <a:ea typeface="微软雅黑"/>
              </a:rPr>
              <a:t>.</a:t>
            </a:r>
            <a:r>
              <a:rPr lang="zh-CN" altLang="en-US" sz="2000" dirty="0">
                <a:latin typeface="微软雅黑"/>
                <a:ea typeface="微软雅黑"/>
              </a:rPr>
              <a:t>健康和谐的人际关系使人感到温暖 安全</a:t>
            </a:r>
            <a:r>
              <a:rPr lang="en-US" altLang="zh-CN" sz="2000" dirty="0">
                <a:latin typeface="微软雅黑"/>
                <a:ea typeface="微软雅黑"/>
              </a:rPr>
              <a:t>,</a:t>
            </a:r>
            <a:r>
              <a:rPr lang="zh-CN" altLang="en-US" sz="2000" dirty="0">
                <a:latin typeface="微软雅黑"/>
                <a:ea typeface="微软雅黑"/>
              </a:rPr>
              <a:t>具有满足感</a:t>
            </a:r>
            <a:r>
              <a:rPr lang="en-US" altLang="zh-CN" sz="2000" dirty="0">
                <a:latin typeface="微软雅黑"/>
                <a:ea typeface="微软雅黑"/>
              </a:rPr>
              <a:t>;</a:t>
            </a:r>
            <a:r>
              <a:rPr lang="zh-CN" altLang="en-US" sz="2000" dirty="0">
                <a:latin typeface="微软雅黑"/>
                <a:ea typeface="微软雅黑"/>
              </a:rPr>
              <a:t>而淡漠、敌意、生疏甚至猜忌的人际关系</a:t>
            </a:r>
            <a:r>
              <a:rPr lang="en-US" altLang="zh-CN" sz="2000" dirty="0">
                <a:latin typeface="微软雅黑"/>
                <a:ea typeface="微软雅黑"/>
              </a:rPr>
              <a:t>,</a:t>
            </a:r>
            <a:r>
              <a:rPr lang="zh-CN" altLang="en-US" sz="2000" dirty="0">
                <a:latin typeface="微软雅黑"/>
                <a:ea typeface="微软雅黑"/>
              </a:rPr>
              <a:t>使人产生畏惧、压抑和焦虑感</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了解了这些影响大学生心理健康的因素</a:t>
            </a:r>
            <a:r>
              <a:rPr lang="en-US" altLang="zh-CN" sz="2000" dirty="0">
                <a:latin typeface="微软雅黑"/>
                <a:ea typeface="微软雅黑"/>
              </a:rPr>
              <a:t>,</a:t>
            </a:r>
            <a:r>
              <a:rPr lang="zh-CN" altLang="en-US" sz="2000" dirty="0">
                <a:latin typeface="微软雅黑"/>
                <a:ea typeface="微软雅黑"/>
              </a:rPr>
              <a:t>我们在进行心理保健时</a:t>
            </a:r>
            <a:r>
              <a:rPr lang="en-US" altLang="zh-CN" sz="2000" dirty="0">
                <a:latin typeface="微软雅黑"/>
                <a:ea typeface="微软雅黑"/>
              </a:rPr>
              <a:t>,</a:t>
            </a:r>
            <a:r>
              <a:rPr lang="zh-CN" altLang="en-US" sz="2000" dirty="0">
                <a:latin typeface="微软雅黑"/>
                <a:ea typeface="微软雅黑"/>
              </a:rPr>
              <a:t>注意自我积极的调 试 、</a:t>
            </a:r>
            <a:r>
              <a:rPr lang="zh-CN" altLang="en-US" sz="2000" dirty="0" smtClean="0">
                <a:latin typeface="微软雅黑"/>
                <a:ea typeface="微软雅黑"/>
              </a:rPr>
              <a:t>平衡 </a:t>
            </a:r>
            <a:r>
              <a:rPr lang="en-US" altLang="zh-CN" sz="2000" dirty="0">
                <a:latin typeface="微软雅黑"/>
                <a:ea typeface="微软雅黑"/>
              </a:rPr>
              <a:t>,</a:t>
            </a:r>
            <a:r>
              <a:rPr lang="zh-CN" altLang="en-US" sz="2000" dirty="0" smtClean="0">
                <a:latin typeface="微软雅黑"/>
                <a:ea typeface="微软雅黑"/>
              </a:rPr>
              <a:t>不良影响就能消除 </a:t>
            </a:r>
            <a:r>
              <a:rPr lang="en-US" altLang="zh-CN" sz="2000" dirty="0">
                <a:latin typeface="微软雅黑"/>
                <a:ea typeface="微软雅黑"/>
              </a:rPr>
              <a:t>. </a:t>
            </a:r>
            <a:endParaRPr lang="zh-CN" altLang="en-US" sz="2000" dirty="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939168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保持</a:t>
            </a:r>
            <a:r>
              <a:rPr lang="zh-CN" altLang="en-US" sz="3200" dirty="0" smtClean="0">
                <a:latin typeface="微软雅黑"/>
                <a:ea typeface="微软雅黑"/>
              </a:rPr>
              <a:t>健康的心理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6001643"/>
          </a:xfrm>
          <a:prstGeom prst="rect">
            <a:avLst/>
          </a:prstGeom>
          <a:noFill/>
        </p:spPr>
        <p:txBody>
          <a:bodyPr wrap="square" rtlCol="0">
            <a:spAutoFit/>
          </a:bodyPr>
          <a:lstStyle/>
          <a:p>
            <a:r>
              <a:rPr lang="zh-CN" altLang="en-US" sz="2400" dirty="0">
                <a:latin typeface="微软雅黑"/>
                <a:ea typeface="微软雅黑"/>
              </a:rPr>
              <a:t>一、心理健康对大学生成才的意义 </a:t>
            </a:r>
          </a:p>
          <a:p>
            <a:pPr indent="454025">
              <a:tabLst>
                <a:tab pos="533400" algn="l"/>
              </a:tabLst>
            </a:pPr>
            <a:r>
              <a:rPr lang="en-US" altLang="zh-CN" b="1" dirty="0">
                <a:latin typeface="微软雅黑"/>
                <a:ea typeface="微软雅黑"/>
              </a:rPr>
              <a:t>(</a:t>
            </a:r>
            <a:r>
              <a:rPr lang="zh-CN" altLang="en-US" b="1" dirty="0">
                <a:latin typeface="微软雅黑"/>
                <a:ea typeface="微软雅黑"/>
              </a:rPr>
              <a:t>一</a:t>
            </a:r>
            <a:r>
              <a:rPr lang="en-US" altLang="zh-CN" b="1" dirty="0">
                <a:latin typeface="微软雅黑"/>
                <a:ea typeface="微软雅黑"/>
              </a:rPr>
              <a:t>)</a:t>
            </a:r>
            <a:r>
              <a:rPr lang="zh-CN" altLang="en-US" b="1" dirty="0">
                <a:latin typeface="微软雅黑"/>
                <a:ea typeface="微软雅黑"/>
              </a:rPr>
              <a:t>心理发展的关键</a:t>
            </a:r>
            <a:r>
              <a:rPr lang="zh-CN" altLang="en-US" b="1" dirty="0" smtClean="0">
                <a:latin typeface="微软雅黑"/>
                <a:ea typeface="微软雅黑"/>
              </a:rPr>
              <a:t>时期</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高职</a:t>
            </a:r>
            <a:r>
              <a:rPr lang="zh-CN" altLang="en-US" dirty="0">
                <a:latin typeface="微软雅黑"/>
                <a:ea typeface="微软雅黑"/>
              </a:rPr>
              <a:t>学习期间</a:t>
            </a:r>
            <a:r>
              <a:rPr lang="en-US" altLang="zh-CN" dirty="0">
                <a:latin typeface="微软雅黑"/>
                <a:ea typeface="微软雅黑"/>
              </a:rPr>
              <a:t>,</a:t>
            </a:r>
            <a:r>
              <a:rPr lang="zh-CN" altLang="en-US" dirty="0">
                <a:latin typeface="微软雅黑"/>
                <a:ea typeface="微软雅黑"/>
              </a:rPr>
              <a:t>是大学生人生发展历程中一个具有重要特殊意义的发展时期</a:t>
            </a:r>
            <a:r>
              <a:rPr lang="en-US" altLang="zh-CN" dirty="0">
                <a:latin typeface="微软雅黑"/>
                <a:ea typeface="微软雅黑"/>
              </a:rPr>
              <a:t>. </a:t>
            </a:r>
            <a:endParaRPr lang="en-US" altLang="zh-CN" dirty="0" smtClean="0">
              <a:latin typeface="微软雅黑"/>
              <a:ea typeface="微软雅黑"/>
            </a:endParaRPr>
          </a:p>
          <a:p>
            <a:pPr indent="454025">
              <a:tabLst>
                <a:tab pos="533400" algn="l"/>
              </a:tabLst>
            </a:pPr>
            <a:r>
              <a:rPr lang="en-US" altLang="zh-CN" b="1" dirty="0">
                <a:latin typeface="微软雅黑"/>
                <a:ea typeface="微软雅黑"/>
              </a:rPr>
              <a:t>(</a:t>
            </a:r>
            <a:r>
              <a:rPr lang="zh-CN" altLang="en-US" b="1" dirty="0">
                <a:latin typeface="微软雅黑"/>
                <a:ea typeface="微软雅黑"/>
              </a:rPr>
              <a:t>二</a:t>
            </a:r>
            <a:r>
              <a:rPr lang="en-US" altLang="zh-CN" b="1" dirty="0">
                <a:latin typeface="微软雅黑"/>
                <a:ea typeface="微软雅黑"/>
              </a:rPr>
              <a:t>)</a:t>
            </a:r>
            <a:r>
              <a:rPr lang="zh-CN" altLang="en-US" b="1" dirty="0">
                <a:latin typeface="微软雅黑"/>
                <a:ea typeface="微软雅黑"/>
              </a:rPr>
              <a:t>提高学习的</a:t>
            </a:r>
            <a:r>
              <a:rPr lang="zh-CN" altLang="en-US" b="1" dirty="0" smtClean="0">
                <a:latin typeface="微软雅黑"/>
                <a:ea typeface="微软雅黑"/>
              </a:rPr>
              <a:t>效率</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心理健康</a:t>
            </a:r>
            <a:r>
              <a:rPr lang="zh-CN" altLang="en-US" dirty="0">
                <a:latin typeface="微软雅黑"/>
                <a:ea typeface="微软雅黑"/>
              </a:rPr>
              <a:t>对大学生学习效率的提高产生积极的影响</a:t>
            </a:r>
            <a:r>
              <a:rPr lang="en-US" altLang="zh-CN" dirty="0">
                <a:latin typeface="微软雅黑"/>
                <a:ea typeface="微软雅黑"/>
              </a:rPr>
              <a:t>.</a:t>
            </a:r>
            <a:r>
              <a:rPr lang="zh-CN" altLang="en-US" dirty="0">
                <a:latin typeface="微软雅黑"/>
                <a:ea typeface="微软雅黑"/>
              </a:rPr>
              <a:t>首先</a:t>
            </a:r>
            <a:r>
              <a:rPr lang="en-US" altLang="zh-CN" dirty="0">
                <a:latin typeface="微软雅黑"/>
                <a:ea typeface="微软雅黑"/>
              </a:rPr>
              <a:t>,</a:t>
            </a:r>
            <a:r>
              <a:rPr lang="zh-CN" altLang="en-US" dirty="0">
                <a:latin typeface="微软雅黑"/>
                <a:ea typeface="微软雅黑"/>
              </a:rPr>
              <a:t>健康智力是提高学习效率 的保证</a:t>
            </a:r>
            <a:r>
              <a:rPr lang="en-US" altLang="zh-CN" dirty="0" smtClean="0">
                <a:latin typeface="微软雅黑"/>
                <a:ea typeface="微软雅黑"/>
              </a:rPr>
              <a:t>.</a:t>
            </a:r>
            <a:r>
              <a:rPr lang="zh-CN" altLang="en-US" dirty="0">
                <a:latin typeface="微软雅黑"/>
                <a:ea typeface="微软雅黑"/>
              </a:rPr>
              <a:t>人的健康智力取决于身体健康</a:t>
            </a:r>
            <a:r>
              <a:rPr lang="en-US" altLang="zh-CN" dirty="0">
                <a:latin typeface="微软雅黑"/>
                <a:ea typeface="微软雅黑"/>
              </a:rPr>
              <a:t>,</a:t>
            </a:r>
            <a:r>
              <a:rPr lang="zh-CN" altLang="en-US" dirty="0">
                <a:latin typeface="微软雅黑"/>
                <a:ea typeface="微软雅黑"/>
              </a:rPr>
              <a:t>促进脑功能开发</a:t>
            </a:r>
            <a:r>
              <a:rPr lang="en-US" altLang="zh-CN" dirty="0">
                <a:latin typeface="微软雅黑"/>
                <a:ea typeface="微软雅黑"/>
              </a:rPr>
              <a:t>,</a:t>
            </a:r>
            <a:r>
              <a:rPr lang="zh-CN" altLang="en-US" dirty="0">
                <a:latin typeface="微软雅黑"/>
                <a:ea typeface="微软雅黑"/>
              </a:rPr>
              <a:t>有利于学习效率的提高</a:t>
            </a:r>
            <a:r>
              <a:rPr lang="en-US" altLang="zh-CN" dirty="0">
                <a:latin typeface="微软雅黑"/>
                <a:ea typeface="微软雅黑"/>
              </a:rPr>
              <a:t>. </a:t>
            </a:r>
            <a:endParaRPr lang="zh-CN" altLang="en-US" dirty="0">
              <a:latin typeface="微软雅黑"/>
              <a:ea typeface="微软雅黑"/>
            </a:endParaRPr>
          </a:p>
          <a:p>
            <a:pPr indent="454025">
              <a:tabLst>
                <a:tab pos="533400" algn="l"/>
              </a:tabLst>
            </a:pPr>
            <a:r>
              <a:rPr lang="en-US" altLang="zh-CN" b="1" dirty="0">
                <a:latin typeface="微软雅黑"/>
                <a:ea typeface="微软雅黑"/>
              </a:rPr>
              <a:t>(</a:t>
            </a:r>
            <a:r>
              <a:rPr lang="zh-CN" altLang="en-US" b="1" dirty="0">
                <a:latin typeface="微软雅黑"/>
                <a:ea typeface="微软雅黑"/>
              </a:rPr>
              <a:t>三</a:t>
            </a:r>
            <a:r>
              <a:rPr lang="en-US" altLang="zh-CN" b="1" dirty="0">
                <a:latin typeface="微软雅黑"/>
                <a:ea typeface="微软雅黑"/>
              </a:rPr>
              <a:t>)</a:t>
            </a:r>
            <a:r>
              <a:rPr lang="zh-CN" altLang="en-US" b="1" dirty="0">
                <a:latin typeface="微软雅黑"/>
                <a:ea typeface="微软雅黑"/>
              </a:rPr>
              <a:t>增强承受挫折的</a:t>
            </a:r>
            <a:r>
              <a:rPr lang="zh-CN" altLang="en-US" b="1" dirty="0" smtClean="0">
                <a:latin typeface="微软雅黑"/>
                <a:ea typeface="微软雅黑"/>
              </a:rPr>
              <a:t>勇气</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世界</a:t>
            </a:r>
            <a:r>
              <a:rPr lang="zh-CN" altLang="en-US" dirty="0">
                <a:latin typeface="微软雅黑"/>
                <a:ea typeface="微软雅黑"/>
              </a:rPr>
              <a:t>上没有哪一个人能顺利地度过一生</a:t>
            </a:r>
            <a:r>
              <a:rPr lang="en-US" altLang="zh-CN" dirty="0">
                <a:latin typeface="微软雅黑"/>
                <a:ea typeface="微软雅黑"/>
              </a:rPr>
              <a:t>,</a:t>
            </a:r>
            <a:r>
              <a:rPr lang="zh-CN" altLang="en-US" dirty="0">
                <a:latin typeface="微软雅黑"/>
                <a:ea typeface="微软雅黑"/>
              </a:rPr>
              <a:t>困难、挫折、疾病等总是与生命相随</a:t>
            </a:r>
            <a:r>
              <a:rPr lang="en-US" altLang="zh-CN" dirty="0">
                <a:latin typeface="微软雅黑"/>
                <a:ea typeface="微软雅黑"/>
              </a:rPr>
              <a:t>. </a:t>
            </a:r>
            <a:endParaRPr lang="zh-CN" altLang="en-US" dirty="0">
              <a:latin typeface="微软雅黑"/>
              <a:ea typeface="微软雅黑"/>
            </a:endParaRPr>
          </a:p>
          <a:p>
            <a:pPr indent="454025">
              <a:tabLst>
                <a:tab pos="533400" algn="l"/>
              </a:tabLst>
            </a:pPr>
            <a:r>
              <a:rPr lang="en-US" altLang="zh-CN" b="1" dirty="0">
                <a:latin typeface="微软雅黑"/>
                <a:ea typeface="微软雅黑"/>
              </a:rPr>
              <a:t>(</a:t>
            </a:r>
            <a:r>
              <a:rPr lang="zh-CN" altLang="en-US" b="1" dirty="0">
                <a:latin typeface="微软雅黑"/>
                <a:ea typeface="微软雅黑"/>
              </a:rPr>
              <a:t>四</a:t>
            </a:r>
            <a:r>
              <a:rPr lang="en-US" altLang="zh-CN" b="1" dirty="0">
                <a:latin typeface="微软雅黑"/>
                <a:ea typeface="微软雅黑"/>
              </a:rPr>
              <a:t>)</a:t>
            </a:r>
            <a:r>
              <a:rPr lang="zh-CN" altLang="en-US" b="1" dirty="0">
                <a:latin typeface="微软雅黑"/>
                <a:ea typeface="微软雅黑"/>
              </a:rPr>
              <a:t>促进人际关系的</a:t>
            </a:r>
            <a:r>
              <a:rPr lang="zh-CN" altLang="en-US" b="1" dirty="0" smtClean="0">
                <a:latin typeface="微软雅黑"/>
                <a:ea typeface="微软雅黑"/>
              </a:rPr>
              <a:t>和谐</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积极</a:t>
            </a:r>
            <a:r>
              <a:rPr lang="zh-CN" altLang="en-US" dirty="0">
                <a:latin typeface="微软雅黑"/>
                <a:ea typeface="微软雅黑"/>
              </a:rPr>
              <a:t>良好的人际关系能促进个人的生活、学习、工作以及事业的成功</a:t>
            </a:r>
            <a:r>
              <a:rPr lang="en-US" altLang="zh-CN" dirty="0">
                <a:latin typeface="微软雅黑"/>
                <a:ea typeface="微软雅黑"/>
              </a:rPr>
              <a:t>,</a:t>
            </a:r>
            <a:r>
              <a:rPr lang="zh-CN" altLang="en-US" dirty="0">
                <a:latin typeface="微软雅黑"/>
                <a:ea typeface="微软雅黑"/>
              </a:rPr>
              <a:t>心理健康的人总 是乐于与他人交往</a:t>
            </a:r>
            <a:r>
              <a:rPr lang="en-US" altLang="zh-CN" dirty="0">
                <a:latin typeface="微软雅黑"/>
                <a:ea typeface="微软雅黑"/>
              </a:rPr>
              <a:t>,</a:t>
            </a:r>
            <a:r>
              <a:rPr lang="zh-CN" altLang="en-US" dirty="0">
                <a:latin typeface="微软雅黑"/>
                <a:ea typeface="微软雅黑"/>
              </a:rPr>
              <a:t>相互沟通</a:t>
            </a:r>
            <a:r>
              <a:rPr lang="en-US" altLang="zh-CN" dirty="0">
                <a:latin typeface="微软雅黑"/>
                <a:ea typeface="微软雅黑"/>
              </a:rPr>
              <a:t>. </a:t>
            </a:r>
            <a:endParaRPr lang="zh-CN" altLang="en-US" dirty="0">
              <a:latin typeface="微软雅黑"/>
              <a:ea typeface="微软雅黑"/>
            </a:endParaRPr>
          </a:p>
          <a:p>
            <a:pPr indent="454025">
              <a:tabLst>
                <a:tab pos="533400" algn="l"/>
              </a:tabLst>
            </a:pPr>
            <a:r>
              <a:rPr lang="en-US" altLang="zh-CN" b="1" dirty="0">
                <a:latin typeface="微软雅黑"/>
                <a:ea typeface="微软雅黑"/>
              </a:rPr>
              <a:t>(</a:t>
            </a:r>
            <a:r>
              <a:rPr lang="zh-CN" altLang="en-US" b="1" dirty="0">
                <a:latin typeface="微软雅黑"/>
                <a:ea typeface="微软雅黑"/>
              </a:rPr>
              <a:t>五</a:t>
            </a:r>
            <a:r>
              <a:rPr lang="en-US" altLang="zh-CN" b="1" dirty="0">
                <a:latin typeface="微软雅黑"/>
                <a:ea typeface="微软雅黑"/>
              </a:rPr>
              <a:t>)</a:t>
            </a:r>
            <a:r>
              <a:rPr lang="zh-CN" altLang="en-US" b="1" dirty="0">
                <a:latin typeface="微软雅黑"/>
                <a:ea typeface="微软雅黑"/>
              </a:rPr>
              <a:t>发展和完善个性</a:t>
            </a:r>
            <a:r>
              <a:rPr lang="zh-CN" altLang="en-US" b="1" dirty="0" smtClean="0">
                <a:latin typeface="微软雅黑"/>
                <a:ea typeface="微软雅黑"/>
              </a:rPr>
              <a:t>品质</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人</a:t>
            </a:r>
            <a:r>
              <a:rPr lang="zh-CN" altLang="en-US" dirty="0">
                <a:latin typeface="微软雅黑"/>
                <a:ea typeface="微软雅黑"/>
              </a:rPr>
              <a:t>的个性是在先天生理基础和后天社会生活、社会环境的作用下</a:t>
            </a:r>
            <a:r>
              <a:rPr lang="en-US" altLang="zh-CN" dirty="0">
                <a:latin typeface="微软雅黑"/>
                <a:ea typeface="微软雅黑"/>
              </a:rPr>
              <a:t>,</a:t>
            </a:r>
            <a:r>
              <a:rPr lang="zh-CN" altLang="en-US" dirty="0">
                <a:latin typeface="微软雅黑"/>
                <a:ea typeface="微软雅黑"/>
              </a:rPr>
              <a:t>逐步形成和完善的</a:t>
            </a:r>
            <a:r>
              <a:rPr lang="en-US" altLang="zh-CN" dirty="0">
                <a:latin typeface="微软雅黑"/>
                <a:ea typeface="微软雅黑"/>
              </a:rPr>
              <a:t>. </a:t>
            </a:r>
            <a:endParaRPr lang="zh-CN" altLang="en-US" dirty="0">
              <a:latin typeface="微软雅黑"/>
              <a:ea typeface="微软雅黑"/>
            </a:endParaRPr>
          </a:p>
          <a:p>
            <a:pPr indent="454025">
              <a:tabLst>
                <a:tab pos="533400" algn="l"/>
              </a:tabLst>
            </a:pPr>
            <a:r>
              <a:rPr lang="en-US" altLang="zh-CN" b="1" dirty="0">
                <a:latin typeface="微软雅黑"/>
                <a:ea typeface="微软雅黑"/>
              </a:rPr>
              <a:t>(</a:t>
            </a:r>
            <a:r>
              <a:rPr lang="zh-CN" altLang="en-US" b="1" dirty="0">
                <a:latin typeface="微软雅黑"/>
                <a:ea typeface="微软雅黑"/>
              </a:rPr>
              <a:t>六</a:t>
            </a:r>
            <a:r>
              <a:rPr lang="en-US" altLang="zh-CN" b="1" dirty="0">
                <a:latin typeface="微软雅黑"/>
                <a:ea typeface="微软雅黑"/>
              </a:rPr>
              <a:t>)</a:t>
            </a:r>
            <a:r>
              <a:rPr lang="zh-CN" altLang="en-US" b="1" dirty="0">
                <a:latin typeface="微软雅黑"/>
                <a:ea typeface="微软雅黑"/>
              </a:rPr>
              <a:t>减少不幸事件的</a:t>
            </a:r>
            <a:r>
              <a:rPr lang="zh-CN" altLang="en-US" b="1" dirty="0" smtClean="0">
                <a:latin typeface="微软雅黑"/>
                <a:ea typeface="微软雅黑"/>
              </a:rPr>
              <a:t>发生</a:t>
            </a:r>
            <a:endParaRPr lang="en-US" altLang="zh-CN" b="1" dirty="0" smtClean="0">
              <a:latin typeface="微软雅黑"/>
              <a:ea typeface="微软雅黑"/>
            </a:endParaRPr>
          </a:p>
          <a:p>
            <a:pPr indent="454025">
              <a:tabLst>
                <a:tab pos="533400" algn="l"/>
              </a:tabLst>
            </a:pPr>
            <a:r>
              <a:rPr lang="zh-CN" altLang="en-US" dirty="0" smtClean="0">
                <a:latin typeface="微软雅黑"/>
                <a:ea typeface="微软雅黑"/>
              </a:rPr>
              <a:t>人们</a:t>
            </a:r>
            <a:r>
              <a:rPr lang="zh-CN" altLang="en-US" dirty="0">
                <a:latin typeface="微软雅黑"/>
                <a:ea typeface="微软雅黑"/>
              </a:rPr>
              <a:t>说生活中的不幸事件会经常先光顾心理不健康的人</a:t>
            </a:r>
            <a:r>
              <a:rPr lang="en-US" altLang="zh-CN" dirty="0">
                <a:latin typeface="微软雅黑"/>
                <a:ea typeface="微软雅黑"/>
              </a:rPr>
              <a:t>.</a:t>
            </a:r>
            <a:r>
              <a:rPr lang="zh-CN" altLang="en-US" dirty="0">
                <a:latin typeface="微软雅黑"/>
                <a:ea typeface="微软雅黑"/>
              </a:rPr>
              <a:t>生活中的不幸事件虽来自多 方面</a:t>
            </a:r>
            <a:r>
              <a:rPr lang="en-US" altLang="zh-CN" dirty="0">
                <a:latin typeface="微软雅黑"/>
                <a:ea typeface="微软雅黑"/>
              </a:rPr>
              <a:t>,</a:t>
            </a:r>
            <a:r>
              <a:rPr lang="zh-CN" altLang="en-US" dirty="0">
                <a:latin typeface="微软雅黑"/>
                <a:ea typeface="微软雅黑"/>
              </a:rPr>
              <a:t>可以是身体健康、事业前途、经济利益、家庭爱情等</a:t>
            </a:r>
            <a:r>
              <a:rPr lang="en-US" altLang="zh-CN" dirty="0">
                <a:latin typeface="微软雅黑"/>
                <a:ea typeface="微软雅黑"/>
              </a:rPr>
              <a:t>,</a:t>
            </a:r>
            <a:r>
              <a:rPr lang="zh-CN" altLang="en-US" dirty="0">
                <a:latin typeface="微软雅黑"/>
                <a:ea typeface="微软雅黑"/>
              </a:rPr>
              <a:t>但对那些心理不健康的人来说就 如雪上加霜</a:t>
            </a:r>
            <a:r>
              <a:rPr lang="en-US" altLang="zh-CN" dirty="0">
                <a:latin typeface="微软雅黑"/>
                <a:ea typeface="微软雅黑"/>
              </a:rPr>
              <a:t>,</a:t>
            </a:r>
            <a:r>
              <a:rPr lang="zh-CN" altLang="en-US" dirty="0">
                <a:latin typeface="微软雅黑"/>
                <a:ea typeface="微软雅黑"/>
              </a:rPr>
              <a:t>会因为心理自闭、抑郁而不能自控</a:t>
            </a:r>
            <a:r>
              <a:rPr lang="en-US" altLang="zh-CN" dirty="0">
                <a:latin typeface="微软雅黑"/>
                <a:ea typeface="微软雅黑"/>
              </a:rPr>
              <a:t>,</a:t>
            </a:r>
            <a:r>
              <a:rPr lang="zh-CN" altLang="en-US" dirty="0">
                <a:latin typeface="微软雅黑"/>
                <a:ea typeface="微软雅黑"/>
              </a:rPr>
              <a:t>从而走上轻生之路</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14807769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保持</a:t>
            </a:r>
            <a:r>
              <a:rPr lang="zh-CN" altLang="en-US" sz="3200" dirty="0" smtClean="0">
                <a:latin typeface="微软雅黑"/>
                <a:ea typeface="微软雅黑"/>
              </a:rPr>
              <a:t>健康的心理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724645"/>
          </a:xfrm>
          <a:prstGeom prst="rect">
            <a:avLst/>
          </a:prstGeom>
          <a:noFill/>
        </p:spPr>
        <p:txBody>
          <a:bodyPr wrap="square" rtlCol="0">
            <a:spAutoFit/>
          </a:bodyPr>
          <a:lstStyle/>
          <a:p>
            <a:pPr indent="627063"/>
            <a:r>
              <a:rPr lang="zh-CN" altLang="en-US" sz="2400" dirty="0" smtClean="0">
                <a:latin typeface="微软雅黑"/>
                <a:ea typeface="微软雅黑"/>
              </a:rPr>
              <a:t>二、培养健康的心理</a:t>
            </a:r>
            <a:endParaRPr lang="zh-CN" altLang="en-US" sz="2400" dirty="0">
              <a:latin typeface="微软雅黑"/>
              <a:ea typeface="微软雅黑"/>
            </a:endParaRPr>
          </a:p>
          <a:p>
            <a:pPr indent="627063"/>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a:latin typeface="微软雅黑"/>
                <a:ea typeface="微软雅黑"/>
              </a:rPr>
              <a:t>热 爱 生 活 </a:t>
            </a:r>
          </a:p>
          <a:p>
            <a:pPr indent="627063"/>
            <a:r>
              <a:rPr lang="zh-CN" altLang="en-US" dirty="0">
                <a:latin typeface="微软雅黑"/>
                <a:ea typeface="微软雅黑"/>
              </a:rPr>
              <a:t>大学生应该懂得</a:t>
            </a:r>
            <a:r>
              <a:rPr lang="en-US" altLang="zh-CN" dirty="0">
                <a:latin typeface="微软雅黑"/>
                <a:ea typeface="微软雅黑"/>
              </a:rPr>
              <a:t>,</a:t>
            </a:r>
            <a:r>
              <a:rPr lang="zh-CN" altLang="en-US" dirty="0">
                <a:latin typeface="微软雅黑"/>
                <a:ea typeface="微软雅黑"/>
              </a:rPr>
              <a:t>人的一生不会都是一帆风顺的</a:t>
            </a:r>
            <a:r>
              <a:rPr lang="en-US" altLang="zh-CN" dirty="0">
                <a:latin typeface="微软雅黑"/>
                <a:ea typeface="微软雅黑"/>
              </a:rPr>
              <a:t>,</a:t>
            </a:r>
            <a:r>
              <a:rPr lang="zh-CN" altLang="en-US" dirty="0">
                <a:latin typeface="微软雅黑"/>
                <a:ea typeface="微软雅黑"/>
              </a:rPr>
              <a:t>所生活的环境存在着许多缺陷和不尽 如人意的地方</a:t>
            </a:r>
            <a:r>
              <a:rPr lang="en-US" altLang="zh-CN" dirty="0">
                <a:latin typeface="微软雅黑"/>
                <a:ea typeface="微软雅黑"/>
              </a:rPr>
              <a:t>,</a:t>
            </a:r>
            <a:r>
              <a:rPr lang="zh-CN" altLang="en-US" dirty="0">
                <a:latin typeface="微软雅黑"/>
                <a:ea typeface="微软雅黑"/>
              </a:rPr>
              <a:t>但不应为此怨天尤人</a:t>
            </a:r>
            <a:r>
              <a:rPr lang="en-US" altLang="zh-CN" dirty="0">
                <a:latin typeface="微软雅黑"/>
                <a:ea typeface="微软雅黑"/>
              </a:rPr>
              <a:t>,</a:t>
            </a:r>
            <a:r>
              <a:rPr lang="zh-CN" altLang="en-US" dirty="0">
                <a:latin typeface="微软雅黑"/>
                <a:ea typeface="微软雅黑"/>
              </a:rPr>
              <a:t>而是通过自己的努力去改变那些他们所能够改变的地 方</a:t>
            </a:r>
            <a:r>
              <a:rPr lang="en-US" altLang="zh-CN" dirty="0">
                <a:latin typeface="微软雅黑"/>
                <a:ea typeface="微软雅黑"/>
              </a:rPr>
              <a:t>. </a:t>
            </a:r>
            <a:endParaRPr lang="zh-CN" altLang="en-US" dirty="0">
              <a:latin typeface="微软雅黑"/>
              <a:ea typeface="微软雅黑"/>
            </a:endParaRPr>
          </a:p>
          <a:p>
            <a:pPr indent="627063"/>
            <a:r>
              <a:rPr lang="en-US" altLang="zh-CN" b="1" dirty="0">
                <a:latin typeface="微软雅黑"/>
                <a:ea typeface="微软雅黑"/>
              </a:rPr>
              <a:t>(</a:t>
            </a:r>
            <a:r>
              <a:rPr lang="zh-CN" altLang="en-US" b="1" dirty="0">
                <a:latin typeface="微软雅黑"/>
                <a:ea typeface="微软雅黑"/>
              </a:rPr>
              <a:t>二 </a:t>
            </a:r>
            <a:r>
              <a:rPr lang="en-US" altLang="zh-CN" b="1" dirty="0">
                <a:latin typeface="微软雅黑"/>
                <a:ea typeface="微软雅黑"/>
              </a:rPr>
              <a:t>)</a:t>
            </a:r>
            <a:r>
              <a:rPr lang="zh-CN" altLang="en-US" b="1" dirty="0">
                <a:latin typeface="微软雅黑"/>
                <a:ea typeface="微软雅黑"/>
              </a:rPr>
              <a:t>胸 襟 宽 阔 </a:t>
            </a:r>
          </a:p>
          <a:p>
            <a:pPr indent="627063"/>
            <a:r>
              <a:rPr lang="zh-CN" altLang="en-US" dirty="0">
                <a:latin typeface="微软雅黑"/>
                <a:ea typeface="微软雅黑"/>
              </a:rPr>
              <a:t>大学生应具有宽阔的胸怀</a:t>
            </a:r>
            <a:r>
              <a:rPr lang="en-US" altLang="zh-CN" dirty="0">
                <a:latin typeface="微软雅黑"/>
                <a:ea typeface="微软雅黑"/>
              </a:rPr>
              <a:t>,</a:t>
            </a:r>
            <a:r>
              <a:rPr lang="zh-CN" altLang="en-US" dirty="0">
                <a:latin typeface="微软雅黑"/>
                <a:ea typeface="微软雅黑"/>
              </a:rPr>
              <a:t>看问题站得高</a:t>
            </a:r>
            <a:r>
              <a:rPr lang="en-US" altLang="zh-CN" dirty="0">
                <a:latin typeface="微软雅黑"/>
                <a:ea typeface="微软雅黑"/>
              </a:rPr>
              <a:t>,</a:t>
            </a:r>
            <a:r>
              <a:rPr lang="zh-CN" altLang="en-US" dirty="0">
                <a:latin typeface="微软雅黑"/>
                <a:ea typeface="微软雅黑"/>
              </a:rPr>
              <a:t>看得远</a:t>
            </a:r>
            <a:r>
              <a:rPr lang="en-US" altLang="zh-CN" dirty="0">
                <a:latin typeface="微软雅黑"/>
                <a:ea typeface="微软雅黑"/>
              </a:rPr>
              <a:t>,</a:t>
            </a:r>
            <a:r>
              <a:rPr lang="zh-CN" altLang="en-US" dirty="0">
                <a:latin typeface="微软雅黑"/>
                <a:ea typeface="微软雅黑"/>
              </a:rPr>
              <a:t>能够从宏观上、本质上认识事物</a:t>
            </a:r>
            <a:r>
              <a:rPr lang="en-US" altLang="zh-CN" dirty="0">
                <a:latin typeface="微软雅黑"/>
                <a:ea typeface="微软雅黑"/>
              </a:rPr>
              <a:t>,</a:t>
            </a:r>
            <a:r>
              <a:rPr lang="zh-CN" altLang="en-US" dirty="0">
                <a:latin typeface="微软雅黑"/>
                <a:ea typeface="微软雅黑"/>
              </a:rPr>
              <a:t>把 握生活</a:t>
            </a:r>
            <a:r>
              <a:rPr lang="en-US" altLang="zh-CN" dirty="0">
                <a:latin typeface="微软雅黑"/>
                <a:ea typeface="微软雅黑"/>
              </a:rPr>
              <a:t>;</a:t>
            </a:r>
            <a:r>
              <a:rPr lang="zh-CN" altLang="en-US" dirty="0">
                <a:latin typeface="微软雅黑"/>
                <a:ea typeface="微软雅黑"/>
              </a:rPr>
              <a:t>对人对事宽容</a:t>
            </a:r>
            <a:r>
              <a:rPr lang="en-US" altLang="zh-CN" dirty="0">
                <a:latin typeface="微软雅黑"/>
                <a:ea typeface="微软雅黑"/>
              </a:rPr>
              <a:t>,</a:t>
            </a:r>
            <a:r>
              <a:rPr lang="zh-CN" altLang="en-US" dirty="0">
                <a:latin typeface="微软雅黑"/>
                <a:ea typeface="微软雅黑"/>
              </a:rPr>
              <a:t>不苛求于事</a:t>
            </a:r>
            <a:r>
              <a:rPr lang="en-US" altLang="zh-CN" dirty="0">
                <a:latin typeface="微软雅黑"/>
                <a:ea typeface="微软雅黑"/>
              </a:rPr>
              <a:t>,</a:t>
            </a:r>
            <a:r>
              <a:rPr lang="zh-CN" altLang="en-US" dirty="0">
                <a:latin typeface="微软雅黑"/>
                <a:ea typeface="微软雅黑"/>
              </a:rPr>
              <a:t>也不苛求于人</a:t>
            </a:r>
            <a:r>
              <a:rPr lang="en-US" altLang="zh-CN" dirty="0">
                <a:latin typeface="微软雅黑"/>
                <a:ea typeface="微软雅黑"/>
              </a:rPr>
              <a:t>(</a:t>
            </a:r>
            <a:r>
              <a:rPr lang="zh-CN" altLang="en-US" dirty="0">
                <a:latin typeface="微软雅黑"/>
                <a:ea typeface="微软雅黑"/>
              </a:rPr>
              <a:t>包括他人和自己</a:t>
            </a:r>
            <a:r>
              <a:rPr lang="en-US" altLang="zh-CN" dirty="0">
                <a:latin typeface="微软雅黑"/>
                <a:ea typeface="微软雅黑"/>
              </a:rPr>
              <a:t>),</a:t>
            </a:r>
            <a:r>
              <a:rPr lang="zh-CN" altLang="en-US" dirty="0">
                <a:latin typeface="微软雅黑"/>
                <a:ea typeface="微软雅黑"/>
              </a:rPr>
              <a:t>尽所能做好每件事</a:t>
            </a:r>
            <a:r>
              <a:rPr lang="en-US" altLang="zh-CN" dirty="0">
                <a:latin typeface="微软雅黑"/>
                <a:ea typeface="微软雅黑"/>
              </a:rPr>
              <a:t>, </a:t>
            </a:r>
            <a:r>
              <a:rPr lang="zh-CN" altLang="en-US" dirty="0">
                <a:latin typeface="微软雅黑"/>
                <a:ea typeface="微软雅黑"/>
              </a:rPr>
              <a:t>不为小事而烦恼</a:t>
            </a:r>
            <a:r>
              <a:rPr lang="en-US" altLang="zh-CN" dirty="0">
                <a:latin typeface="微软雅黑"/>
                <a:ea typeface="微软雅黑"/>
              </a:rPr>
              <a:t>. </a:t>
            </a:r>
            <a:endParaRPr lang="zh-CN" altLang="en-US" dirty="0">
              <a:latin typeface="微软雅黑"/>
              <a:ea typeface="微软雅黑"/>
            </a:endParaRPr>
          </a:p>
          <a:p>
            <a:pPr indent="627063">
              <a:tabLst>
                <a:tab pos="533400" algn="l"/>
              </a:tabLst>
            </a:pPr>
            <a:r>
              <a:rPr lang="en-US" altLang="zh-TW" b="1" dirty="0">
                <a:latin typeface="微软雅黑"/>
                <a:ea typeface="微软雅黑"/>
              </a:rPr>
              <a:t>(</a:t>
            </a:r>
            <a:r>
              <a:rPr lang="zh-TW" altLang="en-US" b="1" dirty="0">
                <a:latin typeface="微软雅黑"/>
                <a:ea typeface="微软雅黑"/>
              </a:rPr>
              <a:t>三 </a:t>
            </a:r>
            <a:r>
              <a:rPr lang="en-US" altLang="zh-TW" b="1" dirty="0">
                <a:latin typeface="微软雅黑"/>
                <a:ea typeface="微软雅黑"/>
              </a:rPr>
              <a:t>)</a:t>
            </a:r>
            <a:r>
              <a:rPr lang="zh-TW" altLang="en-US" b="1" dirty="0">
                <a:latin typeface="微软雅黑"/>
                <a:ea typeface="微软雅黑"/>
              </a:rPr>
              <a:t>心 境 平 稳 </a:t>
            </a:r>
          </a:p>
          <a:p>
            <a:pPr indent="627063">
              <a:tabLst>
                <a:tab pos="533400" algn="l"/>
              </a:tabLst>
            </a:pPr>
            <a:r>
              <a:rPr lang="zh-TW" altLang="en-US" dirty="0">
                <a:latin typeface="微软雅黑"/>
                <a:ea typeface="微软雅黑"/>
              </a:rPr>
              <a:t>不会因个人的得失和荣辱以及环境的不如意而引起大幅度的情绪波动 </a:t>
            </a:r>
          </a:p>
          <a:p>
            <a:pPr indent="627063"/>
            <a:r>
              <a:rPr lang="en-US" altLang="zh-TW" b="1" dirty="0">
                <a:latin typeface="微软雅黑"/>
                <a:ea typeface="微软雅黑"/>
              </a:rPr>
              <a:t>(</a:t>
            </a:r>
            <a:r>
              <a:rPr lang="zh-TW" altLang="en-US" b="1" dirty="0">
                <a:latin typeface="微软雅黑"/>
                <a:ea typeface="微软雅黑"/>
              </a:rPr>
              <a:t>四 </a:t>
            </a:r>
            <a:r>
              <a:rPr lang="en-US" altLang="zh-TW" b="1" dirty="0">
                <a:latin typeface="微软雅黑"/>
                <a:ea typeface="微软雅黑"/>
              </a:rPr>
              <a:t>)</a:t>
            </a:r>
            <a:r>
              <a:rPr lang="zh-TW" altLang="en-US" b="1" dirty="0">
                <a:latin typeface="微软雅黑"/>
                <a:ea typeface="微软雅黑"/>
              </a:rPr>
              <a:t>自 信 自 强 </a:t>
            </a:r>
          </a:p>
          <a:p>
            <a:pPr indent="627063"/>
            <a:r>
              <a:rPr lang="zh-TW" altLang="en-US" dirty="0">
                <a:latin typeface="微软雅黑"/>
                <a:ea typeface="微软雅黑"/>
              </a:rPr>
              <a:t>大学生应既清楚自己的长处</a:t>
            </a:r>
            <a:r>
              <a:rPr lang="en-US" altLang="zh-TW" dirty="0">
                <a:latin typeface="微软雅黑"/>
                <a:ea typeface="微软雅黑"/>
              </a:rPr>
              <a:t>,</a:t>
            </a:r>
            <a:r>
              <a:rPr lang="zh-TW" altLang="en-US" dirty="0">
                <a:latin typeface="微软雅黑"/>
                <a:ea typeface="微软雅黑"/>
              </a:rPr>
              <a:t>也清楚自己的短处</a:t>
            </a:r>
            <a:r>
              <a:rPr lang="en-US" altLang="zh-TW" dirty="0">
                <a:latin typeface="微软雅黑"/>
                <a:ea typeface="微软雅黑"/>
              </a:rPr>
              <a:t>,</a:t>
            </a:r>
            <a:r>
              <a:rPr lang="zh-TW" altLang="en-US" dirty="0">
                <a:latin typeface="微软雅黑"/>
                <a:ea typeface="微软雅黑"/>
              </a:rPr>
              <a:t>深知自己不是无所不能的</a:t>
            </a:r>
            <a:r>
              <a:rPr lang="en-US" altLang="zh-TW" dirty="0">
                <a:latin typeface="微软雅黑"/>
                <a:ea typeface="微软雅黑"/>
              </a:rPr>
              <a:t>,</a:t>
            </a:r>
            <a:r>
              <a:rPr lang="zh-TW" altLang="en-US" dirty="0">
                <a:latin typeface="微软雅黑"/>
                <a:ea typeface="微软雅黑"/>
              </a:rPr>
              <a:t>也不是一 无所能的</a:t>
            </a:r>
            <a:r>
              <a:rPr lang="en-US" altLang="zh-TW" dirty="0">
                <a:latin typeface="微软雅黑"/>
                <a:ea typeface="微软雅黑"/>
              </a:rPr>
              <a:t>;</a:t>
            </a:r>
            <a:r>
              <a:rPr lang="zh-TW" altLang="en-US" dirty="0">
                <a:latin typeface="微软雅黑"/>
                <a:ea typeface="微软雅黑"/>
              </a:rPr>
              <a:t>在自知之明的基础上</a:t>
            </a:r>
            <a:r>
              <a:rPr lang="en-US" altLang="zh-TW" dirty="0">
                <a:latin typeface="微软雅黑"/>
                <a:ea typeface="微软雅黑"/>
              </a:rPr>
              <a:t>,</a:t>
            </a:r>
            <a:r>
              <a:rPr lang="zh-TW" altLang="en-US" dirty="0">
                <a:latin typeface="微软雅黑"/>
                <a:ea typeface="微软雅黑"/>
              </a:rPr>
              <a:t>心里充满自信</a:t>
            </a:r>
            <a:r>
              <a:rPr lang="en-US" altLang="zh-TW" dirty="0">
                <a:latin typeface="微软雅黑"/>
                <a:ea typeface="微软雅黑"/>
              </a:rPr>
              <a:t>,</a:t>
            </a:r>
            <a:r>
              <a:rPr lang="zh-TW" altLang="en-US" dirty="0">
                <a:latin typeface="微软雅黑"/>
                <a:ea typeface="微软雅黑"/>
              </a:rPr>
              <a:t>相信自己有巨大的潜能</a:t>
            </a:r>
            <a:r>
              <a:rPr lang="en-US" altLang="zh-TW" dirty="0">
                <a:latin typeface="微软雅黑"/>
                <a:ea typeface="微软雅黑"/>
              </a:rPr>
              <a:t>, </a:t>
            </a:r>
            <a:endParaRPr lang="zh-TW" altLang="en-US" dirty="0">
              <a:latin typeface="微软雅黑"/>
              <a:ea typeface="微软雅黑"/>
            </a:endParaRPr>
          </a:p>
          <a:p>
            <a:pPr indent="627063">
              <a:tabLst>
                <a:tab pos="533400" algn="l"/>
              </a:tabLst>
            </a:pPr>
            <a:r>
              <a:rPr lang="en-US" altLang="zh-TW" b="1" dirty="0">
                <a:latin typeface="微软雅黑"/>
                <a:ea typeface="微软雅黑"/>
              </a:rPr>
              <a:t>(</a:t>
            </a:r>
            <a:r>
              <a:rPr lang="zh-TW" altLang="en-US" b="1" dirty="0">
                <a:latin typeface="微软雅黑"/>
                <a:ea typeface="微软雅黑"/>
              </a:rPr>
              <a:t>五 </a:t>
            </a:r>
            <a:r>
              <a:rPr lang="en-US" altLang="zh-TW" b="1" dirty="0">
                <a:latin typeface="微软雅黑"/>
                <a:ea typeface="微软雅黑"/>
              </a:rPr>
              <a:t>)</a:t>
            </a:r>
            <a:r>
              <a:rPr lang="zh-TW" altLang="en-US" b="1" dirty="0">
                <a:latin typeface="微软雅黑"/>
                <a:ea typeface="微软雅黑"/>
              </a:rPr>
              <a:t>欲 望 适 度 </a:t>
            </a:r>
          </a:p>
          <a:p>
            <a:pPr indent="627063">
              <a:tabLst>
                <a:tab pos="533400" algn="l"/>
              </a:tabLst>
            </a:pPr>
            <a:r>
              <a:rPr lang="zh-TW" altLang="en-US" dirty="0">
                <a:latin typeface="微软雅黑"/>
                <a:ea typeface="微软雅黑"/>
              </a:rPr>
              <a:t>大学生所具有的各种欲望都应是适度的</a:t>
            </a:r>
            <a:r>
              <a:rPr lang="en-US" altLang="zh-TW" dirty="0">
                <a:latin typeface="微软雅黑"/>
                <a:ea typeface="微软雅黑"/>
              </a:rPr>
              <a:t>,</a:t>
            </a:r>
            <a:r>
              <a:rPr lang="zh-TW" altLang="en-US" dirty="0">
                <a:latin typeface="微软雅黑"/>
                <a:ea typeface="微软雅黑"/>
              </a:rPr>
              <a:t>不会让任何一种欲望无限地膨胀</a:t>
            </a:r>
            <a:r>
              <a:rPr lang="en-US" altLang="zh-TW" dirty="0">
                <a:latin typeface="微软雅黑"/>
                <a:ea typeface="微软雅黑"/>
              </a:rPr>
              <a:t>. </a:t>
            </a:r>
            <a:endParaRPr lang="zh-TW" altLang="en-US" dirty="0">
              <a:latin typeface="微软雅黑"/>
              <a:ea typeface="微软雅黑"/>
            </a:endParaRPr>
          </a:p>
          <a:p>
            <a:pPr indent="627063"/>
            <a:r>
              <a:rPr lang="en-US" altLang="zh-TW" b="1" dirty="0">
                <a:latin typeface="微软雅黑"/>
                <a:ea typeface="微软雅黑"/>
              </a:rPr>
              <a:t>(</a:t>
            </a:r>
            <a:r>
              <a:rPr lang="zh-TW" altLang="en-US" b="1" dirty="0">
                <a:latin typeface="微软雅黑"/>
                <a:ea typeface="微软雅黑"/>
              </a:rPr>
              <a:t>六 </a:t>
            </a:r>
            <a:r>
              <a:rPr lang="en-US" altLang="zh-TW" b="1" dirty="0">
                <a:latin typeface="微软雅黑"/>
                <a:ea typeface="微软雅黑"/>
              </a:rPr>
              <a:t>)</a:t>
            </a:r>
            <a:r>
              <a:rPr lang="zh-TW" altLang="en-US" b="1" dirty="0">
                <a:latin typeface="微软雅黑"/>
                <a:ea typeface="微软雅黑"/>
              </a:rPr>
              <a:t>善 与 人 处 </a:t>
            </a:r>
          </a:p>
          <a:p>
            <a:pPr indent="627063"/>
            <a:r>
              <a:rPr lang="zh-TW" altLang="en-US" dirty="0">
                <a:latin typeface="微软雅黑"/>
                <a:ea typeface="微软雅黑"/>
              </a:rPr>
              <a:t>大学生清楚周围的每一个人都存在缺点</a:t>
            </a:r>
            <a:r>
              <a:rPr lang="en-US" altLang="zh-TW" dirty="0">
                <a:latin typeface="微软雅黑"/>
                <a:ea typeface="微软雅黑"/>
              </a:rPr>
              <a:t>,</a:t>
            </a:r>
            <a:r>
              <a:rPr lang="zh-TW" altLang="en-US" dirty="0">
                <a:latin typeface="微软雅黑"/>
                <a:ea typeface="微软雅黑"/>
              </a:rPr>
              <a:t>但更看重的是他们的优点</a:t>
            </a:r>
            <a:r>
              <a:rPr lang="en-US" altLang="zh-TW" dirty="0">
                <a:latin typeface="微软雅黑"/>
                <a:ea typeface="微软雅黑"/>
              </a:rPr>
              <a:t>. </a:t>
            </a:r>
            <a:endParaRPr lang="zh-TW" altLang="en-US" dirty="0">
              <a:latin typeface="微软雅黑"/>
              <a:ea typeface="微软雅黑"/>
            </a:endParaRPr>
          </a:p>
          <a:p>
            <a:pPr indent="627063"/>
            <a:r>
              <a:rPr lang="en-US" altLang="zh-TW" b="1" dirty="0">
                <a:latin typeface="微软雅黑"/>
                <a:ea typeface="微软雅黑"/>
              </a:rPr>
              <a:t>(</a:t>
            </a:r>
            <a:r>
              <a:rPr lang="zh-TW" altLang="en-US" b="1" dirty="0">
                <a:latin typeface="微软雅黑"/>
                <a:ea typeface="微软雅黑"/>
              </a:rPr>
              <a:t>七 </a:t>
            </a:r>
            <a:r>
              <a:rPr lang="en-US" altLang="zh-TW" b="1" dirty="0">
                <a:latin typeface="微软雅黑"/>
                <a:ea typeface="微软雅黑"/>
              </a:rPr>
              <a:t>)</a:t>
            </a:r>
            <a:r>
              <a:rPr lang="zh-TW" altLang="en-US" b="1" dirty="0">
                <a:latin typeface="微软雅黑"/>
                <a:ea typeface="微软雅黑"/>
              </a:rPr>
              <a:t>拥 有 健 康 的 认 知 模 式 </a:t>
            </a:r>
          </a:p>
          <a:p>
            <a:pPr indent="627063"/>
            <a:r>
              <a:rPr lang="zh-TW" altLang="en-US" dirty="0">
                <a:latin typeface="微软雅黑"/>
                <a:ea typeface="微软雅黑"/>
              </a:rPr>
              <a:t>大学生判断和评价事物不会绝对化、极端化</a:t>
            </a:r>
            <a:r>
              <a:rPr lang="en-US" altLang="zh-TW" dirty="0">
                <a:latin typeface="微软雅黑"/>
                <a:ea typeface="微软雅黑"/>
              </a:rPr>
              <a:t>,</a:t>
            </a:r>
            <a:r>
              <a:rPr lang="zh-TW" altLang="en-US" dirty="0">
                <a:latin typeface="微软雅黑"/>
                <a:ea typeface="微软雅黑"/>
              </a:rPr>
              <a:t>不会以偏概全</a:t>
            </a:r>
            <a:r>
              <a:rPr lang="en-US" altLang="zh-TW" dirty="0" smtClean="0">
                <a:latin typeface="微软雅黑"/>
                <a:ea typeface="微软雅黑"/>
              </a:rPr>
              <a:t>;</a:t>
            </a:r>
            <a:endParaRPr lang="zh-CN" altLang="en-US" dirty="0">
              <a:latin typeface="微软雅黑"/>
              <a:ea typeface="微软雅黑"/>
            </a:endParaRPr>
          </a:p>
        </p:txBody>
      </p:sp>
    </p:spTree>
    <p:extLst>
      <p:ext uri="{BB962C8B-B14F-4D97-AF65-F5344CB8AC3E}">
        <p14:creationId xmlns:p14="http://schemas.microsoft.com/office/powerpoint/2010/main" val="25665516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532010"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保持</a:t>
            </a:r>
            <a:r>
              <a:rPr lang="zh-CN" altLang="en-US" sz="3200" dirty="0" smtClean="0">
                <a:latin typeface="微软雅黑"/>
                <a:ea typeface="微软雅黑"/>
              </a:rPr>
              <a:t>健康的心理</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724644"/>
          </a:xfrm>
          <a:prstGeom prst="rect">
            <a:avLst/>
          </a:prstGeom>
          <a:noFill/>
        </p:spPr>
        <p:txBody>
          <a:bodyPr wrap="square" rtlCol="0">
            <a:spAutoFit/>
          </a:bodyPr>
          <a:lstStyle/>
          <a:p>
            <a:r>
              <a:rPr lang="zh-CN" altLang="en-US" sz="2400" dirty="0" smtClean="0">
                <a:latin typeface="微软雅黑"/>
                <a:ea typeface="微软雅黑"/>
              </a:rPr>
              <a:t>三、心理健康的自我保健</a:t>
            </a:r>
            <a:endParaRPr lang="en-US" altLang="zh-CN" sz="2400" dirty="0" smtClean="0">
              <a:latin typeface="微软雅黑"/>
              <a:ea typeface="微软雅黑"/>
            </a:endParaRPr>
          </a:p>
          <a:p>
            <a:pPr indent="627063"/>
            <a:r>
              <a:rPr lang="en-US" altLang="zh-CN" dirty="0">
                <a:latin typeface="微软雅黑"/>
                <a:ea typeface="微软雅黑"/>
              </a:rPr>
              <a:t>(</a:t>
            </a:r>
            <a:r>
              <a:rPr lang="zh-CN" altLang="en-US" dirty="0">
                <a:latin typeface="微软雅黑"/>
                <a:ea typeface="微软雅黑"/>
              </a:rPr>
              <a:t>一 </a:t>
            </a:r>
            <a:r>
              <a:rPr lang="en-US" altLang="zh-CN" dirty="0">
                <a:latin typeface="微软雅黑"/>
                <a:ea typeface="微软雅黑"/>
              </a:rPr>
              <a:t>)</a:t>
            </a:r>
            <a:r>
              <a:rPr lang="zh-CN" altLang="en-US" dirty="0" smtClean="0">
                <a:latin typeface="微软雅黑"/>
                <a:ea typeface="微软雅黑"/>
              </a:rPr>
              <a:t>重视心理卫生 </a:t>
            </a:r>
            <a:r>
              <a:rPr lang="en-US" altLang="zh-CN" dirty="0">
                <a:latin typeface="微软雅黑"/>
                <a:ea typeface="微软雅黑"/>
              </a:rPr>
              <a:t>,</a:t>
            </a:r>
            <a:r>
              <a:rPr lang="zh-CN" altLang="en-US" dirty="0" smtClean="0">
                <a:latin typeface="微软雅黑"/>
                <a:ea typeface="微软雅黑"/>
              </a:rPr>
              <a:t>奠定心理发展基础 </a:t>
            </a:r>
            <a:endParaRPr lang="zh-CN" altLang="en-US" dirty="0">
              <a:latin typeface="微软雅黑"/>
              <a:ea typeface="微软雅黑"/>
            </a:endParaRPr>
          </a:p>
          <a:p>
            <a:pPr indent="627063"/>
            <a:r>
              <a:rPr lang="zh-CN" altLang="en-US" dirty="0">
                <a:latin typeface="微软雅黑"/>
                <a:ea typeface="微软雅黑"/>
              </a:rPr>
              <a:t>心理卫生</a:t>
            </a:r>
            <a:r>
              <a:rPr lang="en-US" altLang="zh-CN" dirty="0">
                <a:latin typeface="微软雅黑"/>
                <a:ea typeface="微软雅黑"/>
              </a:rPr>
              <a:t>,</a:t>
            </a:r>
            <a:r>
              <a:rPr lang="zh-CN" altLang="en-US" dirty="0">
                <a:latin typeface="微软雅黑"/>
                <a:ea typeface="微软雅黑"/>
              </a:rPr>
              <a:t>又称为精神卫生</a:t>
            </a:r>
            <a:r>
              <a:rPr lang="en-US" altLang="zh-CN" dirty="0">
                <a:latin typeface="微软雅黑"/>
                <a:ea typeface="微软雅黑"/>
              </a:rPr>
              <a:t>,</a:t>
            </a:r>
            <a:r>
              <a:rPr lang="zh-CN" altLang="en-US" dirty="0">
                <a:latin typeface="微软雅黑"/>
                <a:ea typeface="微软雅黑"/>
              </a:rPr>
              <a:t>它指的是采取适当措施</a:t>
            </a:r>
            <a:r>
              <a:rPr lang="en-US" altLang="zh-CN" dirty="0">
                <a:latin typeface="微软雅黑"/>
                <a:ea typeface="微软雅黑"/>
              </a:rPr>
              <a:t>,</a:t>
            </a:r>
            <a:r>
              <a:rPr lang="zh-CN" altLang="en-US" dirty="0">
                <a:latin typeface="微软雅黑"/>
                <a:ea typeface="微软雅黑"/>
              </a:rPr>
              <a:t>培养健全的个性</a:t>
            </a:r>
            <a:r>
              <a:rPr lang="en-US" altLang="zh-CN" dirty="0">
                <a:latin typeface="微软雅黑"/>
                <a:ea typeface="微软雅黑"/>
              </a:rPr>
              <a:t>,</a:t>
            </a:r>
            <a:r>
              <a:rPr lang="zh-CN" altLang="en-US" dirty="0">
                <a:latin typeface="微软雅黑"/>
                <a:ea typeface="微软雅黑"/>
              </a:rPr>
              <a:t>消除各种不良的 影响</a:t>
            </a:r>
            <a:r>
              <a:rPr lang="en-US" altLang="zh-CN" dirty="0">
                <a:latin typeface="微软雅黑"/>
                <a:ea typeface="微软雅黑"/>
              </a:rPr>
              <a:t>,</a:t>
            </a:r>
            <a:r>
              <a:rPr lang="zh-CN" altLang="en-US" dirty="0">
                <a:latin typeface="微软雅黑"/>
                <a:ea typeface="微软雅黑"/>
              </a:rPr>
              <a:t>预防心理障碍和心理疾病的发生</a:t>
            </a:r>
            <a:r>
              <a:rPr lang="en-US" altLang="zh-CN" dirty="0">
                <a:latin typeface="微软雅黑"/>
                <a:ea typeface="微软雅黑"/>
              </a:rPr>
              <a:t>,</a:t>
            </a:r>
            <a:r>
              <a:rPr lang="zh-CN" altLang="en-US" dirty="0">
                <a:latin typeface="微软雅黑"/>
                <a:ea typeface="微软雅黑"/>
              </a:rPr>
              <a:t>使个体能以积极的、平衡的、正常的心理状态去适应 当前和发展着的社会</a:t>
            </a:r>
            <a:r>
              <a:rPr lang="en-US" altLang="zh-CN" dirty="0">
                <a:latin typeface="微软雅黑"/>
                <a:ea typeface="微软雅黑"/>
              </a:rPr>
              <a:t>. </a:t>
            </a:r>
            <a:endParaRPr lang="en-US" altLang="zh-CN" dirty="0" smtClean="0">
              <a:latin typeface="微软雅黑"/>
              <a:ea typeface="微软雅黑"/>
            </a:endParaRPr>
          </a:p>
          <a:p>
            <a:pPr indent="627063"/>
            <a:r>
              <a:rPr lang="en-US" altLang="zh-CN" dirty="0">
                <a:latin typeface="微软雅黑"/>
                <a:ea typeface="微软雅黑"/>
              </a:rPr>
              <a:t>(</a:t>
            </a:r>
            <a:r>
              <a:rPr lang="zh-CN" altLang="en-US" dirty="0">
                <a:latin typeface="微软雅黑"/>
                <a:ea typeface="微软雅黑"/>
              </a:rPr>
              <a:t>二</a:t>
            </a:r>
            <a:r>
              <a:rPr lang="en-US" altLang="zh-CN" dirty="0">
                <a:latin typeface="微软雅黑"/>
                <a:ea typeface="微软雅黑"/>
              </a:rPr>
              <a:t>)</a:t>
            </a:r>
            <a:r>
              <a:rPr lang="zh-CN" altLang="en-US" dirty="0">
                <a:latin typeface="微软雅黑"/>
                <a:ea typeface="微软雅黑"/>
              </a:rPr>
              <a:t>构建积极的心理防御机制</a:t>
            </a:r>
            <a:r>
              <a:rPr lang="en-US" altLang="zh-CN" dirty="0">
                <a:latin typeface="微软雅黑"/>
                <a:ea typeface="微软雅黑"/>
              </a:rPr>
              <a:t>,</a:t>
            </a:r>
            <a:r>
              <a:rPr lang="zh-CN" altLang="en-US" dirty="0">
                <a:latin typeface="微软雅黑"/>
                <a:ea typeface="微软雅黑"/>
              </a:rPr>
              <a:t>理智寻求外界的帮助 </a:t>
            </a:r>
          </a:p>
          <a:p>
            <a:pPr indent="627063"/>
            <a:r>
              <a:rPr lang="zh-CN" altLang="en-US" dirty="0">
                <a:latin typeface="微软雅黑"/>
                <a:ea typeface="微软雅黑"/>
              </a:rPr>
              <a:t>大学生积极的心理防御机制主要有</a:t>
            </a:r>
            <a:r>
              <a:rPr lang="en-US" altLang="zh-CN" dirty="0">
                <a:latin typeface="微软雅黑"/>
                <a:ea typeface="微软雅黑"/>
              </a:rPr>
              <a:t>,</a:t>
            </a:r>
            <a:r>
              <a:rPr lang="zh-CN" altLang="en-US" dirty="0">
                <a:latin typeface="微软雅黑"/>
                <a:ea typeface="微软雅黑"/>
              </a:rPr>
              <a:t>以理智、科学的态度去对待挫折与冲突</a:t>
            </a:r>
            <a:r>
              <a:rPr lang="en-US" altLang="zh-CN" dirty="0">
                <a:latin typeface="微软雅黑"/>
                <a:ea typeface="微软雅黑"/>
              </a:rPr>
              <a:t>,</a:t>
            </a:r>
            <a:r>
              <a:rPr lang="zh-CN" altLang="en-US" dirty="0">
                <a:latin typeface="微软雅黑"/>
                <a:ea typeface="微软雅黑"/>
              </a:rPr>
              <a:t>在分析、弄 清挫折和冲突发生、发展的有关要素的基础上选择最佳应对方案</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a:t>
            </a:r>
            <a:r>
              <a:rPr lang="zh-CN" altLang="en-US" dirty="0">
                <a:latin typeface="微软雅黑"/>
                <a:ea typeface="微软雅黑"/>
              </a:rPr>
              <a:t>三 </a:t>
            </a:r>
            <a:r>
              <a:rPr lang="en-US" altLang="zh-CN" dirty="0">
                <a:latin typeface="微软雅黑"/>
                <a:ea typeface="微软雅黑"/>
              </a:rPr>
              <a:t>)</a:t>
            </a:r>
            <a:r>
              <a:rPr lang="zh-CN" altLang="en-US" dirty="0" smtClean="0">
                <a:latin typeface="微软雅黑"/>
                <a:ea typeface="微软雅黑"/>
              </a:rPr>
              <a:t>打破自我封闭 </a:t>
            </a:r>
            <a:r>
              <a:rPr lang="en-US" altLang="zh-CN" dirty="0">
                <a:latin typeface="微软雅黑"/>
                <a:ea typeface="微软雅黑"/>
              </a:rPr>
              <a:t>,</a:t>
            </a:r>
            <a:r>
              <a:rPr lang="zh-CN" altLang="en-US" dirty="0" smtClean="0">
                <a:latin typeface="微软雅黑"/>
                <a:ea typeface="微软雅黑"/>
              </a:rPr>
              <a:t>拓宽内心世界 </a:t>
            </a:r>
            <a:endParaRPr lang="zh-CN" altLang="en-US" dirty="0">
              <a:latin typeface="微软雅黑"/>
              <a:ea typeface="微软雅黑"/>
            </a:endParaRPr>
          </a:p>
          <a:p>
            <a:pPr indent="627063"/>
            <a:r>
              <a:rPr lang="zh-CN" altLang="en-US" dirty="0">
                <a:latin typeface="微软雅黑"/>
                <a:ea typeface="微软雅黑"/>
              </a:rPr>
              <a:t>现代社会的发展</a:t>
            </a:r>
            <a:r>
              <a:rPr lang="en-US" altLang="zh-CN" dirty="0">
                <a:latin typeface="微软雅黑"/>
                <a:ea typeface="微软雅黑"/>
              </a:rPr>
              <a:t>,</a:t>
            </a:r>
            <a:r>
              <a:rPr lang="zh-CN" altLang="en-US" dirty="0">
                <a:latin typeface="微软雅黑"/>
                <a:ea typeface="微软雅黑"/>
              </a:rPr>
              <a:t>对人的心理健康提出了更高的要求</a:t>
            </a:r>
            <a:r>
              <a:rPr lang="en-US" altLang="zh-CN" dirty="0">
                <a:latin typeface="微软雅黑"/>
                <a:ea typeface="微软雅黑"/>
              </a:rPr>
              <a:t>.</a:t>
            </a:r>
            <a:r>
              <a:rPr lang="zh-CN" altLang="en-US" dirty="0">
                <a:latin typeface="微软雅黑"/>
                <a:ea typeface="微软雅黑"/>
              </a:rPr>
              <a:t>人们决不仅仅满足于没有明显 的心理障碍、心理疾病</a:t>
            </a:r>
            <a:r>
              <a:rPr lang="en-US" altLang="zh-CN" dirty="0">
                <a:latin typeface="微软雅黑"/>
                <a:ea typeface="微软雅黑"/>
              </a:rPr>
              <a:t>,</a:t>
            </a:r>
            <a:r>
              <a:rPr lang="zh-CN" altLang="en-US" dirty="0">
                <a:latin typeface="微软雅黑"/>
                <a:ea typeface="微软雅黑"/>
              </a:rPr>
              <a:t>而追寻的是塑造健全人格</a:t>
            </a:r>
            <a:r>
              <a:rPr lang="en-US" altLang="zh-CN" dirty="0">
                <a:latin typeface="微软雅黑"/>
                <a:ea typeface="微软雅黑"/>
              </a:rPr>
              <a:t>,</a:t>
            </a:r>
            <a:r>
              <a:rPr lang="zh-CN" altLang="en-US" dirty="0">
                <a:latin typeface="微软雅黑"/>
                <a:ea typeface="微软雅黑"/>
              </a:rPr>
              <a:t>提高对社会生活的适应能力</a:t>
            </a:r>
            <a:r>
              <a:rPr lang="en-US" altLang="zh-CN" dirty="0">
                <a:latin typeface="微软雅黑"/>
                <a:ea typeface="微软雅黑"/>
              </a:rPr>
              <a:t>,</a:t>
            </a:r>
            <a:r>
              <a:rPr lang="zh-CN" altLang="en-US" dirty="0">
                <a:latin typeface="微软雅黑"/>
                <a:ea typeface="微软雅黑"/>
              </a:rPr>
              <a:t>进而创造性 地发展个人与社会的终极目标</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a:t>
            </a:r>
            <a:r>
              <a:rPr lang="zh-CN" altLang="en-US" dirty="0">
                <a:latin typeface="微软雅黑"/>
                <a:ea typeface="微软雅黑"/>
              </a:rPr>
              <a:t>四 </a:t>
            </a:r>
            <a:r>
              <a:rPr lang="en-US" altLang="zh-CN" dirty="0">
                <a:latin typeface="微软雅黑"/>
                <a:ea typeface="微软雅黑"/>
              </a:rPr>
              <a:t>)</a:t>
            </a:r>
            <a:r>
              <a:rPr lang="zh-CN" altLang="en-US" dirty="0" smtClean="0">
                <a:latin typeface="微软雅黑"/>
                <a:ea typeface="微软雅黑"/>
              </a:rPr>
              <a:t>提升人生的意义 </a:t>
            </a:r>
            <a:r>
              <a:rPr lang="en-US" altLang="zh-CN" dirty="0">
                <a:latin typeface="微软雅黑"/>
                <a:ea typeface="微软雅黑"/>
              </a:rPr>
              <a:t>,</a:t>
            </a:r>
            <a:r>
              <a:rPr lang="zh-CN" altLang="en-US" dirty="0" smtClean="0">
                <a:latin typeface="微软雅黑"/>
                <a:ea typeface="微软雅黑"/>
              </a:rPr>
              <a:t>丰富人生的内涵 </a:t>
            </a:r>
            <a:endParaRPr lang="zh-CN" altLang="en-US" dirty="0">
              <a:latin typeface="微软雅黑"/>
              <a:ea typeface="微软雅黑"/>
            </a:endParaRPr>
          </a:p>
          <a:p>
            <a:pPr indent="627063"/>
            <a:r>
              <a:rPr lang="zh-CN" altLang="en-US" dirty="0">
                <a:latin typeface="微软雅黑"/>
                <a:ea typeface="微软雅黑"/>
              </a:rPr>
              <a:t>提高大学生的综合素质</a:t>
            </a:r>
            <a:r>
              <a:rPr lang="en-US" altLang="zh-CN" dirty="0">
                <a:latin typeface="微软雅黑"/>
                <a:ea typeface="微软雅黑"/>
              </a:rPr>
              <a:t>,</a:t>
            </a:r>
            <a:r>
              <a:rPr lang="zh-CN" altLang="en-US" dirty="0">
                <a:latin typeface="微软雅黑"/>
                <a:ea typeface="微软雅黑"/>
              </a:rPr>
              <a:t>提升大学生的人生追求</a:t>
            </a:r>
            <a:r>
              <a:rPr lang="en-US" altLang="zh-CN" dirty="0">
                <a:latin typeface="微软雅黑"/>
                <a:ea typeface="微软雅黑"/>
              </a:rPr>
              <a:t>,</a:t>
            </a:r>
            <a:r>
              <a:rPr lang="zh-CN" altLang="en-US" dirty="0">
                <a:latin typeface="微软雅黑"/>
                <a:ea typeface="微软雅黑"/>
              </a:rPr>
              <a:t>也是促进大学生的心理健康与发展的 根本所在</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a:t>
            </a:r>
            <a:r>
              <a:rPr lang="zh-CN" altLang="en-US" dirty="0">
                <a:latin typeface="微软雅黑"/>
                <a:ea typeface="微软雅黑"/>
              </a:rPr>
              <a:t>五 </a:t>
            </a:r>
            <a:r>
              <a:rPr lang="en-US" altLang="zh-CN" dirty="0">
                <a:latin typeface="微软雅黑"/>
                <a:ea typeface="微软雅黑"/>
              </a:rPr>
              <a:t>)</a:t>
            </a:r>
            <a:r>
              <a:rPr lang="zh-CN" altLang="en-US" dirty="0" smtClean="0">
                <a:latin typeface="微软雅黑"/>
                <a:ea typeface="微软雅黑"/>
              </a:rPr>
              <a:t>加强自我调适 </a:t>
            </a:r>
            <a:endParaRPr lang="zh-CN" altLang="en-US" dirty="0">
              <a:latin typeface="微软雅黑"/>
              <a:ea typeface="微软雅黑"/>
            </a:endParaRPr>
          </a:p>
          <a:p>
            <a:pPr indent="627063"/>
            <a:r>
              <a:rPr lang="zh-CN" altLang="en-US" dirty="0">
                <a:latin typeface="微软雅黑"/>
                <a:ea typeface="微软雅黑"/>
              </a:rPr>
              <a:t>探讨影响大学生心理健康的生物、心理、社会环境因素</a:t>
            </a:r>
            <a:r>
              <a:rPr lang="en-US" altLang="zh-CN" dirty="0">
                <a:latin typeface="微软雅黑"/>
                <a:ea typeface="微软雅黑"/>
              </a:rPr>
              <a:t>,</a:t>
            </a:r>
            <a:r>
              <a:rPr lang="zh-CN" altLang="en-US" dirty="0">
                <a:latin typeface="微软雅黑"/>
                <a:ea typeface="微软雅黑"/>
              </a:rPr>
              <a:t>是从宏观</a:t>
            </a:r>
            <a:r>
              <a:rPr lang="zh-CN" altLang="en-US" dirty="0" smtClean="0">
                <a:latin typeface="微软雅黑"/>
                <a:ea typeface="微软雅黑"/>
              </a:rPr>
              <a:t>方面去寻找大学生心理异常问题</a:t>
            </a:r>
            <a:r>
              <a:rPr lang="zh-CN" altLang="en-US" dirty="0">
                <a:latin typeface="微软雅黑"/>
                <a:ea typeface="微软雅黑"/>
              </a:rPr>
              <a:t>的成因</a:t>
            </a:r>
            <a:r>
              <a:rPr lang="en-US" altLang="zh-CN" dirty="0">
                <a:latin typeface="微软雅黑"/>
                <a:ea typeface="微软雅黑"/>
              </a:rPr>
              <a:t>. </a:t>
            </a:r>
            <a:endParaRPr lang="zh-CN" altLang="en-US" dirty="0">
              <a:latin typeface="微软雅黑"/>
              <a:ea typeface="微软雅黑"/>
            </a:endParaRPr>
          </a:p>
          <a:p>
            <a:pPr indent="627063"/>
            <a:r>
              <a:rPr lang="en-US" altLang="zh-Hant" dirty="0">
                <a:latin typeface="微软雅黑"/>
                <a:ea typeface="微软雅黑"/>
              </a:rPr>
              <a:t>(</a:t>
            </a:r>
            <a:r>
              <a:rPr lang="zh-Hant" altLang="en-US" dirty="0">
                <a:latin typeface="微软雅黑"/>
                <a:ea typeface="微软雅黑"/>
              </a:rPr>
              <a:t>六 </a:t>
            </a:r>
            <a:r>
              <a:rPr lang="en-US" altLang="zh-Hant" dirty="0">
                <a:latin typeface="微软雅黑"/>
                <a:ea typeface="微软雅黑"/>
              </a:rPr>
              <a:t>)</a:t>
            </a:r>
            <a:r>
              <a:rPr lang="zh-Hant" altLang="en-US" dirty="0" smtClean="0">
                <a:latin typeface="微软雅黑"/>
                <a:ea typeface="微软雅黑"/>
              </a:rPr>
              <a:t>建立合理的生活秩序 </a:t>
            </a:r>
            <a:endParaRPr lang="zh-Hant" altLang="en-US" dirty="0">
              <a:latin typeface="微软雅黑"/>
              <a:ea typeface="微软雅黑"/>
            </a:endParaRPr>
          </a:p>
          <a:p>
            <a:pPr indent="627063"/>
            <a:r>
              <a:rPr lang="en-US" altLang="zh-TW" dirty="0">
                <a:latin typeface="微软雅黑"/>
                <a:ea typeface="微软雅黑"/>
              </a:rPr>
              <a:t>(1)</a:t>
            </a:r>
            <a:r>
              <a:rPr lang="zh-TW" altLang="en-US" dirty="0">
                <a:latin typeface="微软雅黑"/>
                <a:ea typeface="微软雅黑"/>
              </a:rPr>
              <a:t>学习负担适量</a:t>
            </a:r>
            <a:r>
              <a:rPr lang="en-US" altLang="zh-TW" dirty="0">
                <a:latin typeface="微软雅黑"/>
                <a:ea typeface="微软雅黑"/>
              </a:rPr>
              <a:t>. </a:t>
            </a:r>
            <a:r>
              <a:rPr lang="en-US" altLang="zh-CN" dirty="0">
                <a:latin typeface="微软雅黑"/>
                <a:ea typeface="微软雅黑"/>
              </a:rPr>
              <a:t>(2)</a:t>
            </a:r>
            <a:r>
              <a:rPr lang="zh-CN" altLang="en-US" dirty="0">
                <a:latin typeface="微软雅黑"/>
                <a:ea typeface="微软雅黑"/>
              </a:rPr>
              <a:t>生活节奏合理</a:t>
            </a:r>
            <a:r>
              <a:rPr lang="en-US" altLang="zh-CN" dirty="0">
                <a:latin typeface="微软雅黑"/>
                <a:ea typeface="微软雅黑"/>
              </a:rPr>
              <a:t>,</a:t>
            </a:r>
            <a:r>
              <a:rPr lang="zh-CN" altLang="en-US" dirty="0">
                <a:latin typeface="微软雅黑"/>
                <a:ea typeface="微软雅黑"/>
              </a:rPr>
              <a:t>有张有弛</a:t>
            </a:r>
            <a:r>
              <a:rPr lang="en-US" altLang="zh-CN" dirty="0">
                <a:latin typeface="微软雅黑"/>
                <a:ea typeface="微软雅黑"/>
              </a:rPr>
              <a:t>. </a:t>
            </a:r>
            <a:r>
              <a:rPr lang="en-US" altLang="zh-TW" dirty="0">
                <a:latin typeface="微软雅黑"/>
                <a:ea typeface="微软雅黑"/>
              </a:rPr>
              <a:t>(3)</a:t>
            </a:r>
            <a:r>
              <a:rPr lang="zh-TW" altLang="en-US" dirty="0">
                <a:latin typeface="微软雅黑"/>
                <a:ea typeface="微软雅黑"/>
              </a:rPr>
              <a:t>学会科学用脑</a:t>
            </a:r>
            <a:r>
              <a:rPr lang="en-US" altLang="zh-TW"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22690003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4552</TotalTime>
  <Words>2041</Words>
  <Application>Microsoft Office PowerPoint</Application>
  <PresentationFormat>全屏显示(4:3)</PresentationFormat>
  <Paragraphs>122</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435</cp:revision>
  <dcterms:created xsi:type="dcterms:W3CDTF">2013-10-30T09:04:50Z</dcterms:created>
  <dcterms:modified xsi:type="dcterms:W3CDTF">2017-09-28T07:20:03Z</dcterms:modified>
</cp:coreProperties>
</file>