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6" r:id="rId2"/>
    <p:sldId id="272" r:id="rId3"/>
    <p:sldId id="344" r:id="rId4"/>
    <p:sldId id="345" r:id="rId5"/>
    <p:sldId id="346" r:id="rId6"/>
    <p:sldId id="347" r:id="rId7"/>
    <p:sldId id="348" r:id="rId8"/>
    <p:sldId id="349" r:id="rId9"/>
    <p:sldId id="350" r:id="rId10"/>
    <p:sldId id="351" r:id="rId11"/>
    <p:sldId id="352" r:id="rId12"/>
    <p:sldId id="353" r:id="rId13"/>
    <p:sldId id="354" r:id="rId14"/>
    <p:sldId id="265" r:id="rId15"/>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AEF2"/>
    <a:srgbClr val="BBBBBB"/>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1" autoAdjust="0"/>
    <p:restoredTop sz="95633" autoAdjust="0"/>
  </p:normalViewPr>
  <p:slideViewPr>
    <p:cSldViewPr>
      <p:cViewPr varScale="1">
        <p:scale>
          <a:sx n="75" d="100"/>
          <a:sy n="75" d="100"/>
        </p:scale>
        <p:origin x="-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9F744C6F-2DCB-4443-8CA6-10F9F6BC2254}" type="datetimeFigureOut">
              <a:rPr lang="zh-CN" altLang="en-US"/>
              <a:pPr>
                <a:defRPr/>
              </a:pPr>
              <a:t>2017/9/28/Thursday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24B68B9-7889-48A4-8FC6-A91649129099}" type="slidenum">
              <a:rPr lang="zh-CN" altLang="en-US"/>
              <a:pPr>
                <a:defRPr/>
              </a:pPr>
              <a:t>‹#›</a:t>
            </a:fld>
            <a:endParaRPr lang="zh-CN" altLang="en-US"/>
          </a:p>
        </p:txBody>
      </p:sp>
    </p:spTree>
    <p:extLst>
      <p:ext uri="{BB962C8B-B14F-4D97-AF65-F5344CB8AC3E}">
        <p14:creationId xmlns:p14="http://schemas.microsoft.com/office/powerpoint/2010/main" val="30314502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54C012F-50BE-4916-BE77-ED4371DDF061}"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963C5A-0FBE-4673-B44D-8146F1F6718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DE1E0D-4885-4C37-B03A-CE6FEECAA12B}"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90CEF68-2610-49CF-8110-EFF6FD5AF5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0F992C9-9257-4E39-9C95-501BEE6FB355}"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223A38-2667-4949-992E-0B9D6B1DBF9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72D3CD-E4EA-41E3-83FE-BB005637098A}"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27715DB-1263-429E-A6DE-F9106977AFAF}"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A32BEA1-10EF-47F0-8328-2EFD098FA82E}"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EB876-B110-42D7-B2BE-F6AE5FC31CE3}"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020FEE6-834F-4B33-B2B1-D16CACA1AB1A}"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202C1CD-4BF5-481D-8C27-AB69A2B5769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CBF4ADF-D438-4037-AD1A-E6BCFDAFCB79}" type="datetimeFigureOut">
              <a:rPr lang="zh-CN" altLang="en-US"/>
              <a:pPr>
                <a:defRPr/>
              </a:pPr>
              <a:t>2017/9/28/Thursday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04D2E86-B3EC-437A-86E1-5E20DB1464A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97686F2-3FD8-4AF2-986C-0B906770FA4F}" type="datetimeFigureOut">
              <a:rPr lang="zh-CN" altLang="en-US"/>
              <a:pPr>
                <a:defRPr/>
              </a:pPr>
              <a:t>2017/9/28/Thursday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C77D182-10D6-4080-9903-D697C6D8858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DD3058-0741-4CC3-AC2A-A33B57092BF9}" type="datetimeFigureOut">
              <a:rPr lang="zh-CN" altLang="en-US"/>
              <a:pPr>
                <a:defRPr/>
              </a:pPr>
              <a:t>2017/9/28/Thursday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E7F969A-5505-43E9-8F87-847E76A1D5B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3FB4AE7-12C8-4A50-9EEE-0CAD176C25F5}"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C3EE4F-14C4-4C5F-934B-432F02282B3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A3B0B37-FF3B-42DB-ABF5-B356AC355D96}"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958C471-84CC-4E47-960E-170EA9766EB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6FB147D-83AF-4956-A3A3-6EEC88000B5D}" type="datetimeFigureOut">
              <a:rPr lang="zh-CN" altLang="en-US"/>
              <a:pPr>
                <a:defRPr/>
              </a:pPr>
              <a:t>2017/9/28/Thursday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92F17E-DDBD-4562-941A-9005DFADE91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427984" y="1484784"/>
            <a:ext cx="4857750" cy="830997"/>
          </a:xfrm>
          <a:prstGeom prst="rect">
            <a:avLst/>
          </a:prstGeom>
          <a:noFill/>
          <a:ln w="9525">
            <a:noFill/>
            <a:miter lim="800000"/>
            <a:headEnd/>
            <a:tailEnd/>
          </a:ln>
        </p:spPr>
        <p:txBody>
          <a:bodyPr>
            <a:spAutoFit/>
          </a:bodyPr>
          <a:lstStyle/>
          <a:p>
            <a:r>
              <a:rPr lang="zh-CN" altLang="en-US" sz="4800" dirty="0">
                <a:latin typeface="黑体"/>
                <a:ea typeface="黑体"/>
              </a:rPr>
              <a:t>大学生入学导读 </a:t>
            </a:r>
          </a:p>
        </p:txBody>
      </p:sp>
      <p:cxnSp>
        <p:nvCxnSpPr>
          <p:cNvPr id="10" name="直接连接符 9"/>
          <p:cNvCxnSpPr/>
          <p:nvPr/>
        </p:nvCxnSpPr>
        <p:spPr>
          <a:xfrm>
            <a:off x="4427984" y="2420888"/>
            <a:ext cx="4536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47457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防</a:t>
            </a:r>
            <a:r>
              <a:rPr lang="zh-CN" altLang="en-US" sz="3200" dirty="0">
                <a:latin typeface="微软雅黑"/>
                <a:ea typeface="微软雅黑"/>
              </a:rPr>
              <a:t>抢劫、防敲诈勒索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848872" cy="5324535"/>
          </a:xfrm>
          <a:prstGeom prst="rect">
            <a:avLst/>
          </a:prstGeom>
          <a:noFill/>
        </p:spPr>
        <p:txBody>
          <a:bodyPr wrap="square" rtlCol="0">
            <a:spAutoFit/>
          </a:bodyPr>
          <a:lstStyle/>
          <a:p>
            <a:r>
              <a:rPr lang="zh-CN" altLang="en-US" sz="2400" dirty="0">
                <a:latin typeface="微软雅黑"/>
                <a:ea typeface="微软雅黑"/>
              </a:rPr>
              <a:t>一、防抢劫 </a:t>
            </a:r>
          </a:p>
          <a:p>
            <a:pPr indent="454025"/>
            <a:r>
              <a:rPr lang="zh-CN" altLang="en-US" sz="2000" dirty="0">
                <a:latin typeface="微软雅黑"/>
                <a:ea typeface="微软雅黑"/>
              </a:rPr>
              <a:t>抢劫是指以非法占有为目的</a:t>
            </a:r>
            <a:r>
              <a:rPr lang="en-US" altLang="zh-CN" sz="2000" dirty="0">
                <a:latin typeface="微软雅黑"/>
                <a:ea typeface="微软雅黑"/>
              </a:rPr>
              <a:t>,</a:t>
            </a:r>
            <a:r>
              <a:rPr lang="zh-CN" altLang="en-US" sz="2000" dirty="0">
                <a:latin typeface="微软雅黑"/>
                <a:ea typeface="微软雅黑"/>
              </a:rPr>
              <a:t>对财物的所有人或者保管人当场使用暴力、胁迫或其他方 法</a:t>
            </a:r>
            <a:r>
              <a:rPr lang="en-US" altLang="zh-CN" sz="2000" dirty="0">
                <a:latin typeface="微软雅黑"/>
                <a:ea typeface="微软雅黑"/>
              </a:rPr>
              <a:t>,</a:t>
            </a:r>
            <a:r>
              <a:rPr lang="zh-CN" altLang="en-US" sz="2000" dirty="0">
                <a:latin typeface="微软雅黑"/>
                <a:ea typeface="微软雅黑"/>
              </a:rPr>
              <a:t>强行将公私财产抢走的行为</a:t>
            </a:r>
            <a:r>
              <a:rPr lang="en-US" altLang="zh-CN" sz="2000" dirty="0">
                <a:latin typeface="微软雅黑"/>
                <a:ea typeface="微软雅黑"/>
              </a:rPr>
              <a:t>.</a:t>
            </a:r>
            <a:r>
              <a:rPr lang="zh-CN" altLang="en-US" sz="2000" dirty="0">
                <a:latin typeface="微软雅黑"/>
                <a:ea typeface="微软雅黑"/>
              </a:rPr>
              <a:t>抢劫是高校较为常见的危害大学生生命和财产安全的违 法犯罪行为之一</a:t>
            </a:r>
            <a:r>
              <a:rPr lang="en-US" altLang="zh-CN" sz="2000" dirty="0">
                <a:latin typeface="微软雅黑"/>
                <a:ea typeface="微软雅黑"/>
              </a:rPr>
              <a:t>. </a:t>
            </a:r>
            <a:endParaRPr lang="zh-CN" altLang="en-US" sz="2000" dirty="0">
              <a:latin typeface="微软雅黑"/>
              <a:ea typeface="微软雅黑"/>
            </a:endParaRPr>
          </a:p>
          <a:p>
            <a:pPr indent="533400"/>
            <a:r>
              <a:rPr lang="en-US" altLang="zh-TW" sz="2000" b="1" dirty="0">
                <a:latin typeface="微软雅黑"/>
                <a:ea typeface="微软雅黑"/>
              </a:rPr>
              <a:t>3 .</a:t>
            </a:r>
            <a:r>
              <a:rPr lang="zh-TW" altLang="en-US" sz="2000" b="1" dirty="0" smtClean="0">
                <a:latin typeface="微软雅黑"/>
                <a:ea typeface="微软雅黑"/>
              </a:rPr>
              <a:t>高校抢劫案的预防 </a:t>
            </a:r>
            <a:endParaRPr lang="zh-TW" altLang="en-US" sz="2000" b="1" dirty="0">
              <a:latin typeface="微软雅黑"/>
              <a:ea typeface="微软雅黑"/>
            </a:endParaRPr>
          </a:p>
          <a:p>
            <a:pPr indent="533400"/>
            <a:r>
              <a:rPr lang="en-US" altLang="zh-TW" sz="1600" dirty="0">
                <a:latin typeface="微软雅黑"/>
                <a:ea typeface="微软雅黑"/>
              </a:rPr>
              <a:t>(1)</a:t>
            </a:r>
            <a:r>
              <a:rPr lang="zh-TW" altLang="en-US" sz="1600" dirty="0">
                <a:latin typeface="微软雅黑"/>
                <a:ea typeface="微软雅黑"/>
              </a:rPr>
              <a:t>尽量避免在夜深人静或者师生休息时间外出</a:t>
            </a:r>
            <a:r>
              <a:rPr lang="en-US" altLang="zh-TW" sz="1600" dirty="0">
                <a:latin typeface="微软雅黑"/>
                <a:ea typeface="微软雅黑"/>
              </a:rPr>
              <a:t>,</a:t>
            </a:r>
            <a:r>
              <a:rPr lang="zh-TW" altLang="en-US" sz="1600" dirty="0">
                <a:latin typeface="微软雅黑"/>
                <a:ea typeface="微软雅黑"/>
              </a:rPr>
              <a:t>如果必须外出</a:t>
            </a:r>
            <a:r>
              <a:rPr lang="en-US" altLang="zh-TW" sz="1600" dirty="0">
                <a:latin typeface="微软雅黑"/>
                <a:ea typeface="微软雅黑"/>
              </a:rPr>
              <a:t>,</a:t>
            </a:r>
            <a:r>
              <a:rPr lang="zh-TW" altLang="en-US" sz="1600" dirty="0">
                <a:latin typeface="微软雅黑"/>
                <a:ea typeface="微软雅黑"/>
              </a:rPr>
              <a:t>应和同学结伴而行</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2)</a:t>
            </a:r>
            <a:r>
              <a:rPr lang="zh-TW" altLang="en-US" sz="1600" dirty="0">
                <a:latin typeface="微软雅黑"/>
                <a:ea typeface="微软雅黑"/>
              </a:rPr>
              <a:t>外出时应尽量避免随身携带过多的现金和贵重物品或者佩戴贵重首饰</a:t>
            </a:r>
            <a:r>
              <a:rPr lang="en-US" altLang="zh-TW" sz="1600" dirty="0">
                <a:latin typeface="微软雅黑"/>
                <a:ea typeface="微软雅黑"/>
              </a:rPr>
              <a:t>,</a:t>
            </a:r>
            <a:r>
              <a:rPr lang="zh-TW" altLang="en-US" sz="1600" dirty="0">
                <a:latin typeface="微软雅黑"/>
                <a:ea typeface="微软雅黑"/>
              </a:rPr>
              <a:t>并且</a:t>
            </a:r>
            <a:r>
              <a:rPr lang="zh-TW" altLang="en-US" sz="1600" dirty="0" smtClean="0">
                <a:latin typeface="微软雅黑"/>
                <a:ea typeface="微软雅黑"/>
              </a:rPr>
              <a:t>不向他人外露或炫</a:t>
            </a:r>
            <a:r>
              <a:rPr lang="zh-TW" altLang="en-US" sz="1600" dirty="0">
                <a:latin typeface="微软雅黑"/>
                <a:ea typeface="微软雅黑"/>
              </a:rPr>
              <a:t>耀</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(3)</a:t>
            </a:r>
            <a:r>
              <a:rPr lang="zh-TW" altLang="en-US" sz="1600" dirty="0">
                <a:latin typeface="微软雅黑"/>
                <a:ea typeface="微软雅黑"/>
              </a:rPr>
              <a:t>行走至偏僻处时</a:t>
            </a:r>
            <a:r>
              <a:rPr lang="en-US" altLang="zh-TW" sz="1600" dirty="0">
                <a:latin typeface="微软雅黑"/>
                <a:ea typeface="微软雅黑"/>
              </a:rPr>
              <a:t>,</a:t>
            </a:r>
            <a:r>
              <a:rPr lang="zh-TW" altLang="en-US" sz="1600" dirty="0">
                <a:latin typeface="微软雅黑"/>
                <a:ea typeface="微软雅黑"/>
              </a:rPr>
              <a:t>应习惯性地观察后方</a:t>
            </a:r>
            <a:r>
              <a:rPr lang="en-US" altLang="zh-TW" sz="1600" dirty="0">
                <a:latin typeface="微软雅黑"/>
                <a:ea typeface="微软雅黑"/>
              </a:rPr>
              <a:t>,</a:t>
            </a:r>
            <a:r>
              <a:rPr lang="zh-TW" altLang="en-US" sz="1600" dirty="0">
                <a:latin typeface="微软雅黑"/>
                <a:ea typeface="微软雅黑"/>
              </a:rPr>
              <a:t>以防有人尾随于身后实施抢劫</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(4)</a:t>
            </a:r>
            <a:r>
              <a:rPr lang="zh-TW" altLang="en-US" sz="1600" dirty="0">
                <a:latin typeface="微软雅黑"/>
                <a:ea typeface="微软雅黑"/>
              </a:rPr>
              <a:t>取款应尽量在校内取款机进行</a:t>
            </a:r>
            <a:r>
              <a:rPr lang="en-US" altLang="zh-TW" sz="1600" dirty="0">
                <a:latin typeface="微软雅黑"/>
                <a:ea typeface="微软雅黑"/>
              </a:rPr>
              <a:t>,</a:t>
            </a:r>
            <a:r>
              <a:rPr lang="zh-TW" altLang="en-US" sz="1600" dirty="0">
                <a:latin typeface="微软雅黑"/>
                <a:ea typeface="微软雅黑"/>
              </a:rPr>
              <a:t>如必须到校外银行操作时</a:t>
            </a:r>
            <a:r>
              <a:rPr lang="en-US" altLang="zh-TW" sz="1600" dirty="0">
                <a:latin typeface="微软雅黑"/>
                <a:ea typeface="微软雅黑"/>
              </a:rPr>
              <a:t>,</a:t>
            </a:r>
            <a:r>
              <a:rPr lang="zh-TW" altLang="en-US" sz="1600" dirty="0">
                <a:latin typeface="微软雅黑"/>
                <a:ea typeface="微软雅黑"/>
              </a:rPr>
              <a:t>应找同学陪同</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(5)</a:t>
            </a:r>
            <a:r>
              <a:rPr lang="zh-TW" altLang="en-US" sz="1600" dirty="0">
                <a:latin typeface="微软雅黑"/>
                <a:ea typeface="微软雅黑"/>
              </a:rPr>
              <a:t>平时应增强宿舍防范意识</a:t>
            </a:r>
            <a:r>
              <a:rPr lang="en-US" altLang="zh-TW" sz="1600" dirty="0">
                <a:latin typeface="微软雅黑"/>
                <a:ea typeface="微软雅黑"/>
              </a:rPr>
              <a:t>,</a:t>
            </a:r>
            <a:r>
              <a:rPr lang="zh-TW" altLang="en-US" sz="1600" dirty="0">
                <a:latin typeface="微软雅黑"/>
                <a:ea typeface="微软雅黑"/>
              </a:rPr>
              <a:t>对于突然造访的陌生人应多加询问</a:t>
            </a:r>
            <a:r>
              <a:rPr lang="en-US" altLang="zh-TW" sz="1600" dirty="0">
                <a:latin typeface="微软雅黑"/>
                <a:ea typeface="微软雅黑"/>
              </a:rPr>
              <a:t>,</a:t>
            </a:r>
            <a:r>
              <a:rPr lang="zh-TW" altLang="en-US" sz="1600" dirty="0">
                <a:latin typeface="微软雅黑"/>
                <a:ea typeface="微软雅黑"/>
              </a:rPr>
              <a:t>不能随意开门 </a:t>
            </a:r>
          </a:p>
          <a:p>
            <a:pPr indent="533400"/>
            <a:r>
              <a:rPr lang="en-US" altLang="zh-TW" sz="1600" dirty="0">
                <a:latin typeface="微软雅黑"/>
                <a:ea typeface="微软雅黑"/>
              </a:rPr>
              <a:t>(6)</a:t>
            </a:r>
            <a:r>
              <a:rPr lang="zh-TW" altLang="en-US" sz="1600" dirty="0">
                <a:latin typeface="微软雅黑"/>
                <a:ea typeface="微软雅黑"/>
              </a:rPr>
              <a:t>没有特殊情况</a:t>
            </a:r>
            <a:r>
              <a:rPr lang="en-US" altLang="zh-TW" sz="1600" dirty="0">
                <a:latin typeface="微软雅黑"/>
                <a:ea typeface="微软雅黑"/>
              </a:rPr>
              <a:t>,</a:t>
            </a:r>
            <a:r>
              <a:rPr lang="zh-TW" altLang="en-US" sz="1600" dirty="0">
                <a:latin typeface="微软雅黑"/>
                <a:ea typeface="微软雅黑"/>
              </a:rPr>
              <a:t>不要在校外租房</a:t>
            </a:r>
            <a:r>
              <a:rPr lang="en-US" altLang="zh-TW" sz="1600" dirty="0">
                <a:latin typeface="微软雅黑"/>
                <a:ea typeface="微软雅黑"/>
              </a:rPr>
              <a:t>,</a:t>
            </a:r>
            <a:r>
              <a:rPr lang="zh-TW" altLang="en-US" sz="1600" dirty="0">
                <a:latin typeface="微软雅黑"/>
                <a:ea typeface="微软雅黑"/>
              </a:rPr>
              <a:t>应居住学校宿舍</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(7)</a:t>
            </a:r>
            <a:r>
              <a:rPr lang="zh-TW" altLang="en-US" sz="1600" dirty="0">
                <a:latin typeface="微软雅黑"/>
                <a:ea typeface="微软雅黑"/>
              </a:rPr>
              <a:t>同学骑车外出时</a:t>
            </a:r>
            <a:r>
              <a:rPr lang="en-US" altLang="zh-TW" sz="1600" dirty="0">
                <a:latin typeface="微软雅黑"/>
                <a:ea typeface="微软雅黑"/>
              </a:rPr>
              <a:t>,</a:t>
            </a:r>
            <a:r>
              <a:rPr lang="zh-TW" altLang="en-US" sz="1600" dirty="0">
                <a:latin typeface="微软雅黑"/>
                <a:ea typeface="微软雅黑"/>
              </a:rPr>
              <a:t>应将随身携带的包放在车篮内</a:t>
            </a:r>
            <a:r>
              <a:rPr lang="en-US" altLang="zh-TW" sz="1600" dirty="0">
                <a:latin typeface="微软雅黑"/>
                <a:ea typeface="微软雅黑"/>
              </a:rPr>
              <a:t>,</a:t>
            </a:r>
            <a:r>
              <a:rPr lang="zh-TW" altLang="en-US" sz="1600" dirty="0">
                <a:latin typeface="微软雅黑"/>
                <a:ea typeface="微软雅黑"/>
              </a:rPr>
              <a:t>并把包带在车把上多绕几圈</a:t>
            </a:r>
            <a:r>
              <a:rPr lang="en-US" altLang="zh-TW" sz="1600" dirty="0">
                <a:latin typeface="微软雅黑"/>
                <a:ea typeface="微软雅黑"/>
              </a:rPr>
              <a:t>,</a:t>
            </a:r>
            <a:r>
              <a:rPr lang="zh-TW" altLang="en-US" sz="1600" dirty="0">
                <a:latin typeface="微软雅黑"/>
                <a:ea typeface="微软雅黑"/>
              </a:rPr>
              <a:t>以防 止抢包行为的发生</a:t>
            </a:r>
            <a:r>
              <a:rPr lang="en-US" altLang="zh-TW" sz="1600" dirty="0">
                <a:latin typeface="微软雅黑"/>
                <a:ea typeface="微软雅黑"/>
              </a:rPr>
              <a:t>. </a:t>
            </a:r>
            <a:endParaRPr lang="zh-TW" altLang="en-US" sz="1600" dirty="0">
              <a:latin typeface="微软雅黑"/>
              <a:ea typeface="微软雅黑"/>
            </a:endParaRPr>
          </a:p>
          <a:p>
            <a:r>
              <a:rPr lang="zh-CN" altLang="en-US" sz="2000" dirty="0" smtClean="0">
                <a:latin typeface="微软雅黑"/>
                <a:ea typeface="微软雅黑"/>
              </a:rPr>
              <a:t>        </a:t>
            </a:r>
            <a:r>
              <a:rPr lang="en-US" altLang="zh-TW" sz="2000" dirty="0" smtClean="0">
                <a:latin typeface="微软雅黑"/>
                <a:ea typeface="微软雅黑"/>
              </a:rPr>
              <a:t>4 </a:t>
            </a:r>
            <a:r>
              <a:rPr lang="en-US" altLang="zh-TW" sz="2000" dirty="0">
                <a:latin typeface="微软雅黑"/>
                <a:ea typeface="微软雅黑"/>
              </a:rPr>
              <a:t>.</a:t>
            </a:r>
            <a:r>
              <a:rPr lang="zh-TW" altLang="en-US" dirty="0" smtClean="0">
                <a:latin typeface="微软雅黑"/>
                <a:ea typeface="微软雅黑"/>
              </a:rPr>
              <a:t>高校抢劫案的应对 </a:t>
            </a:r>
            <a:endParaRPr lang="en-US" altLang="zh-TW" dirty="0" smtClean="0">
              <a:latin typeface="微软雅黑"/>
              <a:ea typeface="微软雅黑"/>
            </a:endParaRPr>
          </a:p>
          <a:p>
            <a:pPr indent="533400"/>
            <a:r>
              <a:rPr lang="zh-CN" altLang="en-US" dirty="0">
                <a:latin typeface="微软雅黑"/>
                <a:ea typeface="微软雅黑"/>
              </a:rPr>
              <a:t>如遭遇抢劫</a:t>
            </a:r>
            <a:r>
              <a:rPr lang="en-US" altLang="zh-CN" dirty="0">
                <a:latin typeface="微软雅黑"/>
                <a:ea typeface="微软雅黑"/>
              </a:rPr>
              <a:t>,</a:t>
            </a:r>
            <a:r>
              <a:rPr lang="zh-CN" altLang="en-US" dirty="0">
                <a:latin typeface="微软雅黑"/>
                <a:ea typeface="微软雅黑"/>
              </a:rPr>
              <a:t>同学们首先应在思想上保持冷静</a:t>
            </a:r>
            <a:r>
              <a:rPr lang="en-US" altLang="zh-CN" dirty="0">
                <a:latin typeface="微软雅黑"/>
                <a:ea typeface="微软雅黑"/>
              </a:rPr>
              <a:t>,</a:t>
            </a:r>
            <a:r>
              <a:rPr lang="zh-CN" altLang="en-US" dirty="0">
                <a:latin typeface="微软雅黑"/>
                <a:ea typeface="微软雅黑"/>
              </a:rPr>
              <a:t>不要惊慌失措</a:t>
            </a:r>
            <a:r>
              <a:rPr lang="en-US" altLang="zh-CN" dirty="0">
                <a:latin typeface="微软雅黑"/>
                <a:ea typeface="微软雅黑"/>
              </a:rPr>
              <a:t>,</a:t>
            </a:r>
            <a:r>
              <a:rPr lang="zh-CN" altLang="en-US" dirty="0">
                <a:latin typeface="微软雅黑"/>
                <a:ea typeface="微软雅黑"/>
              </a:rPr>
              <a:t>在人身安全可以确保的 状态下</a:t>
            </a:r>
            <a:r>
              <a:rPr lang="en-US" altLang="zh-CN" dirty="0">
                <a:latin typeface="微软雅黑"/>
                <a:ea typeface="微软雅黑"/>
              </a:rPr>
              <a:t>,</a:t>
            </a:r>
            <a:r>
              <a:rPr lang="zh-CN" altLang="en-US" dirty="0">
                <a:latin typeface="微软雅黑"/>
                <a:ea typeface="微软雅黑"/>
              </a:rPr>
              <a:t>观察双方的力量对比</a:t>
            </a:r>
            <a:r>
              <a:rPr lang="en-US" altLang="zh-CN" dirty="0">
                <a:latin typeface="微软雅黑"/>
                <a:ea typeface="微软雅黑"/>
              </a:rPr>
              <a:t>,</a:t>
            </a:r>
            <a:r>
              <a:rPr lang="zh-CN" altLang="en-US" dirty="0">
                <a:latin typeface="微软雅黑"/>
                <a:ea typeface="微软雅黑"/>
              </a:rPr>
              <a:t>适时采取适当的措施</a:t>
            </a:r>
            <a:r>
              <a:rPr lang="en-US" altLang="zh-CN" dirty="0">
                <a:latin typeface="微软雅黑"/>
                <a:ea typeface="微软雅黑"/>
              </a:rPr>
              <a:t>. </a:t>
            </a:r>
            <a:endParaRPr lang="zh-CN" altLang="en-US" dirty="0">
              <a:latin typeface="微软雅黑"/>
              <a:ea typeface="微软雅黑"/>
            </a:endParaRPr>
          </a:p>
          <a:p>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36641092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47457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防</a:t>
            </a:r>
            <a:r>
              <a:rPr lang="zh-CN" altLang="en-US" sz="3200" dirty="0">
                <a:latin typeface="微软雅黑"/>
                <a:ea typeface="微软雅黑"/>
              </a:rPr>
              <a:t>抢劫、防敲诈勒索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848872" cy="5509200"/>
          </a:xfrm>
          <a:prstGeom prst="rect">
            <a:avLst/>
          </a:prstGeom>
          <a:noFill/>
        </p:spPr>
        <p:txBody>
          <a:bodyPr wrap="square" rtlCol="0">
            <a:spAutoFit/>
          </a:bodyPr>
          <a:lstStyle/>
          <a:p>
            <a:r>
              <a:rPr lang="zh-CN" altLang="en-US" sz="2400" dirty="0">
                <a:latin typeface="微软雅黑"/>
                <a:ea typeface="微软雅黑"/>
              </a:rPr>
              <a:t>二、防网络敲诈勒索 </a:t>
            </a:r>
          </a:p>
          <a:p>
            <a:pPr indent="533400"/>
            <a:r>
              <a:rPr lang="zh-CN" altLang="en-US" sz="2000" dirty="0">
                <a:latin typeface="微软雅黑"/>
                <a:ea typeface="微软雅黑"/>
              </a:rPr>
              <a:t>敲诈勒索是指以非法占有为目的</a:t>
            </a:r>
            <a:r>
              <a:rPr lang="en-US" altLang="zh-CN" sz="2000" dirty="0">
                <a:latin typeface="微软雅黑"/>
                <a:ea typeface="微软雅黑"/>
              </a:rPr>
              <a:t>,</a:t>
            </a:r>
            <a:r>
              <a:rPr lang="zh-CN" altLang="en-US" sz="2000" dirty="0">
                <a:latin typeface="微软雅黑"/>
                <a:ea typeface="微软雅黑"/>
              </a:rPr>
              <a:t>对被害人使用威胁或要挟的方法</a:t>
            </a:r>
            <a:r>
              <a:rPr lang="en-US" altLang="zh-CN" sz="2000" dirty="0">
                <a:latin typeface="微软雅黑"/>
                <a:ea typeface="微软雅黑"/>
              </a:rPr>
              <a:t>,</a:t>
            </a:r>
            <a:r>
              <a:rPr lang="zh-CN" altLang="en-US" sz="2000" dirty="0">
                <a:latin typeface="微软雅黑"/>
                <a:ea typeface="微软雅黑"/>
              </a:rPr>
              <a:t>强行索要公私财物 的行为</a:t>
            </a:r>
            <a:r>
              <a:rPr lang="en-US" altLang="zh-CN" sz="2000" dirty="0">
                <a:latin typeface="微软雅黑"/>
                <a:ea typeface="微软雅黑"/>
              </a:rPr>
              <a:t>.</a:t>
            </a:r>
            <a:r>
              <a:rPr lang="zh-CN" altLang="en-US" sz="2000" dirty="0">
                <a:latin typeface="微软雅黑"/>
                <a:ea typeface="微软雅黑"/>
              </a:rPr>
              <a:t>敲诈勒索也是危害高校学生财产安全的常见犯罪形式之一</a:t>
            </a:r>
            <a:r>
              <a:rPr lang="en-US" altLang="zh-CN" sz="2000" dirty="0">
                <a:latin typeface="微软雅黑"/>
                <a:ea typeface="微软雅黑"/>
              </a:rPr>
              <a:t>.</a:t>
            </a:r>
            <a:r>
              <a:rPr lang="zh-CN" altLang="en-US" sz="2000" dirty="0">
                <a:latin typeface="微软雅黑"/>
                <a:ea typeface="微软雅黑"/>
              </a:rPr>
              <a:t>常见的敲诈勒索形式 有口头威胁、写信威胁、通过第三人传话威胁等形式</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1.</a:t>
            </a:r>
            <a:r>
              <a:rPr lang="zh-CN" altLang="en-US" sz="2000" dirty="0">
                <a:latin typeface="微软雅黑"/>
                <a:ea typeface="微软雅黑"/>
              </a:rPr>
              <a:t>发生于高校的网络敲诈勒索的预防 </a:t>
            </a:r>
          </a:p>
          <a:p>
            <a:pPr indent="533400"/>
            <a:r>
              <a:rPr lang="en-US" altLang="zh-CN" sz="1600" dirty="0">
                <a:latin typeface="微软雅黑"/>
                <a:ea typeface="微软雅黑"/>
              </a:rPr>
              <a:t>(1)</a:t>
            </a:r>
            <a:r>
              <a:rPr lang="zh-CN" altLang="en-US" sz="1600" dirty="0">
                <a:latin typeface="微软雅黑"/>
                <a:ea typeface="微软雅黑"/>
              </a:rPr>
              <a:t>不贪图小恩小惠</a:t>
            </a:r>
            <a:r>
              <a:rPr lang="en-US" altLang="zh-CN" sz="1600" dirty="0">
                <a:latin typeface="微软雅黑"/>
                <a:ea typeface="微软雅黑"/>
              </a:rPr>
              <a:t>,</a:t>
            </a:r>
            <a:r>
              <a:rPr lang="zh-CN" altLang="en-US" sz="1600" dirty="0">
                <a:latin typeface="微软雅黑"/>
                <a:ea typeface="微软雅黑"/>
              </a:rPr>
              <a:t>不接受不义之财</a:t>
            </a:r>
            <a:r>
              <a:rPr lang="en-US" altLang="zh-CN" sz="1600" dirty="0">
                <a:latin typeface="微软雅黑"/>
                <a:ea typeface="微软雅黑"/>
              </a:rPr>
              <a:t>,</a:t>
            </a:r>
            <a:r>
              <a:rPr lang="zh-CN" altLang="en-US" sz="1600" dirty="0">
                <a:latin typeface="微软雅黑"/>
                <a:ea typeface="微软雅黑"/>
              </a:rPr>
              <a:t>不做不适宜之举动</a:t>
            </a:r>
            <a:r>
              <a:rPr lang="en-US" altLang="zh-CN" sz="1600" dirty="0">
                <a:latin typeface="微软雅黑"/>
                <a:ea typeface="微软雅黑"/>
              </a:rPr>
              <a:t>,</a:t>
            </a:r>
            <a:r>
              <a:rPr lang="zh-CN" altLang="en-US" sz="1600" dirty="0">
                <a:latin typeface="微软雅黑"/>
                <a:ea typeface="微软雅黑"/>
              </a:rPr>
              <a:t>以避免给敲诈者以把柄进行 勒索</a:t>
            </a:r>
            <a:r>
              <a:rPr lang="en-US" altLang="zh-CN" sz="1600" dirty="0">
                <a:latin typeface="微软雅黑"/>
                <a:ea typeface="微软雅黑"/>
              </a:rPr>
              <a:t>. </a:t>
            </a:r>
            <a:endParaRPr lang="zh-CN" altLang="en-US" sz="1600" dirty="0">
              <a:latin typeface="微软雅黑"/>
              <a:ea typeface="微软雅黑"/>
            </a:endParaRPr>
          </a:p>
          <a:p>
            <a:pPr indent="533400"/>
            <a:r>
              <a:rPr lang="en-US" altLang="zh-CN" sz="1600" dirty="0">
                <a:latin typeface="微软雅黑"/>
                <a:ea typeface="微软雅黑"/>
              </a:rPr>
              <a:t>(2)</a:t>
            </a:r>
            <a:r>
              <a:rPr lang="zh-CN" altLang="en-US" sz="1600" dirty="0">
                <a:latin typeface="微软雅黑"/>
                <a:ea typeface="微软雅黑"/>
              </a:rPr>
              <a:t>增强自身防范意识</a:t>
            </a:r>
            <a:r>
              <a:rPr lang="en-US" altLang="zh-CN" sz="1600" dirty="0">
                <a:latin typeface="微软雅黑"/>
                <a:ea typeface="微软雅黑"/>
              </a:rPr>
              <a:t>,</a:t>
            </a:r>
            <a:r>
              <a:rPr lang="zh-CN" altLang="en-US" sz="1600" dirty="0">
                <a:latin typeface="微软雅黑"/>
                <a:ea typeface="微软雅黑"/>
              </a:rPr>
              <a:t>如有陌生人刻意套近乎时</a:t>
            </a:r>
            <a:r>
              <a:rPr lang="en-US" altLang="zh-CN" sz="1600" dirty="0">
                <a:latin typeface="微软雅黑"/>
                <a:ea typeface="微软雅黑"/>
              </a:rPr>
              <a:t>,</a:t>
            </a:r>
            <a:r>
              <a:rPr lang="zh-CN" altLang="en-US" sz="1600" dirty="0">
                <a:latin typeface="微软雅黑"/>
                <a:ea typeface="微软雅黑"/>
              </a:rPr>
              <a:t>应谨慎对待</a:t>
            </a:r>
            <a:r>
              <a:rPr lang="en-US" altLang="zh-CN" sz="1600" dirty="0">
                <a:latin typeface="微软雅黑"/>
                <a:ea typeface="微软雅黑"/>
              </a:rPr>
              <a:t>,</a:t>
            </a:r>
            <a:r>
              <a:rPr lang="zh-CN" altLang="en-US" sz="1600" dirty="0">
                <a:latin typeface="微软雅黑"/>
                <a:ea typeface="微软雅黑"/>
              </a:rPr>
              <a:t>注意识破其敲诈勒索的 圈套</a:t>
            </a:r>
            <a:r>
              <a:rPr lang="en-US" altLang="zh-CN" sz="1600" dirty="0">
                <a:latin typeface="微软雅黑"/>
                <a:ea typeface="微软雅黑"/>
              </a:rPr>
              <a:t>. </a:t>
            </a:r>
            <a:endParaRPr lang="zh-CN" altLang="en-US" sz="1600" dirty="0">
              <a:latin typeface="微软雅黑"/>
              <a:ea typeface="微软雅黑"/>
            </a:endParaRPr>
          </a:p>
          <a:p>
            <a:pPr indent="533400"/>
            <a:r>
              <a:rPr lang="en-US" altLang="zh-CN" sz="2000" dirty="0">
                <a:latin typeface="微软雅黑"/>
                <a:ea typeface="微软雅黑"/>
              </a:rPr>
              <a:t>2.</a:t>
            </a:r>
            <a:r>
              <a:rPr lang="zh-CN" altLang="en-US" sz="2000" dirty="0">
                <a:latin typeface="微软雅黑"/>
                <a:ea typeface="微软雅黑"/>
              </a:rPr>
              <a:t>发生于高校的网络敲诈勒索的应对 </a:t>
            </a:r>
          </a:p>
          <a:p>
            <a:pPr indent="533400"/>
            <a:r>
              <a:rPr lang="en-US" altLang="zh-CN" sz="1600" dirty="0">
                <a:latin typeface="微软雅黑"/>
                <a:ea typeface="微软雅黑"/>
              </a:rPr>
              <a:t>(1)</a:t>
            </a:r>
            <a:r>
              <a:rPr lang="zh-CN" altLang="en-US" sz="1600" dirty="0">
                <a:latin typeface="微软雅黑"/>
                <a:ea typeface="微软雅黑"/>
              </a:rPr>
              <a:t>遇到敲诈勒索时</a:t>
            </a:r>
            <a:r>
              <a:rPr lang="en-US" altLang="zh-CN" sz="1600" dirty="0">
                <a:latin typeface="微软雅黑"/>
                <a:ea typeface="微软雅黑"/>
              </a:rPr>
              <a:t>,</a:t>
            </a:r>
            <a:r>
              <a:rPr lang="zh-CN" altLang="en-US" sz="1600" dirty="0">
                <a:latin typeface="微软雅黑"/>
                <a:ea typeface="微软雅黑"/>
              </a:rPr>
              <a:t>我们通常会有破财消灾的传统观念</a:t>
            </a:r>
            <a:r>
              <a:rPr lang="en-US" altLang="zh-CN" sz="1600" dirty="0">
                <a:latin typeface="微软雅黑"/>
                <a:ea typeface="微软雅黑"/>
              </a:rPr>
              <a:t>,</a:t>
            </a:r>
            <a:r>
              <a:rPr lang="zh-CN" altLang="en-US" sz="1600" dirty="0">
                <a:latin typeface="微软雅黑"/>
                <a:ea typeface="微软雅黑"/>
              </a:rPr>
              <a:t>认为只要按敲诈者的意思给 了钱物</a:t>
            </a:r>
            <a:r>
              <a:rPr lang="en-US" altLang="zh-CN" sz="1600" dirty="0">
                <a:latin typeface="微软雅黑"/>
                <a:ea typeface="微软雅黑"/>
              </a:rPr>
              <a:t>,</a:t>
            </a:r>
            <a:r>
              <a:rPr lang="zh-CN" altLang="en-US" sz="1600" dirty="0">
                <a:latin typeface="微软雅黑"/>
                <a:ea typeface="微软雅黑"/>
              </a:rPr>
              <a:t>敲诈者就会罢休</a:t>
            </a:r>
            <a:r>
              <a:rPr lang="en-US" altLang="zh-CN" sz="1600" dirty="0">
                <a:latin typeface="微软雅黑"/>
                <a:ea typeface="微软雅黑"/>
              </a:rPr>
              <a:t>. </a:t>
            </a:r>
            <a:endParaRPr lang="zh-CN" altLang="en-US" sz="1600" dirty="0">
              <a:latin typeface="微软雅黑"/>
              <a:ea typeface="微软雅黑"/>
            </a:endParaRPr>
          </a:p>
          <a:p>
            <a:pPr indent="533400"/>
            <a:r>
              <a:rPr lang="en-US" altLang="zh-CN" sz="1600" dirty="0">
                <a:latin typeface="微软雅黑"/>
                <a:ea typeface="微软雅黑"/>
              </a:rPr>
              <a:t>(2)</a:t>
            </a:r>
            <a:r>
              <a:rPr lang="zh-CN" altLang="en-US" sz="1600" dirty="0">
                <a:latin typeface="微软雅黑"/>
                <a:ea typeface="微软雅黑"/>
              </a:rPr>
              <a:t>无论敲诈者以何种方式进行威胁恐吓勒索</a:t>
            </a:r>
            <a:r>
              <a:rPr lang="en-US" altLang="zh-CN" sz="1600" dirty="0">
                <a:latin typeface="微软雅黑"/>
                <a:ea typeface="微软雅黑"/>
              </a:rPr>
              <a:t>,</a:t>
            </a:r>
            <a:r>
              <a:rPr lang="zh-CN" altLang="en-US" sz="1600" dirty="0">
                <a:latin typeface="微软雅黑"/>
                <a:ea typeface="微软雅黑"/>
              </a:rPr>
              <a:t>都别惊慌胆怯</a:t>
            </a:r>
            <a:r>
              <a:rPr lang="en-US" altLang="zh-CN" sz="1600" dirty="0">
                <a:latin typeface="微软雅黑"/>
                <a:ea typeface="微软雅黑"/>
              </a:rPr>
              <a:t>,</a:t>
            </a:r>
            <a:r>
              <a:rPr lang="zh-CN" altLang="en-US" sz="1600" dirty="0">
                <a:latin typeface="微软雅黑"/>
                <a:ea typeface="微软雅黑"/>
              </a:rPr>
              <a:t>更不能一味地服从敲诈 者</a:t>
            </a:r>
            <a:r>
              <a:rPr lang="en-US" altLang="zh-CN" sz="1600" dirty="0">
                <a:latin typeface="微软雅黑"/>
                <a:ea typeface="微软雅黑"/>
              </a:rPr>
              <a:t>.</a:t>
            </a:r>
            <a:r>
              <a:rPr lang="zh-CN" altLang="en-US" sz="1600" dirty="0">
                <a:latin typeface="微软雅黑"/>
                <a:ea typeface="微软雅黑"/>
              </a:rPr>
              <a:t>应在接到敲诈者的勒索消息后</a:t>
            </a:r>
            <a:r>
              <a:rPr lang="en-US" altLang="zh-CN" sz="1600" dirty="0">
                <a:latin typeface="微软雅黑"/>
                <a:ea typeface="微软雅黑"/>
              </a:rPr>
              <a:t>,</a:t>
            </a:r>
            <a:r>
              <a:rPr lang="zh-CN" altLang="en-US" sz="1600" dirty="0">
                <a:latin typeface="微软雅黑"/>
                <a:ea typeface="微软雅黑"/>
              </a:rPr>
              <a:t>及时向家长、老师报告</a:t>
            </a:r>
            <a:r>
              <a:rPr lang="en-US" altLang="zh-CN" sz="1600" dirty="0">
                <a:latin typeface="微软雅黑"/>
                <a:ea typeface="微软雅黑"/>
              </a:rPr>
              <a:t>,</a:t>
            </a:r>
            <a:r>
              <a:rPr lang="zh-CN" altLang="en-US" sz="1600" dirty="0">
                <a:latin typeface="微软雅黑"/>
                <a:ea typeface="微软雅黑"/>
              </a:rPr>
              <a:t>并且详细地叙述事件的始末</a:t>
            </a:r>
            <a:r>
              <a:rPr lang="en-US" altLang="zh-CN" sz="1600" dirty="0">
                <a:latin typeface="微软雅黑"/>
                <a:ea typeface="微软雅黑"/>
              </a:rPr>
              <a:t>,</a:t>
            </a:r>
            <a:r>
              <a:rPr lang="zh-CN" altLang="en-US" sz="1600" dirty="0">
                <a:latin typeface="微软雅黑"/>
                <a:ea typeface="微软雅黑"/>
              </a:rPr>
              <a:t>让 家长或老师帮忙处理</a:t>
            </a:r>
            <a:r>
              <a:rPr lang="en-US" altLang="zh-CN" sz="1600" dirty="0">
                <a:latin typeface="微软雅黑"/>
                <a:ea typeface="微软雅黑"/>
              </a:rPr>
              <a:t>,</a:t>
            </a:r>
            <a:r>
              <a:rPr lang="zh-CN" altLang="en-US" sz="1600" dirty="0">
                <a:latin typeface="微软雅黑"/>
                <a:ea typeface="微软雅黑"/>
              </a:rPr>
              <a:t>如事态更严重的话</a:t>
            </a:r>
            <a:r>
              <a:rPr lang="en-US" altLang="zh-CN" sz="1600" dirty="0">
                <a:latin typeface="微软雅黑"/>
                <a:ea typeface="微软雅黑"/>
              </a:rPr>
              <a:t>,</a:t>
            </a:r>
            <a:r>
              <a:rPr lang="zh-CN" altLang="en-US" sz="1600" dirty="0">
                <a:latin typeface="微软雅黑"/>
                <a:ea typeface="微软雅黑"/>
              </a:rPr>
              <a:t>应在家长或老师的陪同下直接向公安机关报案</a:t>
            </a:r>
            <a:r>
              <a:rPr lang="en-US" altLang="zh-CN" sz="1600" dirty="0">
                <a:latin typeface="微软雅黑"/>
                <a:ea typeface="微软雅黑"/>
              </a:rPr>
              <a:t>. </a:t>
            </a:r>
            <a:endParaRPr lang="zh-CN" altLang="en-US" sz="1600" dirty="0">
              <a:latin typeface="微软雅黑"/>
              <a:ea typeface="微软雅黑"/>
            </a:endParaRPr>
          </a:p>
          <a:p>
            <a:pPr indent="533400"/>
            <a:r>
              <a:rPr lang="en-US" altLang="zh-CN" sz="1600" dirty="0">
                <a:latin typeface="微软雅黑"/>
                <a:ea typeface="微软雅黑"/>
              </a:rPr>
              <a:t>(3)</a:t>
            </a:r>
            <a:r>
              <a:rPr lang="zh-CN" altLang="en-US" sz="1600" dirty="0">
                <a:latin typeface="微软雅黑"/>
                <a:ea typeface="微软雅黑"/>
              </a:rPr>
              <a:t>应机智地同敲诈者周旋</a:t>
            </a:r>
            <a:r>
              <a:rPr lang="en-US" altLang="zh-CN" sz="1600" dirty="0">
                <a:latin typeface="微软雅黑"/>
                <a:ea typeface="微软雅黑"/>
              </a:rPr>
              <a:t>.</a:t>
            </a:r>
            <a:r>
              <a:rPr lang="zh-CN" altLang="en-US" sz="1600" dirty="0">
                <a:latin typeface="微软雅黑"/>
                <a:ea typeface="微软雅黑"/>
              </a:rPr>
              <a:t>一旦遭遇敲诈事件</a:t>
            </a:r>
            <a:r>
              <a:rPr lang="en-US" altLang="zh-CN" sz="1600" dirty="0">
                <a:latin typeface="微软雅黑"/>
                <a:ea typeface="微软雅黑"/>
              </a:rPr>
              <a:t>,</a:t>
            </a:r>
            <a:r>
              <a:rPr lang="zh-CN" altLang="en-US" sz="1600" dirty="0">
                <a:latin typeface="微软雅黑"/>
                <a:ea typeface="微软雅黑"/>
              </a:rPr>
              <a:t>我们应该先冷静下来</a:t>
            </a:r>
            <a:r>
              <a:rPr lang="en-US" altLang="zh-CN" sz="1600" dirty="0">
                <a:latin typeface="微软雅黑"/>
                <a:ea typeface="微软雅黑"/>
              </a:rPr>
              <a:t>,</a:t>
            </a:r>
            <a:r>
              <a:rPr lang="zh-CN" altLang="en-US" sz="1600" dirty="0">
                <a:latin typeface="微软雅黑"/>
                <a:ea typeface="微软雅黑"/>
              </a:rPr>
              <a:t>机智地同敲诈 者周旋</a:t>
            </a:r>
            <a:r>
              <a:rPr lang="en-US" altLang="zh-CN" sz="1600" dirty="0">
                <a:latin typeface="微软雅黑"/>
                <a:ea typeface="微软雅黑"/>
              </a:rPr>
              <a:t>,</a:t>
            </a:r>
            <a:r>
              <a:rPr lang="zh-CN" altLang="en-US" sz="1600" dirty="0">
                <a:latin typeface="微软雅黑"/>
                <a:ea typeface="微软雅黑"/>
              </a:rPr>
              <a:t>利用身边有利的形势寻求他人的帮助</a:t>
            </a:r>
            <a:r>
              <a:rPr lang="en-US" altLang="zh-CN" sz="1600" dirty="0">
                <a:latin typeface="微软雅黑"/>
                <a:ea typeface="微软雅黑"/>
              </a:rPr>
              <a:t>,</a:t>
            </a:r>
            <a:r>
              <a:rPr lang="zh-CN" altLang="en-US" sz="1600" dirty="0">
                <a:latin typeface="微软雅黑"/>
                <a:ea typeface="微软雅黑"/>
              </a:rPr>
              <a:t>并尽快同公安机关取得联系</a:t>
            </a:r>
            <a:r>
              <a:rPr lang="en-US" altLang="zh-CN" sz="1600" dirty="0">
                <a:latin typeface="微软雅黑"/>
                <a:ea typeface="微软雅黑"/>
              </a:rPr>
              <a:t>,</a:t>
            </a:r>
            <a:r>
              <a:rPr lang="zh-CN" altLang="en-US" sz="1600" dirty="0">
                <a:latin typeface="微软雅黑"/>
                <a:ea typeface="微软雅黑"/>
              </a:rPr>
              <a:t>以使自己能够 迅速摆脱坏人的控制</a:t>
            </a:r>
            <a:r>
              <a:rPr lang="en-US" altLang="zh-CN" sz="1600" dirty="0">
                <a:latin typeface="微软雅黑"/>
                <a:ea typeface="微软雅黑"/>
              </a:rPr>
              <a:t>. </a:t>
            </a:r>
            <a:endParaRPr lang="zh-CN" altLang="en-US" dirty="0">
              <a:latin typeface="微软雅黑"/>
              <a:ea typeface="微软雅黑"/>
            </a:endParaRPr>
          </a:p>
        </p:txBody>
      </p:sp>
    </p:spTree>
    <p:extLst>
      <p:ext uri="{BB962C8B-B14F-4D97-AF65-F5344CB8AC3E}">
        <p14:creationId xmlns:p14="http://schemas.microsoft.com/office/powerpoint/2010/main" val="11266855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47457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防</a:t>
            </a:r>
            <a:r>
              <a:rPr lang="zh-CN" altLang="en-US" sz="3200" dirty="0">
                <a:latin typeface="微软雅黑"/>
                <a:ea typeface="微软雅黑"/>
              </a:rPr>
              <a:t>抢劫、防敲诈勒索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848872" cy="5663089"/>
          </a:xfrm>
          <a:prstGeom prst="rect">
            <a:avLst/>
          </a:prstGeom>
          <a:noFill/>
        </p:spPr>
        <p:txBody>
          <a:bodyPr wrap="square" rtlCol="0">
            <a:spAutoFit/>
          </a:bodyPr>
          <a:lstStyle/>
          <a:p>
            <a:r>
              <a:rPr lang="zh-CN" altLang="en-US" sz="2400" dirty="0" smtClean="0">
                <a:latin typeface="微软雅黑"/>
                <a:ea typeface="微软雅黑"/>
              </a:rPr>
              <a:t>三、防校园贷 </a:t>
            </a:r>
            <a:endParaRPr lang="zh-CN" altLang="en-US" sz="2400" dirty="0">
              <a:latin typeface="微软雅黑"/>
              <a:ea typeface="微软雅黑"/>
            </a:endParaRPr>
          </a:p>
          <a:p>
            <a:r>
              <a:rPr lang="zh-CN" altLang="en-US" sz="2000" dirty="0" smtClean="0">
                <a:latin typeface="微软雅黑"/>
                <a:ea typeface="微软雅黑"/>
              </a:rPr>
              <a:t>      所谓</a:t>
            </a:r>
            <a:r>
              <a:rPr lang="zh-CN" altLang="en-US" sz="2000" dirty="0">
                <a:latin typeface="微软雅黑"/>
                <a:ea typeface="微软雅黑"/>
              </a:rPr>
              <a:t>“校园贷”就是在校学生通过针对大学生的网络贷款金融机构和平</a:t>
            </a:r>
            <a:r>
              <a:rPr lang="zh-CN" altLang="en-US" sz="2000" dirty="0" smtClean="0">
                <a:latin typeface="微软雅黑"/>
                <a:ea typeface="微软雅黑"/>
              </a:rPr>
              <a:t>台在网上申请获得信用贷款</a:t>
            </a:r>
            <a:r>
              <a:rPr lang="zh-CN" altLang="en-US" sz="2000" dirty="0">
                <a:latin typeface="微软雅黑"/>
                <a:ea typeface="微软雅黑"/>
              </a:rPr>
              <a:t>的方式</a:t>
            </a:r>
            <a:r>
              <a:rPr lang="en-US" altLang="zh-CN" sz="2000" dirty="0">
                <a:latin typeface="微软雅黑"/>
                <a:ea typeface="微软雅黑"/>
              </a:rPr>
              <a:t>.</a:t>
            </a:r>
            <a:br>
              <a:rPr lang="en-US" altLang="zh-CN" sz="2000" dirty="0">
                <a:latin typeface="微软雅黑"/>
                <a:ea typeface="微软雅黑"/>
              </a:rPr>
            </a:br>
            <a:r>
              <a:rPr lang="zh-CN" altLang="en-US" sz="2000" dirty="0" smtClean="0">
                <a:latin typeface="微软雅黑"/>
                <a:ea typeface="微软雅黑"/>
              </a:rPr>
              <a:t>       </a:t>
            </a:r>
            <a:r>
              <a:rPr lang="en-US" altLang="zh-CN" sz="2000" dirty="0" smtClean="0">
                <a:latin typeface="微软雅黑"/>
                <a:ea typeface="微软雅黑"/>
              </a:rPr>
              <a:t>1 </a:t>
            </a:r>
            <a:r>
              <a:rPr lang="en-US" altLang="zh-CN" sz="2000" dirty="0">
                <a:latin typeface="微软雅黑"/>
                <a:ea typeface="微软雅黑"/>
              </a:rPr>
              <a:t>.</a:t>
            </a:r>
            <a:r>
              <a:rPr lang="zh-CN" altLang="en-US" sz="2000" dirty="0" smtClean="0">
                <a:latin typeface="微软雅黑"/>
                <a:ea typeface="微软雅黑"/>
              </a:rPr>
              <a:t>校园贷产生的背景 </a:t>
            </a:r>
            <a:endParaRPr lang="zh-CN" altLang="en-US" sz="2000" dirty="0">
              <a:latin typeface="微软雅黑"/>
              <a:ea typeface="微软雅黑"/>
            </a:endParaRPr>
          </a:p>
          <a:p>
            <a:pPr marL="627063" indent="-93663"/>
            <a:r>
              <a:rPr lang="zh-CN" altLang="en-US" sz="1600" dirty="0">
                <a:latin typeface="微软雅黑"/>
                <a:ea typeface="微软雅黑"/>
              </a:rPr>
              <a:t>目前大学生的金融需求主要分为助学贷款和消费类贷款</a:t>
            </a:r>
            <a:r>
              <a:rPr lang="en-US" altLang="zh-CN" sz="1600" dirty="0">
                <a:latin typeface="微软雅黑"/>
                <a:ea typeface="微软雅黑"/>
              </a:rPr>
              <a:t>.</a:t>
            </a:r>
            <a:r>
              <a:rPr lang="zh-CN" altLang="en-US" sz="1600" dirty="0">
                <a:latin typeface="微软雅黑"/>
                <a:ea typeface="微软雅黑"/>
              </a:rPr>
              <a:t>其中</a:t>
            </a:r>
            <a:r>
              <a:rPr lang="en-US" altLang="zh-CN" sz="1600" dirty="0">
                <a:latin typeface="微软雅黑"/>
                <a:ea typeface="微软雅黑"/>
              </a:rPr>
              <a:t>,</a:t>
            </a:r>
            <a:r>
              <a:rPr lang="zh-CN" altLang="en-US" sz="1600" dirty="0">
                <a:latin typeface="微软雅黑"/>
                <a:ea typeface="微软雅黑"/>
              </a:rPr>
              <a:t>助学贷款的主流供给 方式仍是银行和学校合作提供</a:t>
            </a:r>
            <a:r>
              <a:rPr lang="en-US" altLang="zh-CN" sz="1600" dirty="0">
                <a:latin typeface="微软雅黑"/>
                <a:ea typeface="微软雅黑"/>
              </a:rPr>
              <a:t>.</a:t>
            </a:r>
            <a:r>
              <a:rPr lang="zh-CN" altLang="en-US" sz="1600" dirty="0">
                <a:latin typeface="微软雅黑"/>
                <a:ea typeface="微软雅黑"/>
              </a:rPr>
              <a:t>但消费类的金融供给方则在近年发生了不小变化</a:t>
            </a:r>
            <a:r>
              <a:rPr lang="en-US" altLang="zh-CN" sz="1600" dirty="0">
                <a:latin typeface="微软雅黑"/>
                <a:ea typeface="微软雅黑"/>
              </a:rPr>
              <a:t>,</a:t>
            </a:r>
            <a:r>
              <a:rPr lang="zh-CN" altLang="en-US" sz="1600" dirty="0">
                <a:latin typeface="微软雅黑"/>
                <a:ea typeface="微软雅黑"/>
              </a:rPr>
              <a:t>先是银 行信用卡成为主流供给方</a:t>
            </a:r>
            <a:r>
              <a:rPr lang="en-US" altLang="zh-CN" sz="1600" dirty="0">
                <a:latin typeface="微软雅黑"/>
                <a:ea typeface="微软雅黑"/>
              </a:rPr>
              <a:t>,</a:t>
            </a:r>
            <a:r>
              <a:rPr lang="zh-CN" altLang="en-US" sz="1600" dirty="0">
                <a:latin typeface="微软雅黑"/>
                <a:ea typeface="微软雅黑"/>
              </a:rPr>
              <a:t>但随着其被叫停</a:t>
            </a:r>
            <a:r>
              <a:rPr lang="en-US" altLang="zh-CN" sz="1600" dirty="0">
                <a:latin typeface="微软雅黑"/>
                <a:ea typeface="微软雅黑"/>
              </a:rPr>
              <a:t>,</a:t>
            </a:r>
            <a:r>
              <a:rPr lang="zh-CN" altLang="en-US" sz="1600" dirty="0">
                <a:latin typeface="微软雅黑"/>
                <a:ea typeface="微软雅黑"/>
              </a:rPr>
              <a:t>这部分需求变成了由小贷和民间金融涉足并满 足</a:t>
            </a:r>
            <a:r>
              <a:rPr lang="en-US" altLang="zh-CN" sz="1600" dirty="0">
                <a:latin typeface="微软雅黑"/>
                <a:ea typeface="微软雅黑"/>
              </a:rPr>
              <a:t>.</a:t>
            </a:r>
            <a:r>
              <a:rPr lang="zh-CN" altLang="en-US" sz="1600" dirty="0">
                <a:latin typeface="微软雅黑"/>
                <a:ea typeface="微软雅黑"/>
              </a:rPr>
              <a:t>因此</a:t>
            </a:r>
            <a:r>
              <a:rPr lang="en-US" altLang="zh-CN" sz="1600" dirty="0">
                <a:latin typeface="微软雅黑"/>
                <a:ea typeface="微软雅黑"/>
              </a:rPr>
              <a:t>,</a:t>
            </a:r>
            <a:r>
              <a:rPr lang="zh-CN" altLang="en-US" sz="1600" dirty="0">
                <a:latin typeface="微软雅黑"/>
                <a:ea typeface="微软雅黑"/>
              </a:rPr>
              <a:t>互联网金融崛起</a:t>
            </a:r>
            <a:r>
              <a:rPr lang="en-US" altLang="zh-CN" sz="1600" dirty="0">
                <a:latin typeface="微软雅黑"/>
                <a:ea typeface="微软雅黑"/>
              </a:rPr>
              <a:t>,</a:t>
            </a:r>
            <a:r>
              <a:rPr lang="zh-CN" altLang="en-US" sz="1600" dirty="0">
                <a:latin typeface="微软雅黑"/>
                <a:ea typeface="微软雅黑"/>
              </a:rPr>
              <a:t>并成为校园消费类金融需求的主要供给方</a:t>
            </a:r>
            <a:r>
              <a:rPr lang="en-US" altLang="zh-CN" sz="1600" dirty="0">
                <a:latin typeface="微软雅黑"/>
                <a:ea typeface="微软雅黑"/>
              </a:rPr>
              <a:t>. </a:t>
            </a:r>
            <a:endParaRPr lang="zh-CN" altLang="en-US" sz="1600" dirty="0">
              <a:latin typeface="微软雅黑"/>
              <a:ea typeface="微软雅黑"/>
            </a:endParaRPr>
          </a:p>
          <a:p>
            <a:pPr marL="627063" indent="-93663"/>
            <a:r>
              <a:rPr lang="en-US" altLang="zh-CN" sz="2000" dirty="0">
                <a:latin typeface="微软雅黑"/>
                <a:ea typeface="微软雅黑"/>
              </a:rPr>
              <a:t>2 .</a:t>
            </a:r>
            <a:r>
              <a:rPr lang="zh-CN" altLang="en-US" sz="2000" dirty="0" smtClean="0">
                <a:latin typeface="微软雅黑"/>
                <a:ea typeface="微软雅黑"/>
              </a:rPr>
              <a:t>校园贷发展现状 </a:t>
            </a:r>
            <a:endParaRPr lang="zh-CN" altLang="en-US" sz="2000" dirty="0">
              <a:latin typeface="微软雅黑"/>
              <a:ea typeface="微软雅黑"/>
            </a:endParaRPr>
          </a:p>
          <a:p>
            <a:pPr marL="627063" indent="-93663"/>
            <a:r>
              <a:rPr lang="en-US" altLang="zh-CN" sz="2000" dirty="0">
                <a:latin typeface="微软雅黑"/>
                <a:ea typeface="微软雅黑"/>
              </a:rPr>
              <a:t>(1)</a:t>
            </a:r>
            <a:r>
              <a:rPr lang="zh-CN" altLang="en-US" sz="2000" dirty="0">
                <a:latin typeface="微软雅黑"/>
                <a:ea typeface="微软雅黑"/>
              </a:rPr>
              <a:t>放贷门槛低</a:t>
            </a:r>
            <a:r>
              <a:rPr lang="en-US" altLang="zh-CN" sz="2000" dirty="0">
                <a:latin typeface="微软雅黑"/>
                <a:ea typeface="微软雅黑"/>
              </a:rPr>
              <a:t>,</a:t>
            </a:r>
            <a:r>
              <a:rPr lang="zh-CN" altLang="en-US" sz="2000" dirty="0">
                <a:latin typeface="微软雅黑"/>
                <a:ea typeface="微软雅黑"/>
              </a:rPr>
              <a:t>校园贷以“消费贷”为主不同于国外较高的放贷门槛</a:t>
            </a:r>
            <a:r>
              <a:rPr lang="en-US" altLang="zh-CN" sz="2000" dirty="0">
                <a:latin typeface="微软雅黑"/>
                <a:ea typeface="微软雅黑"/>
              </a:rPr>
              <a:t>,</a:t>
            </a:r>
            <a:r>
              <a:rPr lang="zh-CN" altLang="en-US" sz="2000" dirty="0">
                <a:latin typeface="微软雅黑"/>
                <a:ea typeface="微软雅黑"/>
              </a:rPr>
              <a:t>国内对放贷人没 有执照的要求</a:t>
            </a:r>
            <a:r>
              <a:rPr lang="en-US" altLang="zh-CN" sz="2000" dirty="0">
                <a:latin typeface="微软雅黑"/>
                <a:ea typeface="微软雅黑"/>
              </a:rPr>
              <a:t>,</a:t>
            </a:r>
            <a:r>
              <a:rPr lang="zh-CN" altLang="en-US" sz="2000" dirty="0">
                <a:latin typeface="微软雅黑"/>
                <a:ea typeface="微软雅黑"/>
              </a:rPr>
              <a:t>关于网络借贷也没有特别严格的标准</a:t>
            </a:r>
            <a:r>
              <a:rPr lang="en-US" altLang="zh-CN" sz="2000" dirty="0">
                <a:latin typeface="微软雅黑"/>
                <a:ea typeface="微软雅黑"/>
              </a:rPr>
              <a:t>,</a:t>
            </a:r>
            <a:r>
              <a:rPr lang="zh-CN" altLang="en-US" sz="2000" dirty="0">
                <a:latin typeface="微软雅黑"/>
                <a:ea typeface="微软雅黑"/>
              </a:rPr>
              <a:t>加之相关法律尚不健全</a:t>
            </a:r>
            <a:r>
              <a:rPr lang="en-US" altLang="zh-CN" sz="2000" dirty="0">
                <a:latin typeface="微软雅黑"/>
                <a:ea typeface="微软雅黑"/>
              </a:rPr>
              <a:t>,</a:t>
            </a:r>
            <a:r>
              <a:rPr lang="zh-CN" altLang="en-US" sz="2000" dirty="0">
                <a:latin typeface="微软雅黑"/>
                <a:ea typeface="微软雅黑"/>
              </a:rPr>
              <a:t>好多平台都 在打政策的擦边球</a:t>
            </a:r>
            <a:r>
              <a:rPr lang="en-US" altLang="zh-CN" sz="2000" dirty="0">
                <a:latin typeface="微软雅黑"/>
                <a:ea typeface="微软雅黑"/>
              </a:rPr>
              <a:t>,</a:t>
            </a:r>
            <a:r>
              <a:rPr lang="zh-CN" altLang="en-US" sz="2000" dirty="0">
                <a:latin typeface="微软雅黑"/>
                <a:ea typeface="微软雅黑"/>
              </a:rPr>
              <a:t>比如“聚分期”“分期乐”等自称是电子商务公司</a:t>
            </a:r>
            <a:r>
              <a:rPr lang="en-US" altLang="zh-CN" sz="2000" dirty="0">
                <a:latin typeface="微软雅黑"/>
                <a:ea typeface="微软雅黑"/>
              </a:rPr>
              <a:t>,</a:t>
            </a:r>
            <a:r>
              <a:rPr lang="zh-CN" altLang="en-US" sz="2000" dirty="0">
                <a:latin typeface="微软雅黑"/>
                <a:ea typeface="微软雅黑"/>
              </a:rPr>
              <a:t>实际上是以分期的名义 放贷</a:t>
            </a:r>
            <a:r>
              <a:rPr lang="en-US" altLang="zh-CN" sz="2000" dirty="0">
                <a:latin typeface="微软雅黑"/>
                <a:ea typeface="微软雅黑"/>
              </a:rPr>
              <a:t>. </a:t>
            </a:r>
            <a:endParaRPr lang="zh-CN" altLang="en-US" sz="2000" dirty="0">
              <a:latin typeface="微软雅黑"/>
              <a:ea typeface="微软雅黑"/>
            </a:endParaRPr>
          </a:p>
          <a:p>
            <a:pPr marL="627063" indent="-93663"/>
            <a:r>
              <a:rPr lang="en-US" altLang="zh-CN" sz="2000" dirty="0">
                <a:latin typeface="微软雅黑"/>
                <a:ea typeface="微软雅黑"/>
              </a:rPr>
              <a:t>(2)</a:t>
            </a:r>
            <a:r>
              <a:rPr lang="zh-CN" altLang="en-US" sz="2000" dirty="0">
                <a:latin typeface="微软雅黑"/>
                <a:ea typeface="微软雅黑"/>
              </a:rPr>
              <a:t>面向全国大学生</a:t>
            </a:r>
            <a:r>
              <a:rPr lang="en-US" altLang="zh-CN" sz="2000" dirty="0">
                <a:latin typeface="微软雅黑"/>
                <a:ea typeface="微软雅黑"/>
              </a:rPr>
              <a:t>,</a:t>
            </a:r>
            <a:r>
              <a:rPr lang="zh-CN" altLang="en-US" sz="2000" dirty="0">
                <a:latin typeface="微软雅黑"/>
                <a:ea typeface="微软雅黑"/>
              </a:rPr>
              <a:t>审核不严</a:t>
            </a:r>
            <a:r>
              <a:rPr lang="en-US" altLang="zh-CN" sz="2000" dirty="0">
                <a:latin typeface="微软雅黑"/>
                <a:ea typeface="微软雅黑"/>
              </a:rPr>
              <a:t>,</a:t>
            </a:r>
            <a:r>
              <a:rPr lang="zh-CN" altLang="en-US" sz="2000" dirty="0">
                <a:latin typeface="微软雅黑"/>
                <a:ea typeface="微软雅黑"/>
              </a:rPr>
              <a:t>借贷风险较大</a:t>
            </a:r>
            <a:r>
              <a:rPr lang="en-US" altLang="zh-CN" sz="2000" dirty="0">
                <a:latin typeface="微软雅黑"/>
                <a:ea typeface="微软雅黑"/>
              </a:rPr>
              <a:t>. </a:t>
            </a:r>
            <a:endParaRPr lang="zh-CN" altLang="en-US" sz="2000" dirty="0">
              <a:latin typeface="微软雅黑"/>
              <a:ea typeface="微软雅黑"/>
            </a:endParaRPr>
          </a:p>
          <a:p>
            <a:pPr marL="627063" indent="-93663"/>
            <a:r>
              <a:rPr lang="en-US" altLang="zh-CN" sz="2000" dirty="0">
                <a:latin typeface="微软雅黑"/>
                <a:ea typeface="微软雅黑"/>
              </a:rPr>
              <a:t>(3)</a:t>
            </a:r>
            <a:r>
              <a:rPr lang="zh-CN" altLang="en-US" sz="2000" dirty="0">
                <a:latin typeface="微软雅黑"/>
                <a:ea typeface="微软雅黑"/>
              </a:rPr>
              <a:t>收费不透明</a:t>
            </a:r>
            <a:r>
              <a:rPr lang="en-US" altLang="zh-CN" sz="2000" dirty="0">
                <a:latin typeface="微软雅黑"/>
                <a:ea typeface="微软雅黑"/>
              </a:rPr>
              <a:t>,</a:t>
            </a:r>
            <a:r>
              <a:rPr lang="zh-CN" altLang="en-US" sz="2000" dirty="0">
                <a:latin typeface="微软雅黑"/>
                <a:ea typeface="微软雅黑"/>
              </a:rPr>
              <a:t>成为变相高利贷</a:t>
            </a:r>
            <a:r>
              <a:rPr lang="en-US" altLang="zh-CN" sz="2000" dirty="0">
                <a:latin typeface="微软雅黑"/>
                <a:ea typeface="微软雅黑"/>
              </a:rPr>
              <a:t>. </a:t>
            </a:r>
            <a:endParaRPr lang="zh-CN" altLang="en-US" sz="2000" dirty="0">
              <a:latin typeface="微软雅黑"/>
              <a:ea typeface="微软雅黑"/>
            </a:endParaRPr>
          </a:p>
          <a:p>
            <a:pPr marL="627063" indent="-93663"/>
            <a:r>
              <a:rPr lang="en-US" altLang="zh-CN" sz="2000" dirty="0">
                <a:latin typeface="微软雅黑"/>
                <a:ea typeface="微软雅黑"/>
              </a:rPr>
              <a:t>(4)“</a:t>
            </a:r>
            <a:r>
              <a:rPr lang="zh-CN" altLang="en-US" sz="2000" dirty="0">
                <a:latin typeface="微软雅黑"/>
                <a:ea typeface="微软雅黑"/>
              </a:rPr>
              <a:t>暴力催款”触碰法律警戒线</a:t>
            </a:r>
            <a:r>
              <a:rPr lang="en-US" altLang="zh-CN" sz="2000" dirty="0">
                <a:latin typeface="微软雅黑"/>
                <a:ea typeface="微软雅黑"/>
              </a:rPr>
              <a:t>. </a:t>
            </a:r>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1526862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47457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防</a:t>
            </a:r>
            <a:r>
              <a:rPr lang="zh-CN" altLang="en-US" sz="3200" dirty="0">
                <a:latin typeface="微软雅黑"/>
                <a:ea typeface="微软雅黑"/>
              </a:rPr>
              <a:t>抢劫、防敲诈勒索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908710"/>
            <a:ext cx="7848872" cy="4401205"/>
          </a:xfrm>
          <a:prstGeom prst="rect">
            <a:avLst/>
          </a:prstGeom>
          <a:noFill/>
        </p:spPr>
        <p:txBody>
          <a:bodyPr wrap="square" rtlCol="0">
            <a:spAutoFit/>
          </a:bodyPr>
          <a:lstStyle/>
          <a:p>
            <a:r>
              <a:rPr lang="zh-CN" altLang="en-US" sz="2400" dirty="0" smtClean="0">
                <a:latin typeface="微软雅黑"/>
                <a:ea typeface="微软雅黑"/>
              </a:rPr>
              <a:t>三、防校园贷 </a:t>
            </a:r>
            <a:endParaRPr lang="zh-CN" altLang="en-US" sz="2400" dirty="0">
              <a:latin typeface="微软雅黑"/>
              <a:ea typeface="微软雅黑"/>
            </a:endParaRPr>
          </a:p>
          <a:p>
            <a:r>
              <a:rPr lang="zh-CN" altLang="en-US" sz="2000" dirty="0" smtClean="0">
                <a:latin typeface="微软雅黑"/>
                <a:ea typeface="微软雅黑"/>
              </a:rPr>
              <a:t>      所谓</a:t>
            </a:r>
            <a:r>
              <a:rPr lang="zh-CN" altLang="en-US" sz="2000" dirty="0">
                <a:latin typeface="微软雅黑"/>
                <a:ea typeface="微软雅黑"/>
              </a:rPr>
              <a:t>“校园贷”就是在校学生通过针对大学生的网络贷款金融机构和平</a:t>
            </a:r>
            <a:r>
              <a:rPr lang="zh-CN" altLang="en-US" sz="2000" dirty="0" smtClean="0">
                <a:latin typeface="微软雅黑"/>
                <a:ea typeface="微软雅黑"/>
              </a:rPr>
              <a:t>台在网上申请获得信用贷款</a:t>
            </a:r>
            <a:r>
              <a:rPr lang="zh-CN" altLang="en-US" sz="2000" dirty="0">
                <a:latin typeface="微软雅黑"/>
                <a:ea typeface="微软雅黑"/>
              </a:rPr>
              <a:t>的方式</a:t>
            </a:r>
            <a:r>
              <a:rPr lang="en-US" altLang="zh-CN" sz="2000" dirty="0">
                <a:latin typeface="微软雅黑"/>
                <a:ea typeface="微软雅黑"/>
              </a:rPr>
              <a:t>.</a:t>
            </a:r>
            <a:br>
              <a:rPr lang="en-US" altLang="zh-CN" sz="2000" dirty="0">
                <a:latin typeface="微软雅黑"/>
                <a:ea typeface="微软雅黑"/>
              </a:rPr>
            </a:br>
            <a:r>
              <a:rPr lang="zh-CN" altLang="en-US" sz="2000" dirty="0" smtClean="0">
                <a:latin typeface="微软雅黑"/>
                <a:ea typeface="微软雅黑"/>
              </a:rPr>
              <a:t>       </a:t>
            </a:r>
            <a:r>
              <a:rPr lang="en-US" altLang="zh-CN" sz="2000" dirty="0">
                <a:latin typeface="微软雅黑"/>
                <a:ea typeface="微软雅黑"/>
              </a:rPr>
              <a:t>3.</a:t>
            </a:r>
            <a:r>
              <a:rPr lang="zh-CN" altLang="en-US" sz="2000" dirty="0">
                <a:latin typeface="微软雅黑"/>
                <a:ea typeface="微软雅黑"/>
              </a:rPr>
              <a:t>大学生为什么容易陷入校园贷 </a:t>
            </a:r>
          </a:p>
          <a:p>
            <a:r>
              <a:rPr lang="zh-CN" altLang="en-US" sz="1600" dirty="0" smtClean="0">
                <a:latin typeface="微软雅黑"/>
                <a:ea typeface="微软雅黑"/>
              </a:rPr>
              <a:t>         </a:t>
            </a:r>
            <a:r>
              <a:rPr lang="en-US" altLang="zh-CN" sz="1600" dirty="0" smtClean="0">
                <a:latin typeface="微软雅黑"/>
                <a:ea typeface="微软雅黑"/>
              </a:rPr>
              <a:t>(</a:t>
            </a:r>
            <a:r>
              <a:rPr lang="en-US" altLang="zh-CN" sz="1600" dirty="0">
                <a:latin typeface="微软雅黑"/>
                <a:ea typeface="微软雅黑"/>
              </a:rPr>
              <a:t>1)</a:t>
            </a:r>
            <a:r>
              <a:rPr lang="zh-CN" altLang="en-US" sz="1600" dirty="0">
                <a:latin typeface="微软雅黑"/>
                <a:ea typeface="微软雅黑"/>
              </a:rPr>
              <a:t>个别大学生虚荣心强</a:t>
            </a:r>
            <a:r>
              <a:rPr lang="en-US" altLang="zh-CN" sz="1600" dirty="0">
                <a:latin typeface="微软雅黑"/>
                <a:ea typeface="微软雅黑"/>
              </a:rPr>
              <a:t>,</a:t>
            </a:r>
            <a:r>
              <a:rPr lang="zh-CN" altLang="en-US" sz="1600" dirty="0">
                <a:latin typeface="微软雅黑"/>
                <a:ea typeface="微软雅黑"/>
              </a:rPr>
              <a:t>攀比心理强</a:t>
            </a:r>
            <a:r>
              <a:rPr lang="en-US" altLang="zh-CN" sz="1600" dirty="0">
                <a:latin typeface="微软雅黑"/>
                <a:ea typeface="微软雅黑"/>
              </a:rPr>
              <a:t>. </a:t>
            </a:r>
            <a:r>
              <a:rPr lang="en-US" altLang="zh-CN" sz="1600" dirty="0" smtClean="0">
                <a:latin typeface="微软雅黑"/>
                <a:ea typeface="微软雅黑"/>
              </a:rPr>
              <a:t>(</a:t>
            </a:r>
            <a:r>
              <a:rPr lang="en-US" altLang="zh-CN" sz="1600" dirty="0">
                <a:latin typeface="微软雅黑"/>
                <a:ea typeface="微软雅黑"/>
              </a:rPr>
              <a:t>2)</a:t>
            </a:r>
            <a:r>
              <a:rPr lang="zh-CN" altLang="en-US" sz="1600" dirty="0">
                <a:latin typeface="微软雅黑"/>
                <a:ea typeface="微软雅黑"/>
              </a:rPr>
              <a:t>大学生的防骗意识低</a:t>
            </a:r>
            <a:r>
              <a:rPr lang="en-US" altLang="zh-CN" sz="1600" dirty="0">
                <a:latin typeface="微软雅黑"/>
                <a:ea typeface="微软雅黑"/>
              </a:rPr>
              <a:t>. </a:t>
            </a:r>
            <a:endParaRPr lang="zh-CN" altLang="en-US" sz="1600" dirty="0">
              <a:latin typeface="微软雅黑"/>
              <a:ea typeface="微软雅黑"/>
            </a:endParaRPr>
          </a:p>
          <a:p>
            <a:pPr indent="533400"/>
            <a:r>
              <a:rPr lang="en-US" altLang="zh-CN" sz="1600" dirty="0">
                <a:latin typeface="微软雅黑"/>
                <a:ea typeface="微软雅黑"/>
              </a:rPr>
              <a:t>(3)</a:t>
            </a:r>
            <a:r>
              <a:rPr lang="zh-CN" altLang="en-US" sz="1600" dirty="0">
                <a:latin typeface="微软雅黑"/>
                <a:ea typeface="微软雅黑"/>
              </a:rPr>
              <a:t>大学生过于自信</a:t>
            </a:r>
            <a:r>
              <a:rPr lang="en-US" altLang="zh-CN" sz="1600" dirty="0">
                <a:latin typeface="微软雅黑"/>
                <a:ea typeface="微软雅黑"/>
              </a:rPr>
              <a:t>. </a:t>
            </a:r>
            <a:endParaRPr lang="zh-CN" altLang="en-US" sz="1600" dirty="0">
              <a:latin typeface="微软雅黑"/>
              <a:ea typeface="微软雅黑"/>
            </a:endParaRPr>
          </a:p>
          <a:p>
            <a:pPr indent="533400"/>
            <a:r>
              <a:rPr lang="en-US" altLang="zh-TW" sz="2000" dirty="0">
                <a:latin typeface="微软雅黑"/>
                <a:ea typeface="微软雅黑"/>
              </a:rPr>
              <a:t>4 .</a:t>
            </a:r>
            <a:r>
              <a:rPr lang="zh-TW" altLang="en-US" sz="2000" dirty="0" smtClean="0">
                <a:latin typeface="微软雅黑"/>
                <a:ea typeface="微软雅黑"/>
              </a:rPr>
              <a:t>如何防范风险 </a:t>
            </a:r>
            <a:endParaRPr lang="zh-TW" altLang="en-US" sz="2000" dirty="0">
              <a:latin typeface="微软雅黑"/>
              <a:ea typeface="微软雅黑"/>
            </a:endParaRPr>
          </a:p>
          <a:p>
            <a:pPr indent="533400"/>
            <a:r>
              <a:rPr lang="en-US" altLang="zh-TW" sz="1600" dirty="0">
                <a:latin typeface="微软雅黑"/>
                <a:ea typeface="微软雅黑"/>
              </a:rPr>
              <a:t>(1)</a:t>
            </a:r>
            <a:r>
              <a:rPr lang="zh-TW" altLang="en-US" sz="1600" dirty="0">
                <a:latin typeface="微软雅黑"/>
                <a:ea typeface="微软雅黑"/>
              </a:rPr>
              <a:t>不要被外界的金钱</a:t>
            </a:r>
            <a:r>
              <a:rPr lang="en-US" altLang="zh-TW" sz="1600" dirty="0">
                <a:latin typeface="微软雅黑"/>
                <a:ea typeface="微软雅黑"/>
              </a:rPr>
              <a:t>,</a:t>
            </a:r>
            <a:r>
              <a:rPr lang="zh-TW" altLang="en-US" sz="1600" dirty="0">
                <a:latin typeface="微软雅黑"/>
                <a:ea typeface="微软雅黑"/>
              </a:rPr>
              <a:t>数码产品所诱惑</a:t>
            </a:r>
            <a:r>
              <a:rPr lang="en-US" altLang="zh-TW" sz="1600" dirty="0">
                <a:latin typeface="微软雅黑"/>
                <a:ea typeface="微软雅黑"/>
              </a:rPr>
              <a:t>,</a:t>
            </a:r>
            <a:r>
              <a:rPr lang="zh-TW" altLang="en-US" sz="1600" dirty="0">
                <a:latin typeface="微软雅黑"/>
                <a:ea typeface="微软雅黑"/>
              </a:rPr>
              <a:t>要接近实际</a:t>
            </a:r>
            <a:r>
              <a:rPr lang="en-US" altLang="zh-TW" sz="1600" dirty="0">
                <a:latin typeface="微软雅黑"/>
                <a:ea typeface="微软雅黑"/>
              </a:rPr>
              <a:t>,</a:t>
            </a:r>
            <a:r>
              <a:rPr lang="zh-TW" altLang="en-US" sz="1600" dirty="0">
                <a:latin typeface="微软雅黑"/>
                <a:ea typeface="微软雅黑"/>
              </a:rPr>
              <a:t>在自己能力范围内去购买</a:t>
            </a:r>
            <a:r>
              <a:rPr lang="zh-TW" altLang="en-US" sz="1600" dirty="0" smtClean="0">
                <a:latin typeface="微软雅黑"/>
                <a:ea typeface="微软雅黑"/>
              </a:rPr>
              <a:t>需要的</a:t>
            </a:r>
            <a:r>
              <a:rPr lang="zh-CN" altLang="en-US" sz="1600" dirty="0" smtClean="0">
                <a:latin typeface="微软雅黑"/>
                <a:ea typeface="微软雅黑"/>
              </a:rPr>
              <a:t>东西</a:t>
            </a:r>
            <a:r>
              <a:rPr lang="zh-TW" altLang="en-US" sz="1600" dirty="0" smtClean="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(2 ) </a:t>
            </a:r>
            <a:r>
              <a:rPr lang="zh-TW" altLang="en-US" sz="1600" dirty="0" smtClean="0">
                <a:latin typeface="微软雅黑"/>
                <a:ea typeface="微软雅黑"/>
              </a:rPr>
              <a:t>不要相信 “ </a:t>
            </a:r>
            <a:r>
              <a:rPr lang="zh-TW" altLang="en-US" sz="1600" dirty="0">
                <a:latin typeface="微软雅黑"/>
                <a:ea typeface="微软雅黑"/>
              </a:rPr>
              <a:t>裸 贷 </a:t>
            </a:r>
            <a:r>
              <a:rPr lang="zh-TW" altLang="en-US" sz="1600" dirty="0" smtClean="0">
                <a:latin typeface="微软雅黑"/>
                <a:ea typeface="微软雅黑"/>
              </a:rPr>
              <a:t>” “ 学历贷 </a:t>
            </a:r>
            <a:r>
              <a:rPr lang="zh-TW" altLang="en-US" sz="1600" dirty="0">
                <a:latin typeface="微软雅黑"/>
                <a:ea typeface="微软雅黑"/>
              </a:rPr>
              <a:t>” </a:t>
            </a:r>
            <a:r>
              <a:rPr lang="zh-TW" altLang="en-US" sz="1600" dirty="0" smtClean="0">
                <a:latin typeface="微软雅黑"/>
                <a:ea typeface="微软雅黑"/>
              </a:rPr>
              <a:t>等产品 </a:t>
            </a:r>
            <a:r>
              <a:rPr lang="en-US" altLang="zh-TW" sz="1600" dirty="0">
                <a:latin typeface="微软雅黑"/>
                <a:ea typeface="微软雅黑"/>
              </a:rPr>
              <a:t>, </a:t>
            </a:r>
            <a:r>
              <a:rPr lang="zh-TW" altLang="en-US" sz="1600" dirty="0" smtClean="0">
                <a:latin typeface="微软雅黑"/>
                <a:ea typeface="微软雅黑"/>
              </a:rPr>
              <a:t>不乱下载 </a:t>
            </a:r>
            <a:r>
              <a:rPr lang="en-US" altLang="zh-TW" sz="1600" dirty="0" smtClean="0">
                <a:latin typeface="微软雅黑"/>
                <a:ea typeface="微软雅黑"/>
              </a:rPr>
              <a:t>App </a:t>
            </a:r>
            <a:r>
              <a:rPr lang="en-US" altLang="zh-TW" sz="1600" dirty="0">
                <a:latin typeface="微软雅黑"/>
                <a:ea typeface="微软雅黑"/>
              </a:rPr>
              <a:t>, </a:t>
            </a:r>
            <a:r>
              <a:rPr lang="zh-TW" altLang="en-US" sz="1600" dirty="0" smtClean="0">
                <a:latin typeface="微软雅黑"/>
                <a:ea typeface="微软雅黑"/>
              </a:rPr>
              <a:t>需要钱寻求正规的渠 </a:t>
            </a:r>
            <a:r>
              <a:rPr lang="zh-TW" altLang="en-US" sz="1600" dirty="0">
                <a:latin typeface="微软雅黑"/>
                <a:ea typeface="微软雅黑"/>
              </a:rPr>
              <a:t>道 </a:t>
            </a:r>
            <a:r>
              <a:rPr lang="en-US" altLang="zh-TW" sz="1600" dirty="0">
                <a:latin typeface="微软雅黑"/>
                <a:ea typeface="微软雅黑"/>
              </a:rPr>
              <a:t>, </a:t>
            </a:r>
            <a:r>
              <a:rPr lang="zh-TW" altLang="en-US" sz="1600" dirty="0" smtClean="0">
                <a:latin typeface="微软雅黑"/>
                <a:ea typeface="微软雅黑"/>
              </a:rPr>
              <a:t>比如课外 兼职</a:t>
            </a:r>
            <a:r>
              <a:rPr lang="en-US" altLang="zh-TW" sz="1600" dirty="0">
                <a:latin typeface="微软雅黑"/>
                <a:ea typeface="微软雅黑"/>
              </a:rPr>
              <a:t>,</a:t>
            </a:r>
            <a:r>
              <a:rPr lang="zh-TW" altLang="en-US" sz="1600" dirty="0">
                <a:latin typeface="微软雅黑"/>
                <a:ea typeface="微软雅黑"/>
              </a:rPr>
              <a:t>勤工俭学</a:t>
            </a:r>
            <a:r>
              <a:rPr lang="en-US" altLang="zh-TW" sz="1600" dirty="0">
                <a:latin typeface="微软雅黑"/>
                <a:ea typeface="微软雅黑"/>
              </a:rPr>
              <a:t>.</a:t>
            </a:r>
            <a:br>
              <a:rPr lang="en-US" altLang="zh-TW" sz="1600" dirty="0">
                <a:latin typeface="微软雅黑"/>
                <a:ea typeface="微软雅黑"/>
              </a:rPr>
            </a:br>
            <a:r>
              <a:rPr lang="en-US" altLang="zh-TW" sz="1600" dirty="0" smtClean="0">
                <a:latin typeface="微软雅黑"/>
                <a:ea typeface="微软雅黑"/>
              </a:rPr>
              <a:t>         (</a:t>
            </a:r>
            <a:r>
              <a:rPr lang="en-US" altLang="zh-TW" sz="1600" dirty="0">
                <a:latin typeface="微软雅黑"/>
                <a:ea typeface="微软雅黑"/>
              </a:rPr>
              <a:t>3)</a:t>
            </a:r>
            <a:r>
              <a:rPr lang="zh-TW" altLang="en-US" sz="1600" dirty="0" smtClean="0">
                <a:latin typeface="微软雅黑"/>
                <a:ea typeface="微软雅黑"/>
              </a:rPr>
              <a:t>不要相信 </a:t>
            </a:r>
            <a:r>
              <a:rPr lang="zh-TW" altLang="en-US" sz="1600" dirty="0">
                <a:latin typeface="微软雅黑"/>
                <a:ea typeface="微软雅黑"/>
              </a:rPr>
              <a:t>“淘 宝 刷 单 ”“快 递 输 号 ”</a:t>
            </a:r>
            <a:r>
              <a:rPr lang="zh-TW" altLang="en-US" sz="1600" dirty="0" smtClean="0">
                <a:latin typeface="微软雅黑"/>
                <a:ea typeface="微软雅黑"/>
              </a:rPr>
              <a:t>等网上疯传的兼职方式 </a:t>
            </a:r>
            <a:r>
              <a:rPr lang="en-US" altLang="zh-TW" sz="1600" dirty="0" smtClean="0">
                <a:latin typeface="微软雅黑"/>
                <a:ea typeface="微软雅黑"/>
              </a:rPr>
              <a:t>.</a:t>
            </a:r>
          </a:p>
          <a:p>
            <a:pPr indent="533400"/>
            <a:r>
              <a:rPr lang="en-US" altLang="zh-TW" sz="1600" dirty="0" smtClean="0">
                <a:latin typeface="微软雅黑"/>
                <a:ea typeface="微软雅黑"/>
              </a:rPr>
              <a:t>(</a:t>
            </a:r>
            <a:r>
              <a:rPr lang="en-US" altLang="zh-TW" sz="1600" dirty="0">
                <a:latin typeface="微软雅黑"/>
                <a:ea typeface="微软雅黑"/>
              </a:rPr>
              <a:t>4)</a:t>
            </a:r>
            <a:r>
              <a:rPr lang="zh-TW" altLang="en-US" sz="1600" dirty="0">
                <a:latin typeface="微软雅黑"/>
                <a:ea typeface="微软雅黑"/>
              </a:rPr>
              <a:t>建议学校、社区、家庭多做这方面的宣传与教育</a:t>
            </a:r>
            <a:r>
              <a:rPr lang="en-US" altLang="zh-TW" sz="1600" dirty="0">
                <a:latin typeface="微软雅黑"/>
                <a:ea typeface="微软雅黑"/>
              </a:rPr>
              <a:t>,</a:t>
            </a:r>
            <a:r>
              <a:rPr lang="zh-TW" altLang="en-US" sz="1600" dirty="0">
                <a:latin typeface="微软雅黑"/>
                <a:ea typeface="微软雅黑"/>
              </a:rPr>
              <a:t>大学生也要多了解其中的骗局</a:t>
            </a:r>
            <a:r>
              <a:rPr lang="en-US" altLang="zh-TW" sz="1600" dirty="0">
                <a:latin typeface="微软雅黑"/>
                <a:ea typeface="微软雅黑"/>
              </a:rPr>
              <a:t>,</a:t>
            </a:r>
            <a:r>
              <a:rPr lang="zh-TW" altLang="en-US" sz="1600" dirty="0" smtClean="0">
                <a:latin typeface="微软雅黑"/>
                <a:ea typeface="微软雅黑"/>
              </a:rPr>
              <a:t>不要过分相</a:t>
            </a:r>
            <a:r>
              <a:rPr lang="zh-TW" altLang="en-US" sz="1600" dirty="0">
                <a:latin typeface="微软雅黑"/>
                <a:ea typeface="微软雅黑"/>
              </a:rPr>
              <a:t>信自己的学长和同学</a:t>
            </a:r>
            <a:r>
              <a:rPr lang="en-US" altLang="zh-TW" sz="1600" dirty="0">
                <a:latin typeface="微软雅黑"/>
                <a:ea typeface="微软雅黑"/>
              </a:rPr>
              <a:t>.</a:t>
            </a:r>
            <a:r>
              <a:rPr lang="zh-TW" altLang="en-US" sz="1600" dirty="0">
                <a:latin typeface="微软雅黑"/>
                <a:ea typeface="微软雅黑"/>
              </a:rPr>
              <a:t>大学是个小社会</a:t>
            </a:r>
            <a:r>
              <a:rPr lang="en-US" altLang="zh-TW" sz="1600" dirty="0">
                <a:latin typeface="微软雅黑"/>
                <a:ea typeface="微软雅黑"/>
              </a:rPr>
              <a:t>,</a:t>
            </a:r>
            <a:r>
              <a:rPr lang="zh-TW" altLang="en-US" sz="1600" dirty="0">
                <a:latin typeface="微软雅黑"/>
                <a:ea typeface="微软雅黑"/>
              </a:rPr>
              <a:t>是来让我们去学习去深造的地方</a:t>
            </a:r>
            <a:r>
              <a:rPr lang="en-US" altLang="zh-TW" sz="1600" dirty="0">
                <a:latin typeface="微软雅黑"/>
                <a:ea typeface="微软雅黑"/>
              </a:rPr>
              <a:t>,</a:t>
            </a:r>
            <a:r>
              <a:rPr lang="zh-TW" altLang="en-US" sz="1600" dirty="0">
                <a:latin typeface="微软雅黑"/>
                <a:ea typeface="微软雅黑"/>
              </a:rPr>
              <a:t>是以后 步入社会的阶梯</a:t>
            </a:r>
            <a:r>
              <a:rPr lang="en-US" altLang="zh-TW" sz="1600" dirty="0">
                <a:latin typeface="微软雅黑"/>
                <a:ea typeface="微软雅黑"/>
              </a:rPr>
              <a:t>,</a:t>
            </a:r>
            <a:r>
              <a:rPr lang="zh-TW" altLang="en-US" sz="1600" dirty="0">
                <a:latin typeface="微软雅黑"/>
                <a:ea typeface="微软雅黑"/>
              </a:rPr>
              <a:t>不要让自己一时的冲动毁了自己的一生</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(5)</a:t>
            </a:r>
            <a:r>
              <a:rPr lang="zh-TW" altLang="en-US" sz="1600" dirty="0" smtClean="0">
                <a:latin typeface="微软雅黑"/>
                <a:ea typeface="微软雅黑"/>
              </a:rPr>
              <a:t>如果从校园贷平台借款 </a:t>
            </a:r>
            <a:r>
              <a:rPr lang="en-US" altLang="zh-TW" sz="1600" dirty="0">
                <a:latin typeface="微软雅黑"/>
                <a:ea typeface="微软雅黑"/>
              </a:rPr>
              <a:t>,</a:t>
            </a:r>
            <a:r>
              <a:rPr lang="zh-TW" altLang="en-US" sz="1600" dirty="0" smtClean="0">
                <a:latin typeface="微软雅黑"/>
                <a:ea typeface="微软雅黑"/>
              </a:rPr>
              <a:t>一定要了解清楚相关细节 </a:t>
            </a:r>
            <a:r>
              <a:rPr lang="en-US" altLang="zh-TW" sz="1600" dirty="0">
                <a:latin typeface="微软雅黑"/>
                <a:ea typeface="微软雅黑"/>
              </a:rPr>
              <a:t>,</a:t>
            </a:r>
            <a:r>
              <a:rPr lang="zh-TW" altLang="en-US" sz="1600" dirty="0" smtClean="0">
                <a:latin typeface="微软雅黑"/>
                <a:ea typeface="微软雅黑"/>
              </a:rPr>
              <a:t>并签署正规合同 </a:t>
            </a:r>
            <a:r>
              <a:rPr lang="en-US" altLang="zh-TW" sz="1600" dirty="0">
                <a:latin typeface="微软雅黑"/>
                <a:ea typeface="微软雅黑"/>
              </a:rPr>
              <a:t>. </a:t>
            </a:r>
            <a:endParaRPr lang="zh-TW" altLang="en-US" sz="1600" dirty="0">
              <a:latin typeface="微软雅黑"/>
              <a:ea typeface="微软雅黑"/>
            </a:endParaRPr>
          </a:p>
        </p:txBody>
      </p:sp>
    </p:spTree>
    <p:extLst>
      <p:ext uri="{BB962C8B-B14F-4D97-AF65-F5344CB8AC3E}">
        <p14:creationId xmlns:p14="http://schemas.microsoft.com/office/powerpoint/2010/main" val="106379367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7" name="矩形 16">
            <a:extLst>
              <a:ext uri="{FF2B5EF4-FFF2-40B4-BE49-F238E27FC236}">
                <a16:creationId xmlns:a16="http://schemas.microsoft.com/office/drawing/2014/main" xmlns="" id="{0A0C680B-A605-4CEE-86F8-B84ADFCF252A}"/>
              </a:ext>
            </a:extLst>
          </p:cNvPr>
          <p:cNvSpPr/>
          <p:nvPr/>
        </p:nvSpPr>
        <p:spPr>
          <a:xfrm>
            <a:off x="0" y="1988840"/>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7200" dirty="0">
                <a:solidFill>
                  <a:schemeClr val="tx1">
                    <a:lumMod val="75000"/>
                    <a:lumOff val="25000"/>
                  </a:schemeClr>
                </a:solidFill>
              </a:rPr>
              <a:t>Thank </a:t>
            </a:r>
            <a:r>
              <a:rPr lang="en-US" altLang="zh-CN" sz="7200" dirty="0" smtClean="0">
                <a:solidFill>
                  <a:schemeClr val="tx1">
                    <a:lumMod val="75000"/>
                    <a:lumOff val="25000"/>
                  </a:schemeClr>
                </a:solidFill>
              </a:rPr>
              <a:t>you</a:t>
            </a:r>
          </a:p>
          <a:p>
            <a:pPr algn="r"/>
            <a:r>
              <a:rPr lang="zh-CN" altLang="en-US" sz="7200" dirty="0" smtClean="0">
                <a:solidFill>
                  <a:schemeClr val="tx1">
                    <a:lumMod val="75000"/>
                    <a:lumOff val="25000"/>
                  </a:schemeClr>
                </a:solidFill>
                <a:latin typeface="微软雅黑"/>
                <a:ea typeface="微软雅黑"/>
              </a:rPr>
              <a:t>感谢观看！</a:t>
            </a:r>
            <a:endParaRPr lang="zh-CN" altLang="en-US" sz="7200" dirty="0">
              <a:solidFill>
                <a:schemeClr val="tx1">
                  <a:lumMod val="75000"/>
                  <a:lumOff val="25000"/>
                </a:schemeClr>
              </a:solidFill>
              <a:latin typeface="微软雅黑"/>
              <a:ea typeface="微软雅黑"/>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3" name="矩形: 圆角 11">
            <a:extLst>
              <a:ext uri="{FF2B5EF4-FFF2-40B4-BE49-F238E27FC236}">
                <a16:creationId xmlns:a16="http://schemas.microsoft.com/office/drawing/2014/main" xmlns="" id="{620324B8-6BB9-4ADB-8F97-301B2336BA99}"/>
              </a:ext>
            </a:extLst>
          </p:cNvPr>
          <p:cNvSpPr/>
          <p:nvPr/>
        </p:nvSpPr>
        <p:spPr>
          <a:xfrm>
            <a:off x="2627784" y="2420888"/>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solidFill>
                  <a:schemeClr val="tx1">
                    <a:lumMod val="75000"/>
                    <a:lumOff val="25000"/>
                  </a:schemeClr>
                </a:solidFill>
              </a:rPr>
              <a:t>01</a:t>
            </a:r>
            <a:endParaRPr lang="zh-CN" altLang="en-US" sz="2400" dirty="0">
              <a:solidFill>
                <a:schemeClr val="tx1">
                  <a:lumMod val="75000"/>
                  <a:lumOff val="25000"/>
                </a:schemeClr>
              </a:solidFill>
            </a:endParaRPr>
          </a:p>
        </p:txBody>
      </p:sp>
      <p:sp>
        <p:nvSpPr>
          <p:cNvPr id="14" name="矩形: 圆角 12">
            <a:extLst>
              <a:ext uri="{FF2B5EF4-FFF2-40B4-BE49-F238E27FC236}">
                <a16:creationId xmlns:a16="http://schemas.microsoft.com/office/drawing/2014/main" xmlns="" id="{ADC18029-2579-4D61-BBFE-9A4D23E99E45}"/>
              </a:ext>
            </a:extLst>
          </p:cNvPr>
          <p:cNvSpPr/>
          <p:nvPr/>
        </p:nvSpPr>
        <p:spPr>
          <a:xfrm>
            <a:off x="2627784" y="3068960"/>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02</a:t>
            </a:r>
            <a:endParaRPr lang="zh-CN" altLang="en-US" sz="2800" dirty="0">
              <a:solidFill>
                <a:schemeClr val="tx1">
                  <a:lumMod val="75000"/>
                  <a:lumOff val="25000"/>
                </a:schemeClr>
              </a:solidFill>
            </a:endParaRPr>
          </a:p>
        </p:txBody>
      </p:sp>
      <p:sp>
        <p:nvSpPr>
          <p:cNvPr id="17" name="TextBox 12"/>
          <p:cNvSpPr txBox="1">
            <a:spLocks noChangeArrowheads="1"/>
          </p:cNvSpPr>
          <p:nvPr/>
        </p:nvSpPr>
        <p:spPr bwMode="auto">
          <a:xfrm>
            <a:off x="2483768" y="1124744"/>
            <a:ext cx="6264696" cy="1323439"/>
          </a:xfrm>
          <a:prstGeom prst="rect">
            <a:avLst/>
          </a:prstGeom>
          <a:noFill/>
          <a:ln w="9525">
            <a:noFill/>
            <a:miter lim="800000"/>
            <a:headEnd/>
            <a:tailEnd/>
          </a:ln>
        </p:spPr>
        <p:txBody>
          <a:bodyPr wrap="square">
            <a:spAutoFit/>
          </a:bodyPr>
          <a:lstStyle/>
          <a:p>
            <a:r>
              <a:rPr lang="zh-CN" altLang="en-US" sz="4000" dirty="0" smtClean="0">
                <a:solidFill>
                  <a:srgbClr val="800000"/>
                </a:solidFill>
                <a:latin typeface="微软雅黑" pitchFamily="34" charset="-122"/>
                <a:ea typeface="微软雅黑" pitchFamily="34" charset="-122"/>
              </a:rPr>
              <a:t>第七章 个人财产</a:t>
            </a:r>
            <a:r>
              <a:rPr lang="zh-CN" altLang="en-US" sz="4000" dirty="0" smtClean="0">
                <a:solidFill>
                  <a:srgbClr val="800000"/>
                </a:solidFill>
                <a:latin typeface="微软雅黑"/>
                <a:ea typeface="微软雅黑"/>
              </a:rPr>
              <a:t>安全</a:t>
            </a:r>
            <a:endParaRPr lang="zh-CN" altLang="en-US" sz="4000" dirty="0">
              <a:solidFill>
                <a:srgbClr val="800000"/>
              </a:solidFill>
            </a:endParaRPr>
          </a:p>
          <a:p>
            <a:endParaRPr lang="zh-CN" altLang="en-US" sz="4000" dirty="0">
              <a:solidFill>
                <a:srgbClr val="800000"/>
              </a:solidFill>
              <a:latin typeface="微软雅黑" pitchFamily="34" charset="-122"/>
              <a:ea typeface="微软雅黑" pitchFamily="34" charset="-122"/>
            </a:endParaRPr>
          </a:p>
        </p:txBody>
      </p:sp>
      <p:sp>
        <p:nvSpPr>
          <p:cNvPr id="4" name="文本框 3"/>
          <p:cNvSpPr txBox="1"/>
          <p:nvPr/>
        </p:nvSpPr>
        <p:spPr>
          <a:xfrm>
            <a:off x="3347864" y="2492896"/>
            <a:ext cx="3816424" cy="461665"/>
          </a:xfrm>
          <a:prstGeom prst="rect">
            <a:avLst/>
          </a:prstGeom>
          <a:noFill/>
        </p:spPr>
        <p:txBody>
          <a:bodyPr wrap="square" rtlCol="0">
            <a:spAutoFit/>
          </a:bodyPr>
          <a:lstStyle/>
          <a:p>
            <a:r>
              <a:rPr kumimoji="1" lang="zh-CN" altLang="en-US" sz="2400" dirty="0" smtClean="0">
                <a:latin typeface="微软雅黑"/>
                <a:ea typeface="微软雅黑"/>
              </a:rPr>
              <a:t>防盗</a:t>
            </a:r>
            <a:endParaRPr kumimoji="1" lang="zh-CN" altLang="en-US" sz="2400" dirty="0">
              <a:latin typeface="微软雅黑"/>
              <a:ea typeface="微软雅黑"/>
            </a:endParaRPr>
          </a:p>
        </p:txBody>
      </p:sp>
      <p:sp>
        <p:nvSpPr>
          <p:cNvPr id="19" name="文本框 18"/>
          <p:cNvSpPr txBox="1"/>
          <p:nvPr/>
        </p:nvSpPr>
        <p:spPr>
          <a:xfrm>
            <a:off x="3347864" y="3158970"/>
            <a:ext cx="3600400" cy="461665"/>
          </a:xfrm>
          <a:prstGeom prst="rect">
            <a:avLst/>
          </a:prstGeom>
          <a:noFill/>
        </p:spPr>
        <p:txBody>
          <a:bodyPr wrap="square" rtlCol="0">
            <a:spAutoFit/>
          </a:bodyPr>
          <a:lstStyle/>
          <a:p>
            <a:r>
              <a:rPr kumimoji="1" lang="zh-CN" altLang="en-US" sz="2400" dirty="0" smtClean="0">
                <a:latin typeface="微软雅黑"/>
                <a:ea typeface="微软雅黑"/>
              </a:rPr>
              <a:t>防骗</a:t>
            </a:r>
            <a:endParaRPr kumimoji="1" lang="zh-CN" altLang="en-US" sz="2400" dirty="0">
              <a:latin typeface="微软雅黑"/>
              <a:ea typeface="微软雅黑"/>
            </a:endParaRPr>
          </a:p>
        </p:txBody>
      </p:sp>
      <p:sp>
        <p:nvSpPr>
          <p:cNvPr id="20" name="文本框 19"/>
          <p:cNvSpPr txBox="1"/>
          <p:nvPr/>
        </p:nvSpPr>
        <p:spPr>
          <a:xfrm>
            <a:off x="3347864" y="3825044"/>
            <a:ext cx="3168352" cy="461665"/>
          </a:xfrm>
          <a:prstGeom prst="rect">
            <a:avLst/>
          </a:prstGeom>
          <a:noFill/>
        </p:spPr>
        <p:txBody>
          <a:bodyPr wrap="square" rtlCol="0">
            <a:spAutoFit/>
          </a:bodyPr>
          <a:lstStyle/>
          <a:p>
            <a:r>
              <a:rPr kumimoji="1" lang="zh-CN" altLang="en-US" sz="2400" dirty="0" smtClean="0">
                <a:latin typeface="微软雅黑"/>
                <a:ea typeface="微软雅黑"/>
              </a:rPr>
              <a:t>防抢劫、防敲诈勒索</a:t>
            </a:r>
            <a:endParaRPr kumimoji="1" lang="zh-CN" altLang="en-US" sz="2400" dirty="0">
              <a:latin typeface="微软雅黑"/>
              <a:ea typeface="微软雅黑"/>
            </a:endParaRPr>
          </a:p>
        </p:txBody>
      </p:sp>
      <p:sp>
        <p:nvSpPr>
          <p:cNvPr id="23" name="矩形: 圆角 11">
            <a:extLst>
              <a:ext uri="{FF2B5EF4-FFF2-40B4-BE49-F238E27FC236}">
                <a16:creationId xmlns:a16="http://schemas.microsoft.com/office/drawing/2014/main" xmlns="" id="{620324B8-6BB9-4ADB-8F97-301B2336BA99}"/>
              </a:ext>
            </a:extLst>
          </p:cNvPr>
          <p:cNvSpPr/>
          <p:nvPr/>
        </p:nvSpPr>
        <p:spPr>
          <a:xfrm>
            <a:off x="2627784" y="3717032"/>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03</a:t>
            </a:r>
            <a:endParaRPr lang="zh-CN" altLang="en-US" sz="2800" dirty="0">
              <a:solidFill>
                <a:schemeClr val="tx1">
                  <a:lumMod val="75000"/>
                  <a:lumOff val="25000"/>
                </a:schemeClr>
              </a:solidFill>
            </a:endParaRPr>
          </a:p>
        </p:txBody>
      </p:sp>
    </p:spTree>
    <p:extLst>
      <p:ext uri="{BB962C8B-B14F-4D97-AF65-F5344CB8AC3E}">
        <p14:creationId xmlns:p14="http://schemas.microsoft.com/office/powerpoint/2010/main" val="14061615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248016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第一</a:t>
            </a:r>
            <a:r>
              <a:rPr lang="zh-CN" altLang="en-US" sz="3200" dirty="0" smtClean="0">
                <a:latin typeface="微软雅黑"/>
                <a:ea typeface="微软雅黑"/>
              </a:rPr>
              <a:t>节  防盗</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5509200"/>
          </a:xfrm>
          <a:prstGeom prst="rect">
            <a:avLst/>
          </a:prstGeom>
          <a:noFill/>
        </p:spPr>
        <p:txBody>
          <a:bodyPr wrap="square" rtlCol="0">
            <a:spAutoFit/>
          </a:bodyPr>
          <a:lstStyle/>
          <a:p>
            <a:r>
              <a:rPr lang="zh-CN" altLang="en-US" sz="2000" dirty="0">
                <a:latin typeface="微软雅黑"/>
                <a:ea typeface="微软雅黑"/>
              </a:rPr>
              <a:t>一、高校盗窃案件发生的原因 </a:t>
            </a:r>
          </a:p>
          <a:p>
            <a:pPr indent="533400"/>
            <a:r>
              <a:rPr lang="zh-CN" altLang="en-US" dirty="0">
                <a:latin typeface="微软雅黑"/>
                <a:ea typeface="微软雅黑"/>
              </a:rPr>
              <a:t>当前</a:t>
            </a:r>
            <a:r>
              <a:rPr lang="en-US" altLang="zh-CN" dirty="0">
                <a:latin typeface="微软雅黑"/>
                <a:ea typeface="微软雅黑"/>
              </a:rPr>
              <a:t>,</a:t>
            </a:r>
            <a:r>
              <a:rPr lang="zh-CN" altLang="en-US" dirty="0">
                <a:latin typeface="微软雅黑"/>
                <a:ea typeface="微软雅黑"/>
              </a:rPr>
              <a:t>高校盗窃案件频发的原因主要有以下几点</a:t>
            </a:r>
            <a:r>
              <a:rPr lang="en-US" altLang="zh-CN" dirty="0" smtClean="0">
                <a:latin typeface="微软雅黑"/>
                <a:ea typeface="微软雅黑"/>
              </a:rPr>
              <a:t>.</a:t>
            </a:r>
          </a:p>
          <a:p>
            <a:pPr indent="533400"/>
            <a:r>
              <a:rPr lang="en-US" altLang="zh-CN" dirty="0" smtClean="0">
                <a:latin typeface="微软雅黑"/>
                <a:ea typeface="微软雅黑"/>
              </a:rPr>
              <a:t>1 </a:t>
            </a:r>
            <a:r>
              <a:rPr lang="en-US" altLang="zh-CN" dirty="0">
                <a:latin typeface="微软雅黑"/>
                <a:ea typeface="微软雅黑"/>
              </a:rPr>
              <a:t>.</a:t>
            </a:r>
            <a:r>
              <a:rPr lang="zh-CN" altLang="en-US" dirty="0">
                <a:latin typeface="微软雅黑"/>
                <a:ea typeface="微软雅黑"/>
              </a:rPr>
              <a:t>社 会 根 源 </a:t>
            </a:r>
            <a:endParaRPr lang="en-US" altLang="zh-CN" dirty="0" smtClean="0">
              <a:latin typeface="微软雅黑"/>
              <a:ea typeface="微软雅黑"/>
            </a:endParaRPr>
          </a:p>
          <a:p>
            <a:pPr indent="533400"/>
            <a:r>
              <a:rPr lang="en-US" altLang="zh-TW" dirty="0" smtClean="0">
                <a:latin typeface="微软雅黑"/>
                <a:ea typeface="微软雅黑"/>
              </a:rPr>
              <a:t>2 </a:t>
            </a:r>
            <a:r>
              <a:rPr lang="en-US" altLang="zh-TW" dirty="0">
                <a:latin typeface="微软雅黑"/>
                <a:ea typeface="微软雅黑"/>
              </a:rPr>
              <a:t>.</a:t>
            </a:r>
            <a:r>
              <a:rPr lang="zh-TW" altLang="en-US" dirty="0">
                <a:latin typeface="微软雅黑"/>
                <a:ea typeface="微软雅黑"/>
              </a:rPr>
              <a:t>高 校 管 理 工 作 的 现 状 </a:t>
            </a:r>
          </a:p>
          <a:p>
            <a:pPr indent="533400"/>
            <a:r>
              <a:rPr lang="en-US" altLang="zh-TW" dirty="0">
                <a:latin typeface="微软雅黑"/>
                <a:ea typeface="微软雅黑"/>
              </a:rPr>
              <a:t>3.</a:t>
            </a:r>
            <a:r>
              <a:rPr lang="zh-TW" altLang="en-US" dirty="0">
                <a:latin typeface="微软雅黑"/>
                <a:ea typeface="微软雅黑"/>
              </a:rPr>
              <a:t>高校自身的特点为不法分子提供作案条件 </a:t>
            </a:r>
          </a:p>
          <a:p>
            <a:pPr indent="533400"/>
            <a:r>
              <a:rPr lang="en-US" altLang="zh-TW" dirty="0">
                <a:latin typeface="微软雅黑"/>
                <a:ea typeface="微软雅黑"/>
              </a:rPr>
              <a:t>4 .</a:t>
            </a:r>
            <a:r>
              <a:rPr lang="zh-TW" altLang="en-US" dirty="0">
                <a:latin typeface="微软雅黑"/>
                <a:ea typeface="微软雅黑"/>
              </a:rPr>
              <a:t>高 校 学 生 的 防 盗 意 识 较 差 </a:t>
            </a:r>
            <a:endParaRPr lang="en-US" altLang="zh-TW" dirty="0" smtClean="0">
              <a:latin typeface="微软雅黑"/>
              <a:ea typeface="微软雅黑"/>
            </a:endParaRPr>
          </a:p>
          <a:p>
            <a:r>
              <a:rPr lang="zh-CN" altLang="en-US" sz="2000" dirty="0">
                <a:latin typeface="微软雅黑"/>
                <a:ea typeface="微软雅黑"/>
              </a:rPr>
              <a:t>二、高校盗窃案件的表现形式 </a:t>
            </a:r>
          </a:p>
          <a:p>
            <a:pPr indent="454025"/>
            <a:r>
              <a:rPr lang="en-US" altLang="zh-CN" dirty="0">
                <a:latin typeface="微软雅黑"/>
                <a:ea typeface="微软雅黑"/>
              </a:rPr>
              <a:t>(</a:t>
            </a:r>
            <a:r>
              <a:rPr lang="zh-CN" altLang="en-US" dirty="0">
                <a:latin typeface="微软雅黑"/>
                <a:ea typeface="微软雅黑"/>
              </a:rPr>
              <a:t>一 </a:t>
            </a:r>
            <a:r>
              <a:rPr lang="en-US" altLang="zh-CN" dirty="0">
                <a:latin typeface="微软雅黑"/>
                <a:ea typeface="微软雅黑"/>
              </a:rPr>
              <a:t>)</a:t>
            </a:r>
            <a:r>
              <a:rPr lang="zh-CN" altLang="en-US" dirty="0">
                <a:latin typeface="微软雅黑"/>
                <a:ea typeface="微软雅黑"/>
              </a:rPr>
              <a:t>宿 舍 入 室 盗 窃 类 </a:t>
            </a:r>
          </a:p>
          <a:p>
            <a:pPr indent="454025"/>
            <a:r>
              <a:rPr lang="zh-CN" altLang="en-US" dirty="0">
                <a:latin typeface="微软雅黑"/>
                <a:ea typeface="微软雅黑"/>
              </a:rPr>
              <a:t>高校的入室盗窃主要发生在学生宿舍、教职工宿舍、办公楼等现场</a:t>
            </a:r>
            <a:r>
              <a:rPr lang="en-US" altLang="zh-CN" dirty="0">
                <a:latin typeface="微软雅黑"/>
                <a:ea typeface="微软雅黑"/>
              </a:rPr>
              <a:t>.</a:t>
            </a:r>
            <a:r>
              <a:rPr lang="zh-CN" altLang="en-US" dirty="0">
                <a:latin typeface="微软雅黑"/>
                <a:ea typeface="微软雅黑"/>
              </a:rPr>
              <a:t>其中</a:t>
            </a:r>
            <a:r>
              <a:rPr lang="en-US" altLang="zh-CN" dirty="0">
                <a:latin typeface="微软雅黑"/>
                <a:ea typeface="微软雅黑"/>
              </a:rPr>
              <a:t>,</a:t>
            </a:r>
            <a:r>
              <a:rPr lang="zh-CN" altLang="en-US" dirty="0">
                <a:latin typeface="微软雅黑"/>
                <a:ea typeface="微软雅黑"/>
              </a:rPr>
              <a:t>由于学生是 集体住宿</a:t>
            </a:r>
            <a:r>
              <a:rPr lang="en-US" altLang="zh-CN" dirty="0">
                <a:latin typeface="微软雅黑"/>
                <a:ea typeface="微软雅黑"/>
              </a:rPr>
              <a:t>,</a:t>
            </a:r>
            <a:r>
              <a:rPr lang="zh-CN" altLang="en-US" dirty="0">
                <a:latin typeface="微软雅黑"/>
                <a:ea typeface="微软雅黑"/>
              </a:rPr>
              <a:t>贵重物品、现金集中</a:t>
            </a:r>
            <a:r>
              <a:rPr lang="en-US" altLang="zh-CN" dirty="0">
                <a:latin typeface="微软雅黑"/>
                <a:ea typeface="微软雅黑"/>
              </a:rPr>
              <a:t>,</a:t>
            </a:r>
            <a:r>
              <a:rPr lang="zh-CN" altLang="en-US" dirty="0">
                <a:latin typeface="微软雅黑"/>
                <a:ea typeface="微软雅黑"/>
              </a:rPr>
              <a:t>学生宿舍的入室盗窃发生概率相对较大</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a:t>
            </a:r>
            <a:r>
              <a:rPr lang="zh-CN" altLang="en-US" dirty="0">
                <a:latin typeface="微软雅黑"/>
                <a:ea typeface="微软雅黑"/>
              </a:rPr>
              <a:t>二 </a:t>
            </a:r>
            <a:r>
              <a:rPr lang="en-US" altLang="zh-CN" dirty="0">
                <a:latin typeface="微软雅黑"/>
                <a:ea typeface="微软雅黑"/>
              </a:rPr>
              <a:t>)</a:t>
            </a:r>
            <a:r>
              <a:rPr lang="zh-CN" altLang="en-US" dirty="0">
                <a:latin typeface="微软雅黑"/>
                <a:ea typeface="微软雅黑"/>
              </a:rPr>
              <a:t>校 园 生 活 盗 窃 类 </a:t>
            </a:r>
          </a:p>
          <a:p>
            <a:pPr indent="454025"/>
            <a:r>
              <a:rPr lang="zh-CN" altLang="en-US" dirty="0">
                <a:latin typeface="微软雅黑"/>
                <a:ea typeface="微软雅黑"/>
              </a:rPr>
              <a:t>大学生的学习、锻炼、出行都是校园生活的组成部分</a:t>
            </a:r>
            <a:r>
              <a:rPr lang="en-US" altLang="zh-CN" dirty="0">
                <a:latin typeface="微软雅黑"/>
                <a:ea typeface="微软雅黑"/>
              </a:rPr>
              <a:t>. </a:t>
            </a:r>
            <a:endParaRPr lang="zh-CN" altLang="en-US" dirty="0">
              <a:latin typeface="微软雅黑"/>
              <a:ea typeface="微软雅黑"/>
            </a:endParaRPr>
          </a:p>
          <a:p>
            <a:r>
              <a:rPr lang="zh-CN" altLang="en-US" sz="2000" dirty="0">
                <a:latin typeface="微软雅黑"/>
                <a:ea typeface="微软雅黑"/>
              </a:rPr>
              <a:t>三、高校盗窃案件的</a:t>
            </a:r>
            <a:r>
              <a:rPr lang="zh-CN" altLang="en-US" sz="2000" dirty="0" smtClean="0">
                <a:latin typeface="微软雅黑"/>
                <a:ea typeface="微软雅黑"/>
              </a:rPr>
              <a:t>防范</a:t>
            </a:r>
            <a:endParaRPr lang="en-US" altLang="zh-CN" sz="2000" dirty="0" smtClean="0">
              <a:latin typeface="微软雅黑"/>
              <a:ea typeface="微软雅黑"/>
            </a:endParaRPr>
          </a:p>
          <a:p>
            <a:r>
              <a:rPr lang="zh-CN" altLang="en-US" dirty="0" smtClean="0">
                <a:latin typeface="微软雅黑"/>
                <a:ea typeface="微软雅黑"/>
              </a:rPr>
              <a:t> </a:t>
            </a:r>
            <a:r>
              <a:rPr lang="zh-CN" altLang="en-US" dirty="0">
                <a:latin typeface="微软雅黑"/>
                <a:ea typeface="微软雅黑"/>
              </a:rPr>
              <a:t>防盗的基本方法无外乎人防、物防、技防等</a:t>
            </a:r>
            <a:r>
              <a:rPr lang="en-US" altLang="zh-CN" dirty="0">
                <a:latin typeface="微软雅黑"/>
                <a:ea typeface="微软雅黑"/>
              </a:rPr>
              <a:t>,</a:t>
            </a:r>
            <a:r>
              <a:rPr lang="zh-CN" altLang="en-US" dirty="0">
                <a:latin typeface="微软雅黑"/>
                <a:ea typeface="微软雅黑"/>
              </a:rPr>
              <a:t>而其中最有效、最可靠的方法是人防</a:t>
            </a:r>
            <a:r>
              <a:rPr lang="en-US" altLang="zh-CN" dirty="0">
                <a:latin typeface="微软雅黑"/>
                <a:ea typeface="微软雅黑"/>
              </a:rPr>
              <a:t>.</a:t>
            </a:r>
            <a:r>
              <a:rPr lang="zh-CN" altLang="en-US" dirty="0" smtClean="0">
                <a:latin typeface="微软雅黑"/>
                <a:ea typeface="微软雅黑"/>
              </a:rPr>
              <a:t>针对高校盗窃</a:t>
            </a:r>
            <a:r>
              <a:rPr lang="zh-CN" altLang="en-US" dirty="0">
                <a:latin typeface="微软雅黑"/>
                <a:ea typeface="微软雅黑"/>
              </a:rPr>
              <a:t>案件的类型</a:t>
            </a:r>
            <a:r>
              <a:rPr lang="en-US" altLang="zh-CN" dirty="0">
                <a:latin typeface="微软雅黑"/>
                <a:ea typeface="微软雅黑"/>
              </a:rPr>
              <a:t>,</a:t>
            </a:r>
            <a:r>
              <a:rPr lang="zh-CN" altLang="en-US" dirty="0">
                <a:latin typeface="微软雅黑"/>
                <a:ea typeface="微软雅黑"/>
              </a:rPr>
              <a:t>大学生应当加强自我防盗意识</a:t>
            </a:r>
            <a:r>
              <a:rPr lang="en-US" altLang="zh-CN" dirty="0">
                <a:latin typeface="微软雅黑"/>
                <a:ea typeface="微软雅黑"/>
              </a:rPr>
              <a:t>,</a:t>
            </a:r>
            <a:r>
              <a:rPr lang="zh-CN" altLang="en-US" dirty="0">
                <a:latin typeface="微软雅黑"/>
                <a:ea typeface="微软雅黑"/>
              </a:rPr>
              <a:t>增加科学的防盗知识</a:t>
            </a:r>
            <a:r>
              <a:rPr lang="en-US" altLang="zh-CN" dirty="0">
                <a:latin typeface="微软雅黑"/>
                <a:ea typeface="微软雅黑"/>
              </a:rPr>
              <a:t>. </a:t>
            </a:r>
            <a:endParaRPr lang="zh-CN" altLang="en-US" dirty="0">
              <a:latin typeface="微软雅黑"/>
              <a:ea typeface="微软雅黑"/>
            </a:endParaRPr>
          </a:p>
          <a:p>
            <a:r>
              <a:rPr lang="zh-CN" altLang="en-US" sz="2000" dirty="0">
                <a:latin typeface="微软雅黑"/>
                <a:ea typeface="微软雅黑"/>
              </a:rPr>
              <a:t>四、高校盗窃案件的应对 </a:t>
            </a:r>
            <a:endParaRPr lang="en-US" altLang="zh-CN" sz="2000" dirty="0" smtClean="0">
              <a:latin typeface="微软雅黑"/>
              <a:ea typeface="微软雅黑"/>
            </a:endParaRPr>
          </a:p>
          <a:p>
            <a:pPr marL="342900" indent="-342900">
              <a:buAutoNum type="arabicDbPeriod"/>
            </a:pPr>
            <a:r>
              <a:rPr lang="zh-CN" altLang="en-US" dirty="0" smtClean="0">
                <a:latin typeface="微软雅黑"/>
                <a:ea typeface="微软雅黑"/>
              </a:rPr>
              <a:t>入室</a:t>
            </a:r>
            <a:r>
              <a:rPr lang="zh-CN" altLang="en-US" dirty="0">
                <a:latin typeface="微软雅黑"/>
                <a:ea typeface="微软雅黑"/>
              </a:rPr>
              <a:t>盗窃案件的</a:t>
            </a:r>
            <a:r>
              <a:rPr lang="zh-CN" altLang="en-US" dirty="0" smtClean="0">
                <a:latin typeface="微软雅黑"/>
                <a:ea typeface="微软雅黑"/>
              </a:rPr>
              <a:t>应对</a:t>
            </a:r>
            <a:endParaRPr lang="en-US" altLang="zh-CN" dirty="0" smtClean="0">
              <a:latin typeface="微软雅黑"/>
              <a:ea typeface="微软雅黑"/>
            </a:endParaRPr>
          </a:p>
          <a:p>
            <a:pPr marL="457200" indent="-457200">
              <a:buAutoNum type="arabicDbPeriod"/>
            </a:pPr>
            <a:r>
              <a:rPr lang="zh-CN" altLang="en-US" dirty="0" smtClean="0">
                <a:latin typeface="微软雅黑"/>
                <a:ea typeface="微软雅黑"/>
              </a:rPr>
              <a:t>校园</a:t>
            </a:r>
            <a:r>
              <a:rPr lang="zh-CN" altLang="en-US" dirty="0">
                <a:latin typeface="微软雅黑"/>
                <a:ea typeface="微软雅黑"/>
              </a:rPr>
              <a:t>生活盗窃的应对</a:t>
            </a:r>
            <a:endParaRPr lang="en-US" altLang="zh-CN" dirty="0">
              <a:latin typeface="微软雅黑"/>
              <a:ea typeface="微软雅黑"/>
            </a:endParaRPr>
          </a:p>
          <a:p>
            <a:r>
              <a:rPr lang="zh-CN" altLang="en-US" sz="2000" dirty="0" smtClean="0">
                <a:latin typeface="微软雅黑"/>
                <a:ea typeface="微软雅黑"/>
              </a:rPr>
              <a:t>五</a:t>
            </a:r>
            <a:r>
              <a:rPr lang="zh-CN" altLang="en-US" sz="2000" dirty="0">
                <a:latin typeface="微软雅黑"/>
                <a:ea typeface="微软雅黑"/>
              </a:rPr>
              <a:t>、财物损失的一些后续补救 </a:t>
            </a:r>
            <a:endParaRPr lang="zh-CN" altLang="en-US" dirty="0">
              <a:latin typeface="微软雅黑"/>
              <a:ea typeface="微软雅黑"/>
            </a:endParaRPr>
          </a:p>
        </p:txBody>
      </p:sp>
    </p:spTree>
    <p:extLst>
      <p:ext uri="{BB962C8B-B14F-4D97-AF65-F5344CB8AC3E}">
        <p14:creationId xmlns:p14="http://schemas.microsoft.com/office/powerpoint/2010/main" val="33206487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2480166" cy="584775"/>
          </a:xfrm>
          <a:prstGeom prst="rect">
            <a:avLst/>
          </a:prstGeom>
          <a:noFill/>
          <a:ln w="9525">
            <a:noFill/>
            <a:miter lim="800000"/>
            <a:headEnd/>
            <a:tailEnd/>
          </a:ln>
        </p:spPr>
        <p:txBody>
          <a:bodyPr wrap="none">
            <a:spAutoFit/>
          </a:bodyPr>
          <a:lstStyle/>
          <a:p>
            <a:r>
              <a:rPr lang="zh-CN" altLang="en-US" sz="3200" dirty="0" smtClean="0">
                <a:latin typeface="微软雅黑"/>
                <a:ea typeface="微软雅黑"/>
              </a:rPr>
              <a:t>第二节  防</a:t>
            </a:r>
            <a:r>
              <a:rPr lang="zh-CN" altLang="en-US" sz="3200" dirty="0" smtClean="0">
                <a:latin typeface="微软雅黑"/>
                <a:ea typeface="微软雅黑"/>
              </a:rPr>
              <a:t>骗</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8208912" cy="3539430"/>
          </a:xfrm>
          <a:prstGeom prst="rect">
            <a:avLst/>
          </a:prstGeom>
          <a:noFill/>
        </p:spPr>
        <p:txBody>
          <a:bodyPr wrap="square" rtlCol="0">
            <a:spAutoFit/>
          </a:bodyPr>
          <a:lstStyle/>
          <a:p>
            <a:r>
              <a:rPr lang="zh-CN" altLang="en-US" sz="2400" dirty="0">
                <a:latin typeface="微软雅黑"/>
                <a:ea typeface="微软雅黑"/>
              </a:rPr>
              <a:t>一、校园诈骗案件的特点 </a:t>
            </a:r>
          </a:p>
          <a:p>
            <a:pPr marL="533400"/>
            <a:r>
              <a:rPr lang="zh-CN" altLang="en-US" sz="2000" dirty="0">
                <a:latin typeface="微软雅黑"/>
                <a:ea typeface="微软雅黑"/>
              </a:rPr>
              <a:t>校园诈骗案件的特点概括起来主要包括三个方面</a:t>
            </a:r>
            <a:r>
              <a:rPr lang="en-US" altLang="zh-CN" sz="2000" dirty="0" smtClean="0">
                <a:latin typeface="微软雅黑"/>
                <a:ea typeface="微软雅黑"/>
              </a:rPr>
              <a:t>.</a:t>
            </a:r>
          </a:p>
          <a:p>
            <a:pPr marL="533400"/>
            <a:r>
              <a:rPr lang="en-US" altLang="zh-CN" sz="2000" b="1" dirty="0" smtClean="0">
                <a:latin typeface="微软雅黑"/>
                <a:ea typeface="微软雅黑"/>
              </a:rPr>
              <a:t> </a:t>
            </a:r>
            <a:r>
              <a:rPr lang="en-US" altLang="zh-CN" sz="2000" b="1" dirty="0">
                <a:latin typeface="微软雅黑"/>
                <a:ea typeface="微软雅黑"/>
              </a:rPr>
              <a:t>1 .</a:t>
            </a:r>
            <a:r>
              <a:rPr lang="zh-CN" altLang="en-US" sz="2000" b="1" dirty="0" smtClean="0">
                <a:latin typeface="微软雅黑"/>
                <a:ea typeface="微软雅黑"/>
              </a:rPr>
              <a:t>流动作案 </a:t>
            </a:r>
            <a:r>
              <a:rPr lang="en-US" altLang="zh-CN" sz="2000" b="1" dirty="0">
                <a:latin typeface="微软雅黑"/>
                <a:ea typeface="微软雅黑"/>
              </a:rPr>
              <a:t>,</a:t>
            </a:r>
            <a:r>
              <a:rPr lang="zh-CN" altLang="en-US" sz="2000" b="1" dirty="0" smtClean="0">
                <a:latin typeface="微软雅黑"/>
                <a:ea typeface="微软雅黑"/>
              </a:rPr>
              <a:t>警方难以确定案发地点 </a:t>
            </a:r>
            <a:endParaRPr lang="zh-CN" altLang="en-US" sz="2000" b="1" dirty="0">
              <a:latin typeface="微软雅黑"/>
              <a:ea typeface="微软雅黑"/>
            </a:endParaRPr>
          </a:p>
          <a:p>
            <a:pPr marL="533400"/>
            <a:r>
              <a:rPr lang="zh-CN" altLang="en-US" sz="2000" dirty="0">
                <a:latin typeface="微软雅黑"/>
                <a:ea typeface="微软雅黑"/>
              </a:rPr>
              <a:t>高校校园内多发的诈骗案件往往以流动作案为主要形式</a:t>
            </a:r>
            <a:r>
              <a:rPr lang="en-US" altLang="zh-CN" sz="2000" dirty="0">
                <a:latin typeface="微软雅黑"/>
                <a:ea typeface="微软雅黑"/>
              </a:rPr>
              <a:t>,</a:t>
            </a:r>
            <a:r>
              <a:rPr lang="zh-CN" altLang="en-US" sz="2000" dirty="0">
                <a:latin typeface="微软雅黑"/>
                <a:ea typeface="微软雅黑"/>
              </a:rPr>
              <a:t>不法分子进行犯罪活动没有 规律性</a:t>
            </a:r>
            <a:r>
              <a:rPr lang="en-US" altLang="zh-CN" sz="2000" dirty="0">
                <a:latin typeface="微软雅黑"/>
                <a:ea typeface="微软雅黑"/>
              </a:rPr>
              <a:t>,</a:t>
            </a:r>
            <a:r>
              <a:rPr lang="zh-CN" altLang="en-US" sz="2000" dirty="0">
                <a:latin typeface="微软雅黑"/>
                <a:ea typeface="微软雅黑"/>
              </a:rPr>
              <a:t>这给警方确定案发地点以及进行相关的侦破工作带来了很大的困难</a:t>
            </a:r>
            <a:r>
              <a:rPr lang="en-US" altLang="zh-CN" sz="2000" dirty="0">
                <a:latin typeface="微软雅黑"/>
                <a:ea typeface="微软雅黑"/>
              </a:rPr>
              <a:t>. </a:t>
            </a:r>
            <a:endParaRPr lang="zh-CN" altLang="en-US" sz="2000" dirty="0">
              <a:latin typeface="微软雅黑"/>
              <a:ea typeface="微软雅黑"/>
            </a:endParaRPr>
          </a:p>
          <a:p>
            <a:pPr marL="533400"/>
            <a:r>
              <a:rPr lang="en-US" altLang="zh-CN" sz="2000" b="1" dirty="0">
                <a:latin typeface="微软雅黑"/>
                <a:ea typeface="微软雅黑"/>
              </a:rPr>
              <a:t>2 .</a:t>
            </a:r>
            <a:r>
              <a:rPr lang="zh-CN" altLang="en-US" sz="2000" b="1" dirty="0" smtClean="0">
                <a:latin typeface="微软雅黑"/>
                <a:ea typeface="微软雅黑"/>
              </a:rPr>
              <a:t>骗财骗色案件多发 </a:t>
            </a:r>
            <a:endParaRPr lang="zh-CN" altLang="en-US" sz="2000" b="1" dirty="0">
              <a:latin typeface="微软雅黑"/>
              <a:ea typeface="微软雅黑"/>
            </a:endParaRPr>
          </a:p>
          <a:p>
            <a:pPr marL="533400"/>
            <a:r>
              <a:rPr lang="zh-CN" altLang="en-US" sz="2000" dirty="0">
                <a:latin typeface="微软雅黑"/>
                <a:ea typeface="微软雅黑"/>
              </a:rPr>
              <a:t>高校中频发的诈骗案件中</a:t>
            </a:r>
            <a:r>
              <a:rPr lang="en-US" altLang="zh-CN" sz="2000" dirty="0">
                <a:latin typeface="微软雅黑"/>
                <a:ea typeface="微软雅黑"/>
              </a:rPr>
              <a:t>,</a:t>
            </a:r>
            <a:r>
              <a:rPr lang="zh-CN" altLang="en-US" sz="2000" dirty="0">
                <a:latin typeface="微软雅黑"/>
                <a:ea typeface="微软雅黑"/>
              </a:rPr>
              <a:t>女大学生被骗财骗色的案件多有发生</a:t>
            </a:r>
            <a:r>
              <a:rPr lang="en-US" altLang="zh-CN" sz="2000" dirty="0">
                <a:latin typeface="微软雅黑"/>
                <a:ea typeface="微软雅黑"/>
              </a:rPr>
              <a:t>. </a:t>
            </a:r>
            <a:endParaRPr lang="zh-CN" altLang="en-US" sz="2000" dirty="0">
              <a:latin typeface="微软雅黑"/>
              <a:ea typeface="微软雅黑"/>
            </a:endParaRPr>
          </a:p>
          <a:p>
            <a:pPr marL="533400"/>
            <a:r>
              <a:rPr lang="en-US" altLang="zh-CN" sz="2000" b="1" dirty="0">
                <a:latin typeface="微软雅黑"/>
                <a:ea typeface="微软雅黑"/>
              </a:rPr>
              <a:t>3 .</a:t>
            </a:r>
            <a:r>
              <a:rPr lang="zh-CN" altLang="en-US" sz="2000" b="1" dirty="0" smtClean="0">
                <a:latin typeface="微软雅黑"/>
                <a:ea typeface="微软雅黑"/>
              </a:rPr>
              <a:t>事后往往不了了之 </a:t>
            </a:r>
            <a:endParaRPr lang="zh-CN" altLang="en-US" sz="2000" b="1" dirty="0">
              <a:latin typeface="微软雅黑"/>
              <a:ea typeface="微软雅黑"/>
            </a:endParaRPr>
          </a:p>
          <a:p>
            <a:pPr marL="533400"/>
            <a:r>
              <a:rPr lang="zh-CN" altLang="en-US" sz="2000" dirty="0">
                <a:latin typeface="微软雅黑"/>
                <a:ea typeface="微软雅黑"/>
              </a:rPr>
              <a:t>由于发生在高校的诈骗案件多是流动性作案</a:t>
            </a:r>
            <a:r>
              <a:rPr lang="en-US" altLang="zh-CN" sz="2000" dirty="0">
                <a:latin typeface="微软雅黑"/>
                <a:ea typeface="微软雅黑"/>
              </a:rPr>
              <a:t>,</a:t>
            </a:r>
            <a:r>
              <a:rPr lang="zh-CN" altLang="en-US" sz="2000" dirty="0">
                <a:latin typeface="微软雅黑"/>
                <a:ea typeface="微软雅黑"/>
              </a:rPr>
              <a:t>案件发生后侦破难度系数大</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161043205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248016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防</a:t>
            </a:r>
            <a:r>
              <a:rPr lang="zh-CN" altLang="en-US" sz="3200" dirty="0" smtClean="0">
                <a:latin typeface="微软雅黑"/>
                <a:ea typeface="微软雅黑"/>
              </a:rPr>
              <a:t>骗</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17858" y="764704"/>
            <a:ext cx="7848872" cy="2893100"/>
          </a:xfrm>
          <a:prstGeom prst="rect">
            <a:avLst/>
          </a:prstGeom>
          <a:noFill/>
        </p:spPr>
        <p:txBody>
          <a:bodyPr wrap="square" rtlCol="0">
            <a:spAutoFit/>
          </a:bodyPr>
          <a:lstStyle/>
          <a:p>
            <a:r>
              <a:rPr lang="zh-CN" altLang="en-US" sz="2400" dirty="0">
                <a:latin typeface="微软雅黑"/>
                <a:ea typeface="微软雅黑"/>
              </a:rPr>
              <a:t>二、诈骗分子常用的诈骗手段 </a:t>
            </a:r>
          </a:p>
          <a:p>
            <a:pPr marL="533400"/>
            <a:r>
              <a:rPr lang="zh-CN" altLang="en-US" sz="2000" dirty="0">
                <a:latin typeface="微软雅黑"/>
                <a:ea typeface="微软雅黑"/>
              </a:rPr>
              <a:t>诈骗分子常用的诈骗手段概括起来包括六种类型</a:t>
            </a:r>
            <a:r>
              <a:rPr lang="en-US" altLang="zh-CN" sz="2000" dirty="0" smtClean="0">
                <a:latin typeface="微软雅黑"/>
                <a:ea typeface="微软雅黑"/>
              </a:rPr>
              <a:t>.</a:t>
            </a:r>
          </a:p>
          <a:p>
            <a:pPr marL="627063" indent="93663"/>
            <a:r>
              <a:rPr lang="en-US" altLang="zh-CN" sz="2000" dirty="0" smtClean="0">
                <a:latin typeface="微软雅黑"/>
                <a:ea typeface="微软雅黑"/>
              </a:rPr>
              <a:t>1 </a:t>
            </a:r>
            <a:r>
              <a:rPr lang="en-US" altLang="zh-CN" sz="2000" dirty="0">
                <a:latin typeface="微软雅黑"/>
                <a:ea typeface="微软雅黑"/>
              </a:rPr>
              <a:t>.</a:t>
            </a:r>
            <a:r>
              <a:rPr lang="zh-CN" altLang="en-US" sz="2000" dirty="0">
                <a:latin typeface="微软雅黑"/>
                <a:ea typeface="微软雅黑"/>
              </a:rPr>
              <a:t>伪 装 身 份 </a:t>
            </a:r>
            <a:r>
              <a:rPr lang="en-US" altLang="zh-CN" sz="2000" dirty="0">
                <a:latin typeface="微软雅黑"/>
                <a:ea typeface="微软雅黑"/>
              </a:rPr>
              <a:t>,</a:t>
            </a:r>
            <a:r>
              <a:rPr lang="zh-CN" altLang="en-US" sz="2000" dirty="0">
                <a:latin typeface="微软雅黑"/>
                <a:ea typeface="微软雅黑"/>
              </a:rPr>
              <a:t>伺 机 诈 骗 </a:t>
            </a:r>
          </a:p>
          <a:p>
            <a:pPr marL="627063" indent="93663"/>
            <a:r>
              <a:rPr lang="en-US" altLang="zh-TW" sz="2000" dirty="0">
                <a:latin typeface="微软雅黑"/>
                <a:ea typeface="微软雅黑"/>
              </a:rPr>
              <a:t>2 .</a:t>
            </a:r>
            <a:r>
              <a:rPr lang="zh-TW" altLang="en-US" sz="2000" dirty="0">
                <a:latin typeface="微软雅黑"/>
                <a:ea typeface="微软雅黑"/>
              </a:rPr>
              <a:t>以 招 聘 为 诱 饵 </a:t>
            </a:r>
            <a:r>
              <a:rPr lang="en-US" altLang="zh-TW" sz="2000" dirty="0">
                <a:latin typeface="微软雅黑"/>
                <a:ea typeface="微软雅黑"/>
              </a:rPr>
              <a:t>,</a:t>
            </a:r>
            <a:r>
              <a:rPr lang="zh-TW" altLang="en-US" sz="2000" dirty="0">
                <a:latin typeface="微软雅黑"/>
                <a:ea typeface="微软雅黑"/>
              </a:rPr>
              <a:t>设 下 陷 阱 </a:t>
            </a:r>
          </a:p>
          <a:p>
            <a:pPr marL="627063" indent="93663"/>
            <a:r>
              <a:rPr lang="en-US" altLang="zh-TW" sz="2000" dirty="0">
                <a:latin typeface="微软雅黑"/>
                <a:ea typeface="微软雅黑"/>
              </a:rPr>
              <a:t>3 .</a:t>
            </a:r>
            <a:r>
              <a:rPr lang="zh-TW" altLang="en-US" sz="2000" dirty="0">
                <a:latin typeface="微软雅黑"/>
                <a:ea typeface="微软雅黑"/>
              </a:rPr>
              <a:t>出 售 假 冒 商 品 </a:t>
            </a:r>
            <a:r>
              <a:rPr lang="en-US" altLang="zh-TW" sz="2000" dirty="0">
                <a:latin typeface="微软雅黑"/>
                <a:ea typeface="微软雅黑"/>
              </a:rPr>
              <a:t>,</a:t>
            </a:r>
            <a:r>
              <a:rPr lang="zh-TW" altLang="en-US" sz="2000" dirty="0">
                <a:latin typeface="微软雅黑"/>
                <a:ea typeface="微软雅黑"/>
              </a:rPr>
              <a:t>引 诱 学 生 上 钩 </a:t>
            </a:r>
          </a:p>
          <a:p>
            <a:pPr marL="627063" indent="93663"/>
            <a:r>
              <a:rPr lang="en-US" altLang="zh-TW" sz="2000" dirty="0">
                <a:latin typeface="微软雅黑"/>
                <a:ea typeface="微软雅黑"/>
              </a:rPr>
              <a:t>4 .</a:t>
            </a:r>
            <a:r>
              <a:rPr lang="zh-TW" altLang="en-US" sz="2000" dirty="0">
                <a:latin typeface="微软雅黑"/>
                <a:ea typeface="微软雅黑"/>
              </a:rPr>
              <a:t>利 用 关 系 </a:t>
            </a:r>
            <a:r>
              <a:rPr lang="en-US" altLang="zh-TW" sz="2000" dirty="0">
                <a:latin typeface="微软雅黑"/>
                <a:ea typeface="微软雅黑"/>
              </a:rPr>
              <a:t>,</a:t>
            </a:r>
            <a:r>
              <a:rPr lang="zh-TW" altLang="en-US" sz="2000" dirty="0">
                <a:latin typeface="微软雅黑"/>
                <a:ea typeface="微软雅黑"/>
              </a:rPr>
              <a:t>趁 机 盗 窃 </a:t>
            </a:r>
          </a:p>
          <a:p>
            <a:pPr marL="627063" indent="93663"/>
            <a:r>
              <a:rPr lang="en-US" altLang="zh-TW" sz="2000" dirty="0">
                <a:latin typeface="微软雅黑"/>
                <a:ea typeface="微软雅黑"/>
              </a:rPr>
              <a:t>5 .</a:t>
            </a:r>
            <a:r>
              <a:rPr lang="zh-TW" altLang="en-US" sz="2000" dirty="0">
                <a:latin typeface="微软雅黑"/>
                <a:ea typeface="微软雅黑"/>
              </a:rPr>
              <a:t>电 信 诈 骗 </a:t>
            </a:r>
            <a:r>
              <a:rPr lang="en-US" altLang="zh-TW" sz="2000" dirty="0">
                <a:latin typeface="微软雅黑"/>
                <a:ea typeface="微软雅黑"/>
              </a:rPr>
              <a:t>,</a:t>
            </a:r>
            <a:r>
              <a:rPr lang="zh-TW" altLang="en-US" sz="2000" dirty="0">
                <a:latin typeface="微软雅黑"/>
                <a:ea typeface="微软雅黑"/>
              </a:rPr>
              <a:t>实 则 虚 之 </a:t>
            </a:r>
          </a:p>
          <a:p>
            <a:pPr marL="627063" indent="93663"/>
            <a:r>
              <a:rPr lang="en-US" altLang="zh-TW" sz="2000" dirty="0">
                <a:latin typeface="微软雅黑"/>
                <a:ea typeface="微软雅黑"/>
              </a:rPr>
              <a:t>6 .</a:t>
            </a:r>
            <a:r>
              <a:rPr lang="zh-TW" altLang="en-US" sz="2000" dirty="0">
                <a:latin typeface="微软雅黑"/>
                <a:ea typeface="微软雅黑"/>
              </a:rPr>
              <a:t>以 次 充 好 </a:t>
            </a:r>
            <a:r>
              <a:rPr lang="en-US" altLang="zh-TW" sz="2000" dirty="0">
                <a:latin typeface="微软雅黑"/>
                <a:ea typeface="微软雅黑"/>
              </a:rPr>
              <a:t>,</a:t>
            </a:r>
            <a:r>
              <a:rPr lang="zh-TW" altLang="en-US" sz="2000" dirty="0">
                <a:latin typeface="微软雅黑"/>
                <a:ea typeface="微软雅黑"/>
              </a:rPr>
              <a:t>蓄 意 行 骗 </a:t>
            </a:r>
          </a:p>
          <a:p>
            <a:endParaRPr lang="zh-CN" altLang="en-US" dirty="0">
              <a:latin typeface="微软雅黑"/>
              <a:ea typeface="微软雅黑"/>
            </a:endParaRPr>
          </a:p>
        </p:txBody>
      </p:sp>
    </p:spTree>
    <p:extLst>
      <p:ext uri="{BB962C8B-B14F-4D97-AF65-F5344CB8AC3E}">
        <p14:creationId xmlns:p14="http://schemas.microsoft.com/office/powerpoint/2010/main" val="7405441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248016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防</a:t>
            </a:r>
            <a:r>
              <a:rPr lang="zh-CN" altLang="en-US" sz="3200" dirty="0" smtClean="0">
                <a:latin typeface="微软雅黑"/>
                <a:ea typeface="微软雅黑"/>
              </a:rPr>
              <a:t>骗</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848872" cy="5940088"/>
          </a:xfrm>
          <a:prstGeom prst="rect">
            <a:avLst/>
          </a:prstGeom>
          <a:noFill/>
        </p:spPr>
        <p:txBody>
          <a:bodyPr wrap="square" rtlCol="0">
            <a:spAutoFit/>
          </a:bodyPr>
          <a:lstStyle/>
          <a:p>
            <a:r>
              <a:rPr lang="zh-CN" altLang="en-US" sz="2400" dirty="0">
                <a:latin typeface="微软雅黑"/>
                <a:ea typeface="微软雅黑"/>
              </a:rPr>
              <a:t>三、高校诈骗案件的防范 </a:t>
            </a:r>
          </a:p>
          <a:p>
            <a:pPr indent="454025"/>
            <a:r>
              <a:rPr lang="zh-CN" altLang="en-US" sz="2000" dirty="0">
                <a:latin typeface="微软雅黑"/>
                <a:ea typeface="微软雅黑"/>
              </a:rPr>
              <a:t>骗子的花招层出不穷</a:t>
            </a:r>
            <a:r>
              <a:rPr lang="en-US" altLang="zh-CN" sz="2000" dirty="0">
                <a:latin typeface="微软雅黑"/>
                <a:ea typeface="微软雅黑"/>
              </a:rPr>
              <a:t>,</a:t>
            </a:r>
            <a:r>
              <a:rPr lang="zh-CN" altLang="en-US" sz="2000" dirty="0">
                <a:latin typeface="微软雅黑"/>
                <a:ea typeface="微软雅黑"/>
              </a:rPr>
              <a:t>但是尽管骗子越来越狡猾</a:t>
            </a:r>
            <a:r>
              <a:rPr lang="en-US" altLang="zh-CN" sz="2000" dirty="0">
                <a:latin typeface="微软雅黑"/>
                <a:ea typeface="微软雅黑"/>
              </a:rPr>
              <a:t>,</a:t>
            </a:r>
            <a:r>
              <a:rPr lang="zh-CN" altLang="en-US" sz="2000" dirty="0">
                <a:latin typeface="微软雅黑"/>
                <a:ea typeface="微软雅黑"/>
              </a:rPr>
              <a:t>骗术不断翻新</a:t>
            </a:r>
            <a:r>
              <a:rPr lang="en-US" altLang="zh-CN" sz="2000" dirty="0">
                <a:latin typeface="微软雅黑"/>
                <a:ea typeface="微软雅黑"/>
              </a:rPr>
              <a:t>,</a:t>
            </a:r>
            <a:r>
              <a:rPr lang="zh-CN" altLang="en-US" sz="2000" dirty="0">
                <a:latin typeface="微软雅黑"/>
                <a:ea typeface="微软雅黑"/>
              </a:rPr>
              <a:t>其基本方法还是一致 的</a:t>
            </a:r>
            <a:r>
              <a:rPr lang="en-US" altLang="zh-CN" sz="2000" dirty="0">
                <a:latin typeface="微软雅黑"/>
                <a:ea typeface="微软雅黑"/>
              </a:rPr>
              <a:t>.</a:t>
            </a:r>
            <a:r>
              <a:rPr lang="zh-CN" altLang="en-US" sz="2000" dirty="0">
                <a:latin typeface="微软雅黑"/>
                <a:ea typeface="微软雅黑"/>
              </a:rPr>
              <a:t>只要我们细心观察</a:t>
            </a:r>
            <a:r>
              <a:rPr lang="en-US" altLang="zh-CN" sz="2000" dirty="0">
                <a:latin typeface="微软雅黑"/>
                <a:ea typeface="微软雅黑"/>
              </a:rPr>
              <a:t>,</a:t>
            </a:r>
            <a:r>
              <a:rPr lang="zh-CN" altLang="en-US" sz="2000" dirty="0">
                <a:latin typeface="微软雅黑"/>
                <a:ea typeface="微软雅黑"/>
              </a:rPr>
              <a:t>提高警惕</a:t>
            </a:r>
            <a:r>
              <a:rPr lang="en-US" altLang="zh-CN" sz="2000" dirty="0">
                <a:latin typeface="微软雅黑"/>
                <a:ea typeface="微软雅黑"/>
              </a:rPr>
              <a:t>,</a:t>
            </a:r>
            <a:r>
              <a:rPr lang="zh-CN" altLang="en-US" sz="2000" dirty="0">
                <a:latin typeface="微软雅黑"/>
                <a:ea typeface="微软雅黑"/>
              </a:rPr>
              <a:t>骗子就会无处遁形</a:t>
            </a:r>
            <a:r>
              <a:rPr lang="en-US" altLang="zh-CN" sz="2000" dirty="0">
                <a:latin typeface="微软雅黑"/>
                <a:ea typeface="微软雅黑"/>
              </a:rPr>
              <a:t>.</a:t>
            </a:r>
            <a:r>
              <a:rPr lang="zh-CN" altLang="en-US" sz="2000" dirty="0">
                <a:latin typeface="微软雅黑"/>
                <a:ea typeface="微软雅黑"/>
              </a:rPr>
              <a:t>同时</a:t>
            </a:r>
            <a:r>
              <a:rPr lang="en-US" altLang="zh-CN" sz="2000" dirty="0">
                <a:latin typeface="微软雅黑"/>
                <a:ea typeface="微软雅黑"/>
              </a:rPr>
              <a:t>,</a:t>
            </a:r>
            <a:r>
              <a:rPr lang="zh-CN" altLang="en-US" sz="2000" dirty="0">
                <a:latin typeface="微软雅黑"/>
                <a:ea typeface="微软雅黑"/>
              </a:rPr>
              <a:t>高校及相关部门也应对诈骗 案件给予足够的重视</a:t>
            </a:r>
            <a:r>
              <a:rPr lang="en-US" altLang="zh-CN" sz="2000" dirty="0">
                <a:latin typeface="微软雅黑"/>
                <a:ea typeface="微软雅黑"/>
              </a:rPr>
              <a:t>. </a:t>
            </a:r>
            <a:endParaRPr lang="zh-CN" altLang="en-US" sz="2000" dirty="0">
              <a:latin typeface="微软雅黑"/>
              <a:ea typeface="微软雅黑"/>
            </a:endParaRPr>
          </a:p>
          <a:p>
            <a:pPr marL="533400"/>
            <a:r>
              <a:rPr lang="en-US" altLang="zh-TW" sz="2000" dirty="0">
                <a:latin typeface="微软雅黑"/>
                <a:ea typeface="微软雅黑"/>
              </a:rPr>
              <a:t>1 .</a:t>
            </a:r>
            <a:r>
              <a:rPr lang="zh-TW" altLang="en-US" sz="2000" dirty="0">
                <a:latin typeface="微软雅黑"/>
                <a:ea typeface="微软雅黑"/>
              </a:rPr>
              <a:t>大 学 生 自 身 的 防 范 措 施 </a:t>
            </a:r>
          </a:p>
          <a:p>
            <a:pPr marL="533400"/>
            <a:r>
              <a:rPr lang="en-US" altLang="zh-TW" sz="1600" dirty="0">
                <a:latin typeface="微软雅黑"/>
                <a:ea typeface="微软雅黑"/>
              </a:rPr>
              <a:t>(1)</a:t>
            </a:r>
            <a:r>
              <a:rPr lang="zh-TW" altLang="en-US" sz="1600" dirty="0">
                <a:latin typeface="微软雅黑"/>
                <a:ea typeface="微软雅黑"/>
              </a:rPr>
              <a:t>防范伪装身份</a:t>
            </a:r>
            <a:r>
              <a:rPr lang="en-US" altLang="zh-TW" sz="1600" dirty="0">
                <a:latin typeface="微软雅黑"/>
                <a:ea typeface="微软雅黑"/>
              </a:rPr>
              <a:t>,</a:t>
            </a:r>
            <a:r>
              <a:rPr lang="zh-TW" altLang="en-US" sz="1600" dirty="0">
                <a:latin typeface="微软雅黑"/>
                <a:ea typeface="微软雅黑"/>
              </a:rPr>
              <a:t>套熟人行骗的措施</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1600" dirty="0">
                <a:latin typeface="微软雅黑"/>
                <a:ea typeface="微软雅黑"/>
              </a:rPr>
              <a:t>(2)</a:t>
            </a:r>
            <a:r>
              <a:rPr lang="zh-TW" altLang="en-US" sz="1600" dirty="0">
                <a:latin typeface="微软雅黑"/>
                <a:ea typeface="微软雅黑"/>
              </a:rPr>
              <a:t>防范利用招聘行骗的措施</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1600" dirty="0">
                <a:latin typeface="微软雅黑"/>
                <a:ea typeface="微软雅黑"/>
              </a:rPr>
              <a:t>(3)</a:t>
            </a:r>
            <a:r>
              <a:rPr lang="zh-TW" altLang="en-US" sz="1600" dirty="0">
                <a:latin typeface="微软雅黑"/>
                <a:ea typeface="微软雅黑"/>
              </a:rPr>
              <a:t>防范以学生伤病为借口</a:t>
            </a:r>
            <a:r>
              <a:rPr lang="en-US" altLang="zh-TW" sz="1600" dirty="0">
                <a:latin typeface="微软雅黑"/>
                <a:ea typeface="微软雅黑"/>
              </a:rPr>
              <a:t>,</a:t>
            </a:r>
            <a:r>
              <a:rPr lang="zh-TW" altLang="en-US" sz="1600" dirty="0">
                <a:latin typeface="微软雅黑"/>
                <a:ea typeface="微软雅黑"/>
              </a:rPr>
              <a:t>向家长诈骗的措施</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1600" dirty="0">
                <a:latin typeface="微软雅黑"/>
                <a:ea typeface="微软雅黑"/>
              </a:rPr>
              <a:t>(4)</a:t>
            </a:r>
            <a:r>
              <a:rPr lang="zh-TW" altLang="en-US" sz="1600" dirty="0">
                <a:latin typeface="微软雅黑"/>
                <a:ea typeface="微软雅黑"/>
              </a:rPr>
              <a:t>防范以短信骗钱的措施</a:t>
            </a:r>
            <a:r>
              <a:rPr lang="en-US" altLang="zh-TW" sz="1600" dirty="0">
                <a:latin typeface="微软雅黑"/>
                <a:ea typeface="微软雅黑"/>
              </a:rPr>
              <a:t>.</a:t>
            </a:r>
            <a:r>
              <a:rPr lang="zh-TW" altLang="en-US" sz="1600" dirty="0">
                <a:latin typeface="微软雅黑"/>
                <a:ea typeface="微软雅黑"/>
              </a:rPr>
              <a:t>不要轻易相信莫名其妙的电话或者短信</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1600" dirty="0">
                <a:latin typeface="微软雅黑"/>
                <a:ea typeface="微软雅黑"/>
              </a:rPr>
              <a:t>(5)</a:t>
            </a:r>
            <a:r>
              <a:rPr lang="zh-TW" altLang="en-US" sz="1600" dirty="0">
                <a:latin typeface="微软雅黑"/>
                <a:ea typeface="微软雅黑"/>
              </a:rPr>
              <a:t>防范以假冒伪劣产品进行欺诈的措施</a:t>
            </a:r>
            <a:r>
              <a:rPr lang="en-US" altLang="zh-TW" sz="1600" dirty="0">
                <a:latin typeface="微软雅黑"/>
                <a:ea typeface="微软雅黑"/>
              </a:rPr>
              <a:t>.</a:t>
            </a:r>
            <a:r>
              <a:rPr lang="zh-TW" altLang="en-US" sz="1600" dirty="0">
                <a:latin typeface="微软雅黑"/>
                <a:ea typeface="微软雅黑"/>
              </a:rPr>
              <a:t>大学生应切忌贪小便宜</a:t>
            </a:r>
            <a:r>
              <a:rPr lang="en-US" altLang="zh-TW" sz="1600" dirty="0">
                <a:latin typeface="微软雅黑"/>
                <a:ea typeface="微软雅黑"/>
              </a:rPr>
              <a:t>. </a:t>
            </a:r>
            <a:endParaRPr lang="zh-TW" altLang="en-US" sz="1600" dirty="0">
              <a:latin typeface="微软雅黑"/>
              <a:ea typeface="微软雅黑"/>
            </a:endParaRPr>
          </a:p>
          <a:p>
            <a:pPr marL="533400"/>
            <a:r>
              <a:rPr lang="en-US" altLang="zh-CN" sz="1600" dirty="0" smtClean="0">
                <a:latin typeface="微软雅黑"/>
                <a:ea typeface="微软雅黑"/>
              </a:rPr>
              <a:t>(</a:t>
            </a:r>
            <a:r>
              <a:rPr lang="en-US" altLang="zh-TW" sz="1600" dirty="0" smtClean="0">
                <a:latin typeface="微软雅黑"/>
                <a:ea typeface="微软雅黑"/>
              </a:rPr>
              <a:t>6</a:t>
            </a:r>
            <a:r>
              <a:rPr lang="en-US" altLang="zh-TW" sz="1600" dirty="0">
                <a:latin typeface="微软雅黑"/>
                <a:ea typeface="微软雅黑"/>
              </a:rPr>
              <a:t>)</a:t>
            </a:r>
            <a:r>
              <a:rPr lang="zh-TW" altLang="en-US" sz="1600" dirty="0">
                <a:latin typeface="微软雅黑"/>
                <a:ea typeface="微软雅黑"/>
              </a:rPr>
              <a:t>防范网络诈骗的措施</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2000" dirty="0">
                <a:latin typeface="微软雅黑"/>
                <a:ea typeface="微软雅黑"/>
              </a:rPr>
              <a:t>2.</a:t>
            </a:r>
            <a:r>
              <a:rPr lang="zh-TW" altLang="en-US" sz="2000" dirty="0">
                <a:latin typeface="微软雅黑"/>
                <a:ea typeface="微软雅黑"/>
              </a:rPr>
              <a:t>高校以及当地相关部门应采取的防范措施 </a:t>
            </a:r>
          </a:p>
          <a:p>
            <a:pPr marL="533400"/>
            <a:r>
              <a:rPr lang="en-US" altLang="zh-TW" sz="1600" dirty="0">
                <a:latin typeface="微软雅黑"/>
                <a:ea typeface="微软雅黑"/>
              </a:rPr>
              <a:t>(1)</a:t>
            </a:r>
            <a:r>
              <a:rPr lang="zh-TW" altLang="en-US" sz="1600" dirty="0">
                <a:latin typeface="微软雅黑"/>
                <a:ea typeface="微软雅黑"/>
              </a:rPr>
              <a:t>在新生入学时应加强宣传教育</a:t>
            </a:r>
            <a:r>
              <a:rPr lang="en-US" altLang="zh-TW" sz="1600" dirty="0">
                <a:latin typeface="微软雅黑"/>
                <a:ea typeface="微软雅黑"/>
              </a:rPr>
              <a:t>,</a:t>
            </a:r>
            <a:r>
              <a:rPr lang="zh-TW" altLang="en-US" sz="1600" dirty="0">
                <a:latin typeface="微软雅黑"/>
                <a:ea typeface="微软雅黑"/>
              </a:rPr>
              <a:t>在向学生提倡乐于助人、与人为善的同时</a:t>
            </a:r>
            <a:r>
              <a:rPr lang="en-US" altLang="zh-TW" sz="1600" dirty="0">
                <a:latin typeface="微软雅黑"/>
                <a:ea typeface="微软雅黑"/>
              </a:rPr>
              <a:t>,</a:t>
            </a:r>
            <a:r>
              <a:rPr lang="zh-TW" altLang="en-US" sz="1600" dirty="0">
                <a:latin typeface="微软雅黑"/>
                <a:ea typeface="微软雅黑"/>
              </a:rPr>
              <a:t>告诫学生 不应轻易相信陌生人的花言巧语</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1600" dirty="0">
                <a:latin typeface="微软雅黑"/>
                <a:ea typeface="微软雅黑"/>
              </a:rPr>
              <a:t>(2)</a:t>
            </a:r>
            <a:r>
              <a:rPr lang="zh-TW" altLang="en-US" sz="1600" dirty="0">
                <a:latin typeface="微软雅黑"/>
                <a:ea typeface="微软雅黑"/>
              </a:rPr>
              <a:t>高校应该加强校园自身的管理</a:t>
            </a:r>
            <a:r>
              <a:rPr lang="en-US" altLang="zh-TW" sz="1600" dirty="0">
                <a:latin typeface="微软雅黑"/>
                <a:ea typeface="微软雅黑"/>
              </a:rPr>
              <a:t>,</a:t>
            </a:r>
            <a:r>
              <a:rPr lang="zh-TW" altLang="en-US" sz="1600" dirty="0">
                <a:latin typeface="微软雅黑"/>
                <a:ea typeface="微软雅黑"/>
              </a:rPr>
              <a:t>严格规范门卫环节的管理</a:t>
            </a:r>
            <a:r>
              <a:rPr lang="en-US" altLang="zh-TW" sz="1600" dirty="0">
                <a:latin typeface="微软雅黑"/>
                <a:ea typeface="微软雅黑"/>
              </a:rPr>
              <a:t>,</a:t>
            </a:r>
            <a:r>
              <a:rPr lang="zh-TW" altLang="en-US" sz="1600" dirty="0">
                <a:latin typeface="微软雅黑"/>
                <a:ea typeface="微软雅黑"/>
              </a:rPr>
              <a:t>对于来访学生公寓的人 员应采取登记询问的方式</a:t>
            </a:r>
            <a:r>
              <a:rPr lang="en-US" altLang="zh-TW" sz="1600" dirty="0">
                <a:latin typeface="微软雅黑"/>
                <a:ea typeface="微软雅黑"/>
              </a:rPr>
              <a:t>,</a:t>
            </a:r>
            <a:r>
              <a:rPr lang="zh-TW" altLang="en-US" sz="1600" dirty="0">
                <a:latin typeface="微软雅黑"/>
                <a:ea typeface="微软雅黑"/>
              </a:rPr>
              <a:t>如有发现可疑人应及时上报给保卫科</a:t>
            </a:r>
            <a:r>
              <a:rPr lang="en-US" altLang="zh-TW" sz="1600" dirty="0">
                <a:latin typeface="微软雅黑"/>
                <a:ea typeface="微软雅黑"/>
              </a:rPr>
              <a:t>. </a:t>
            </a:r>
            <a:endParaRPr lang="zh-TW" altLang="en-US" sz="1600" dirty="0">
              <a:latin typeface="微软雅黑"/>
              <a:ea typeface="微软雅黑"/>
            </a:endParaRPr>
          </a:p>
          <a:p>
            <a:pPr marL="533400"/>
            <a:r>
              <a:rPr lang="en-US" altLang="zh-TW" sz="1600" dirty="0">
                <a:latin typeface="微软雅黑"/>
                <a:ea typeface="微软雅黑"/>
              </a:rPr>
              <a:t>(3)</a:t>
            </a:r>
            <a:r>
              <a:rPr lang="zh-TW" altLang="en-US" sz="1600" dirty="0">
                <a:latin typeface="微软雅黑"/>
                <a:ea typeface="微软雅黑"/>
              </a:rPr>
              <a:t>高校保卫科应加强同本地公安机关的联系合作</a:t>
            </a:r>
            <a:r>
              <a:rPr lang="en-US" altLang="zh-TW" sz="1600" dirty="0">
                <a:latin typeface="微软雅黑"/>
                <a:ea typeface="微软雅黑"/>
              </a:rPr>
              <a:t>,</a:t>
            </a:r>
            <a:r>
              <a:rPr lang="zh-TW" altLang="en-US" sz="1600" dirty="0">
                <a:latin typeface="微软雅黑"/>
                <a:ea typeface="微软雅黑"/>
              </a:rPr>
              <a:t>一旦发生诈骗案件</a:t>
            </a:r>
            <a:r>
              <a:rPr lang="en-US" altLang="zh-TW" sz="1600" dirty="0">
                <a:latin typeface="微软雅黑"/>
                <a:ea typeface="微软雅黑"/>
              </a:rPr>
              <a:t>,</a:t>
            </a:r>
            <a:r>
              <a:rPr lang="zh-TW" altLang="en-US" sz="1600" dirty="0" smtClean="0">
                <a:latin typeface="微软雅黑"/>
                <a:ea typeface="微软雅黑"/>
              </a:rPr>
              <a:t>应马上引导被骗学生向公安机关报</a:t>
            </a:r>
            <a:r>
              <a:rPr lang="zh-TW" altLang="en-US" sz="1600" dirty="0">
                <a:latin typeface="微软雅黑"/>
                <a:ea typeface="微软雅黑"/>
              </a:rPr>
              <a:t>案</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(4)</a:t>
            </a:r>
            <a:r>
              <a:rPr lang="zh-TW" altLang="en-US" sz="1600" dirty="0">
                <a:latin typeface="微软雅黑"/>
                <a:ea typeface="微软雅黑"/>
              </a:rPr>
              <a:t>公安机关应在诈骗案件发生后及时通报其他各高校</a:t>
            </a:r>
            <a:r>
              <a:rPr lang="en-US" altLang="zh-TW" sz="1600" dirty="0">
                <a:latin typeface="微软雅黑"/>
                <a:ea typeface="微软雅黑"/>
              </a:rPr>
              <a:t>,</a:t>
            </a:r>
            <a:r>
              <a:rPr lang="zh-TW" altLang="en-US" sz="1600" dirty="0">
                <a:latin typeface="微软雅黑"/>
                <a:ea typeface="微软雅黑"/>
              </a:rPr>
              <a:t>以利于其他高校及时采取措施 加强防范</a:t>
            </a:r>
            <a:r>
              <a:rPr lang="en-US" altLang="zh-TW" sz="1600" dirty="0">
                <a:latin typeface="微软雅黑"/>
                <a:ea typeface="微软雅黑"/>
              </a:rPr>
              <a:t>. </a:t>
            </a:r>
            <a:endParaRPr lang="zh-TW" altLang="en-US" sz="1600" dirty="0">
              <a:latin typeface="微软雅黑"/>
              <a:ea typeface="微软雅黑"/>
            </a:endParaRPr>
          </a:p>
          <a:p>
            <a:pPr indent="533400"/>
            <a:r>
              <a:rPr lang="en-US" altLang="zh-TW" sz="1600" dirty="0">
                <a:latin typeface="微软雅黑"/>
                <a:ea typeface="微软雅黑"/>
              </a:rPr>
              <a:t>(5)</a:t>
            </a:r>
            <a:r>
              <a:rPr lang="zh-TW" altLang="en-US" sz="1600" dirty="0">
                <a:latin typeface="微软雅黑"/>
                <a:ea typeface="微软雅黑"/>
              </a:rPr>
              <a:t>公安机关应该加大力度打击不法诈骗分子</a:t>
            </a:r>
            <a:r>
              <a:rPr lang="en-US" altLang="zh-TW" sz="1600" dirty="0">
                <a:latin typeface="微软雅黑"/>
                <a:ea typeface="微软雅黑"/>
              </a:rPr>
              <a:t>,</a:t>
            </a:r>
            <a:r>
              <a:rPr lang="zh-TW" altLang="en-US" sz="1600" dirty="0">
                <a:latin typeface="微软雅黑"/>
                <a:ea typeface="微软雅黑"/>
              </a:rPr>
              <a:t>严格惩治屡犯不改以及罪大恶极的诈骗 分子</a:t>
            </a:r>
            <a:r>
              <a:rPr lang="en-US" altLang="zh-TW" sz="1600" dirty="0">
                <a:latin typeface="微软雅黑"/>
                <a:ea typeface="微软雅黑"/>
              </a:rPr>
              <a:t>,</a:t>
            </a:r>
            <a:r>
              <a:rPr lang="zh-TW" altLang="en-US" sz="1600" dirty="0">
                <a:latin typeface="微软雅黑"/>
                <a:ea typeface="微软雅黑"/>
              </a:rPr>
              <a:t>以求最大限度维护高校良好秩序</a:t>
            </a:r>
            <a:r>
              <a:rPr lang="en-US" altLang="zh-TW" sz="1600" dirty="0">
                <a:latin typeface="微软雅黑"/>
                <a:ea typeface="微软雅黑"/>
              </a:rPr>
              <a:t>. </a:t>
            </a:r>
            <a:endParaRPr lang="zh-TW" altLang="en-US" sz="1600" dirty="0">
              <a:latin typeface="微软雅黑"/>
              <a:ea typeface="微软雅黑"/>
            </a:endParaRPr>
          </a:p>
        </p:txBody>
      </p:sp>
    </p:spTree>
    <p:extLst>
      <p:ext uri="{BB962C8B-B14F-4D97-AF65-F5344CB8AC3E}">
        <p14:creationId xmlns:p14="http://schemas.microsoft.com/office/powerpoint/2010/main" val="2497214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248016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第二</a:t>
            </a:r>
            <a:r>
              <a:rPr lang="zh-CN" altLang="en-US" sz="3200" dirty="0" smtClean="0">
                <a:latin typeface="微软雅黑"/>
                <a:ea typeface="微软雅黑"/>
              </a:rPr>
              <a:t>节  防</a:t>
            </a:r>
            <a:r>
              <a:rPr lang="zh-CN" altLang="en-US" sz="3200" dirty="0" smtClean="0">
                <a:latin typeface="微软雅黑"/>
                <a:ea typeface="微软雅黑"/>
              </a:rPr>
              <a:t>骗</a:t>
            </a:r>
            <a:endParaRPr lang="zh-CN" altLang="en-US" sz="3200" dirty="0">
              <a:latin typeface="微软雅黑"/>
              <a:ea typeface="微软雅黑"/>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848872" cy="4770537"/>
          </a:xfrm>
          <a:prstGeom prst="rect">
            <a:avLst/>
          </a:prstGeom>
          <a:noFill/>
        </p:spPr>
        <p:txBody>
          <a:bodyPr wrap="square" rtlCol="0">
            <a:spAutoFit/>
          </a:bodyPr>
          <a:lstStyle/>
          <a:p>
            <a:r>
              <a:rPr lang="zh-CN" altLang="en-US" sz="2400" dirty="0" smtClean="0">
                <a:latin typeface="微软雅黑"/>
                <a:ea typeface="微软雅黑"/>
              </a:rPr>
              <a:t>四、</a:t>
            </a:r>
            <a:r>
              <a:rPr lang="zh-CN" altLang="en-US" sz="2400" dirty="0">
                <a:latin typeface="微软雅黑"/>
                <a:ea typeface="微软雅黑"/>
              </a:rPr>
              <a:t>高校诈骗</a:t>
            </a:r>
            <a:r>
              <a:rPr lang="zh-CN" altLang="en-US" sz="2400" dirty="0" smtClean="0">
                <a:latin typeface="微软雅黑"/>
                <a:ea typeface="微软雅黑"/>
              </a:rPr>
              <a:t>案件的应对 </a:t>
            </a:r>
            <a:endParaRPr lang="zh-CN" altLang="en-US" sz="2400" dirty="0">
              <a:latin typeface="微软雅黑"/>
              <a:ea typeface="微软雅黑"/>
            </a:endParaRPr>
          </a:p>
          <a:p>
            <a:pPr indent="533400"/>
            <a:r>
              <a:rPr lang="zh-CN" altLang="en-US" sz="2000" dirty="0">
                <a:latin typeface="微软雅黑"/>
                <a:ea typeface="微软雅黑"/>
              </a:rPr>
              <a:t>在了解完骗子的各种花招和防范措施之后</a:t>
            </a:r>
            <a:r>
              <a:rPr lang="en-US" altLang="zh-CN" sz="2000" dirty="0">
                <a:latin typeface="微软雅黑"/>
                <a:ea typeface="微软雅黑"/>
              </a:rPr>
              <a:t>,</a:t>
            </a:r>
            <a:r>
              <a:rPr lang="zh-CN" altLang="en-US" sz="2000" dirty="0">
                <a:latin typeface="微软雅黑"/>
                <a:ea typeface="微软雅黑"/>
              </a:rPr>
              <a:t>大学生还应着重了解应对骗子陷阱的方法</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(1)</a:t>
            </a:r>
            <a:r>
              <a:rPr lang="zh-CN" altLang="en-US" sz="2000" dirty="0">
                <a:latin typeface="微软雅黑"/>
                <a:ea typeface="微软雅黑"/>
              </a:rPr>
              <a:t>一旦发现自己上当受骗了</a:t>
            </a:r>
            <a:r>
              <a:rPr lang="en-US" altLang="zh-CN" sz="2000" dirty="0">
                <a:latin typeface="微软雅黑"/>
                <a:ea typeface="微软雅黑"/>
              </a:rPr>
              <a:t>,</a:t>
            </a:r>
            <a:r>
              <a:rPr lang="zh-CN" altLang="en-US" sz="2000" dirty="0">
                <a:latin typeface="微软雅黑"/>
                <a:ea typeface="微软雅黑"/>
              </a:rPr>
              <a:t>应沉着冷静</a:t>
            </a:r>
            <a:r>
              <a:rPr lang="en-US" altLang="zh-CN" sz="2000" dirty="0">
                <a:latin typeface="微软雅黑"/>
                <a:ea typeface="微软雅黑"/>
              </a:rPr>
              <a:t>,</a:t>
            </a:r>
            <a:r>
              <a:rPr lang="zh-CN" altLang="en-US" sz="2000" dirty="0">
                <a:latin typeface="微软雅黑"/>
                <a:ea typeface="微软雅黑"/>
              </a:rPr>
              <a:t>不要慌张</a:t>
            </a:r>
            <a:r>
              <a:rPr lang="en-US" altLang="zh-CN" sz="2000" dirty="0">
                <a:latin typeface="微软雅黑"/>
                <a:ea typeface="微软雅黑"/>
              </a:rPr>
              <a:t>,</a:t>
            </a:r>
            <a:r>
              <a:rPr lang="zh-CN" altLang="en-US" sz="2000" dirty="0">
                <a:latin typeface="微软雅黑"/>
                <a:ea typeface="微软雅黑"/>
              </a:rPr>
              <a:t>第一时间上报辅导员、班主任或 者学校的保卫科</a:t>
            </a:r>
            <a:r>
              <a:rPr lang="en-US" altLang="zh-CN" sz="2000" dirty="0">
                <a:latin typeface="微软雅黑"/>
                <a:ea typeface="微软雅黑"/>
              </a:rPr>
              <a:t>.</a:t>
            </a:r>
            <a:r>
              <a:rPr lang="zh-CN" altLang="en-US" sz="2000" dirty="0">
                <a:latin typeface="微软雅黑"/>
                <a:ea typeface="微软雅黑"/>
              </a:rPr>
              <a:t>如在校外遇到诈骗事件</a:t>
            </a:r>
            <a:r>
              <a:rPr lang="en-US" altLang="zh-CN" sz="2000" dirty="0">
                <a:latin typeface="微软雅黑"/>
                <a:ea typeface="微软雅黑"/>
              </a:rPr>
              <a:t>,</a:t>
            </a:r>
            <a:r>
              <a:rPr lang="zh-CN" altLang="en-US" sz="2000" dirty="0">
                <a:latin typeface="微软雅黑"/>
                <a:ea typeface="微软雅黑"/>
              </a:rPr>
              <a:t>应毫不犹豫向公安机关报案</a:t>
            </a:r>
            <a:r>
              <a:rPr lang="en-US" altLang="zh-CN" sz="2000" dirty="0">
                <a:latin typeface="微软雅黑"/>
                <a:ea typeface="微软雅黑"/>
              </a:rPr>
              <a:t>,</a:t>
            </a:r>
            <a:r>
              <a:rPr lang="zh-CN" altLang="en-US" sz="2000" dirty="0">
                <a:latin typeface="微软雅黑"/>
                <a:ea typeface="微软雅黑"/>
              </a:rPr>
              <a:t>以防耽误了最佳侦 破时间</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(2)</a:t>
            </a:r>
            <a:r>
              <a:rPr lang="zh-CN" altLang="en-US" sz="2000" dirty="0">
                <a:latin typeface="微软雅黑"/>
                <a:ea typeface="微软雅黑"/>
              </a:rPr>
              <a:t>应克服顾虑自己隐私被曝光而不愿意报案的思想</a:t>
            </a:r>
            <a:r>
              <a:rPr lang="en-US" altLang="zh-CN" sz="2000" dirty="0">
                <a:latin typeface="微软雅黑"/>
                <a:ea typeface="微软雅黑"/>
              </a:rPr>
              <a:t>,</a:t>
            </a:r>
            <a:r>
              <a:rPr lang="zh-CN" altLang="en-US" sz="2000" dirty="0">
                <a:latin typeface="微软雅黑"/>
                <a:ea typeface="微软雅黑"/>
              </a:rPr>
              <a:t>否则骗子会因为自己的侥幸得逞 而不断伺机作案</a:t>
            </a:r>
            <a:r>
              <a:rPr lang="en-US" altLang="zh-CN" sz="2000" dirty="0">
                <a:latin typeface="微软雅黑"/>
                <a:ea typeface="微软雅黑"/>
              </a:rPr>
              <a:t>.</a:t>
            </a:r>
            <a:r>
              <a:rPr lang="zh-CN" altLang="en-US" sz="2000" dirty="0">
                <a:latin typeface="微软雅黑"/>
                <a:ea typeface="微软雅黑"/>
              </a:rPr>
              <a:t>同时</a:t>
            </a:r>
            <a:r>
              <a:rPr lang="en-US" altLang="zh-CN" sz="2000" dirty="0">
                <a:latin typeface="微软雅黑"/>
                <a:ea typeface="微软雅黑"/>
              </a:rPr>
              <a:t>,</a:t>
            </a:r>
            <a:r>
              <a:rPr lang="zh-CN" altLang="en-US" sz="2000" dirty="0">
                <a:latin typeface="微软雅黑"/>
                <a:ea typeface="微软雅黑"/>
              </a:rPr>
              <a:t>还应该及时调整自己的心态</a:t>
            </a:r>
            <a:r>
              <a:rPr lang="en-US" altLang="zh-CN" sz="2000" dirty="0">
                <a:latin typeface="微软雅黑"/>
                <a:ea typeface="微软雅黑"/>
              </a:rPr>
              <a:t>,</a:t>
            </a:r>
            <a:r>
              <a:rPr lang="zh-CN" altLang="en-US" sz="2000" dirty="0">
                <a:latin typeface="微软雅黑"/>
                <a:ea typeface="微软雅黑"/>
              </a:rPr>
              <a:t>不要因为一时的失误被骗而萎靡不 振、悲观和后悔</a:t>
            </a:r>
            <a:r>
              <a:rPr lang="en-US" altLang="zh-CN" sz="2000" dirty="0">
                <a:latin typeface="微软雅黑"/>
                <a:ea typeface="微软雅黑"/>
              </a:rPr>
              <a:t>.</a:t>
            </a:r>
            <a:r>
              <a:rPr lang="zh-CN" altLang="en-US" sz="2000" dirty="0">
                <a:latin typeface="微软雅黑"/>
                <a:ea typeface="微软雅黑"/>
              </a:rPr>
              <a:t>应以最短的时间恢复自己的信心</a:t>
            </a:r>
            <a:r>
              <a:rPr lang="en-US" altLang="zh-CN" sz="2000" dirty="0">
                <a:latin typeface="微软雅黑"/>
                <a:ea typeface="微软雅黑"/>
              </a:rPr>
              <a:t>,</a:t>
            </a:r>
            <a:r>
              <a:rPr lang="zh-CN" altLang="en-US" sz="2000" dirty="0">
                <a:latin typeface="微软雅黑"/>
                <a:ea typeface="微软雅黑"/>
              </a:rPr>
              <a:t>重新投入人际交往关系中</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(3)</a:t>
            </a:r>
            <a:r>
              <a:rPr lang="zh-CN" altLang="en-US" sz="2000" dirty="0">
                <a:latin typeface="微软雅黑"/>
                <a:ea typeface="微软雅黑"/>
              </a:rPr>
              <a:t>受骗之后</a:t>
            </a:r>
            <a:r>
              <a:rPr lang="en-US" altLang="zh-CN" sz="2000" dirty="0">
                <a:latin typeface="微软雅黑"/>
                <a:ea typeface="微软雅黑"/>
              </a:rPr>
              <a:t>,</a:t>
            </a:r>
            <a:r>
              <a:rPr lang="zh-CN" altLang="en-US" sz="2000" dirty="0">
                <a:latin typeface="微软雅黑"/>
                <a:ea typeface="微软雅黑"/>
              </a:rPr>
              <a:t>应注意收集相关证据</a:t>
            </a:r>
            <a:r>
              <a:rPr lang="en-US" altLang="zh-CN" sz="2000" dirty="0">
                <a:latin typeface="微软雅黑"/>
                <a:ea typeface="微软雅黑"/>
              </a:rPr>
              <a:t>,</a:t>
            </a:r>
            <a:r>
              <a:rPr lang="zh-CN" altLang="en-US" sz="2000" dirty="0">
                <a:latin typeface="微软雅黑"/>
                <a:ea typeface="微软雅黑"/>
              </a:rPr>
              <a:t>并且积极配合公安机关侦破</a:t>
            </a:r>
            <a:r>
              <a:rPr lang="en-US" altLang="zh-CN" sz="2000" dirty="0">
                <a:latin typeface="微软雅黑"/>
                <a:ea typeface="微软雅黑"/>
              </a:rPr>
              <a:t>,</a:t>
            </a:r>
            <a:r>
              <a:rPr lang="zh-CN" altLang="en-US" sz="2000" dirty="0">
                <a:latin typeface="微软雅黑"/>
                <a:ea typeface="微软雅黑"/>
              </a:rPr>
              <a:t>为挽回自己的损失做 最大努力</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dirty="0">
                <a:latin typeface="微软雅黑"/>
                <a:ea typeface="微软雅黑"/>
              </a:rPr>
              <a:t>(4)</a:t>
            </a:r>
            <a:r>
              <a:rPr lang="zh-CN" altLang="en-US" sz="2000" dirty="0">
                <a:latin typeface="微软雅黑"/>
                <a:ea typeface="微软雅黑"/>
              </a:rPr>
              <a:t>不只要报案</a:t>
            </a:r>
            <a:r>
              <a:rPr lang="en-US" altLang="zh-CN" sz="2000" dirty="0">
                <a:latin typeface="微软雅黑"/>
                <a:ea typeface="微软雅黑"/>
              </a:rPr>
              <a:t>,</a:t>
            </a:r>
            <a:r>
              <a:rPr lang="zh-CN" altLang="en-US" sz="2000" dirty="0">
                <a:latin typeface="微软雅黑"/>
                <a:ea typeface="微软雅黑"/>
              </a:rPr>
              <a:t>更重要的是要懂得反思</a:t>
            </a:r>
            <a:r>
              <a:rPr lang="en-US" altLang="zh-CN" sz="2000" dirty="0">
                <a:latin typeface="微软雅黑"/>
                <a:ea typeface="微软雅黑"/>
              </a:rPr>
              <a:t>,</a:t>
            </a:r>
            <a:r>
              <a:rPr lang="zh-CN" altLang="en-US" sz="2000" dirty="0">
                <a:latin typeface="微软雅黑"/>
                <a:ea typeface="微软雅黑"/>
              </a:rPr>
              <a:t>从受骗事件中吸取经验教训</a:t>
            </a:r>
            <a:r>
              <a:rPr lang="en-US" altLang="zh-CN" sz="2000" dirty="0">
                <a:latin typeface="微软雅黑"/>
                <a:ea typeface="微软雅黑"/>
              </a:rPr>
              <a:t>.</a:t>
            </a:r>
            <a:r>
              <a:rPr lang="zh-CN" altLang="en-US" sz="2000" dirty="0">
                <a:latin typeface="微软雅黑"/>
                <a:ea typeface="微软雅黑"/>
              </a:rPr>
              <a:t>同时</a:t>
            </a:r>
            <a:r>
              <a:rPr lang="en-US" altLang="zh-CN" sz="2000" dirty="0">
                <a:latin typeface="微软雅黑"/>
                <a:ea typeface="微软雅黑"/>
              </a:rPr>
              <a:t>,</a:t>
            </a:r>
            <a:r>
              <a:rPr lang="zh-CN" altLang="en-US" sz="2000" dirty="0">
                <a:latin typeface="微软雅黑"/>
                <a:ea typeface="微软雅黑"/>
              </a:rPr>
              <a:t>也可以向 其他同学讲述自己的受骗经历来提高别的同学的警惕</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26731205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47457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防</a:t>
            </a:r>
            <a:r>
              <a:rPr lang="zh-CN" altLang="en-US" sz="3200" dirty="0">
                <a:latin typeface="微软雅黑"/>
                <a:ea typeface="微软雅黑"/>
              </a:rPr>
              <a:t>抢劫、防敲诈勒索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848872" cy="5570756"/>
          </a:xfrm>
          <a:prstGeom prst="rect">
            <a:avLst/>
          </a:prstGeom>
          <a:noFill/>
        </p:spPr>
        <p:txBody>
          <a:bodyPr wrap="square" rtlCol="0">
            <a:spAutoFit/>
          </a:bodyPr>
          <a:lstStyle/>
          <a:p>
            <a:r>
              <a:rPr lang="zh-CN" altLang="en-US" sz="2400" dirty="0">
                <a:latin typeface="微软雅黑"/>
                <a:ea typeface="微软雅黑"/>
              </a:rPr>
              <a:t>一、防抢劫 </a:t>
            </a:r>
          </a:p>
          <a:p>
            <a:pPr indent="454025"/>
            <a:r>
              <a:rPr lang="zh-CN" altLang="en-US" sz="2000" dirty="0">
                <a:latin typeface="微软雅黑"/>
                <a:ea typeface="微软雅黑"/>
              </a:rPr>
              <a:t>抢劫是指以非法占有为目的</a:t>
            </a:r>
            <a:r>
              <a:rPr lang="en-US" altLang="zh-CN" sz="2000" dirty="0">
                <a:latin typeface="微软雅黑"/>
                <a:ea typeface="微软雅黑"/>
              </a:rPr>
              <a:t>,</a:t>
            </a:r>
            <a:r>
              <a:rPr lang="zh-CN" altLang="en-US" sz="2000" dirty="0">
                <a:latin typeface="微软雅黑"/>
                <a:ea typeface="微软雅黑"/>
              </a:rPr>
              <a:t>对财物的所有人或者保管人当场使用暴力、胁迫或其他方 法</a:t>
            </a:r>
            <a:r>
              <a:rPr lang="en-US" altLang="zh-CN" sz="2000" dirty="0">
                <a:latin typeface="微软雅黑"/>
                <a:ea typeface="微软雅黑"/>
              </a:rPr>
              <a:t>,</a:t>
            </a:r>
            <a:r>
              <a:rPr lang="zh-CN" altLang="en-US" sz="2000" dirty="0">
                <a:latin typeface="微软雅黑"/>
                <a:ea typeface="微软雅黑"/>
              </a:rPr>
              <a:t>强行将公私财产抢走的行为</a:t>
            </a:r>
            <a:r>
              <a:rPr lang="en-US" altLang="zh-CN" sz="2000" dirty="0">
                <a:latin typeface="微软雅黑"/>
                <a:ea typeface="微软雅黑"/>
              </a:rPr>
              <a:t>.</a:t>
            </a:r>
            <a:r>
              <a:rPr lang="zh-CN" altLang="en-US" sz="2000" dirty="0">
                <a:latin typeface="微软雅黑"/>
                <a:ea typeface="微软雅黑"/>
              </a:rPr>
              <a:t>抢劫是高校较为常见的危害大学生生命和财产安全的违 法犯罪行为之一</a:t>
            </a:r>
            <a:r>
              <a:rPr lang="en-US" altLang="zh-CN" sz="2000" dirty="0">
                <a:latin typeface="微软雅黑"/>
                <a:ea typeface="微软雅黑"/>
              </a:rPr>
              <a:t>. </a:t>
            </a:r>
            <a:endParaRPr lang="zh-CN" altLang="en-US" sz="2000" dirty="0">
              <a:latin typeface="微软雅黑"/>
              <a:ea typeface="微软雅黑"/>
            </a:endParaRPr>
          </a:p>
          <a:p>
            <a:pPr marL="360363" indent="93663"/>
            <a:r>
              <a:rPr lang="en-US" altLang="zh-CN" sz="2000" b="1" dirty="0">
                <a:latin typeface="微软雅黑"/>
                <a:ea typeface="微软雅黑"/>
              </a:rPr>
              <a:t>1 .</a:t>
            </a:r>
            <a:r>
              <a:rPr lang="zh-CN" altLang="en-US" sz="2000" b="1" dirty="0" smtClean="0">
                <a:latin typeface="微软雅黑"/>
                <a:ea typeface="微软雅黑"/>
              </a:rPr>
              <a:t>高校发生的抢劫案的特点</a:t>
            </a:r>
            <a:r>
              <a:rPr lang="zh-CN" altLang="en-US" sz="2000" dirty="0">
                <a:latin typeface="微软雅黑"/>
                <a:ea typeface="微软雅黑"/>
              </a:rPr>
              <a:t/>
            </a:r>
            <a:br>
              <a:rPr lang="zh-CN" altLang="en-US" sz="2000" dirty="0">
                <a:latin typeface="微软雅黑"/>
                <a:ea typeface="微软雅黑"/>
              </a:rPr>
            </a:br>
            <a:r>
              <a:rPr lang="en-US" altLang="zh-CN" dirty="0" smtClean="0">
                <a:latin typeface="微软雅黑"/>
                <a:ea typeface="微软雅黑"/>
              </a:rPr>
              <a:t> </a:t>
            </a:r>
            <a:r>
              <a:rPr lang="en-US" altLang="zh-CN" dirty="0">
                <a:latin typeface="微软雅黑"/>
                <a:ea typeface="微软雅黑"/>
              </a:rPr>
              <a:t>(1)</a:t>
            </a:r>
            <a:r>
              <a:rPr lang="zh-CN" altLang="en-US" dirty="0">
                <a:latin typeface="微软雅黑"/>
                <a:ea typeface="微软雅黑"/>
              </a:rPr>
              <a:t>校园抢劫案件发生的时间多是在休息时段</a:t>
            </a:r>
            <a:r>
              <a:rPr lang="en-US" altLang="zh-CN" dirty="0">
                <a:latin typeface="微软雅黑"/>
                <a:ea typeface="微软雅黑"/>
              </a:rPr>
              <a:t>,</a:t>
            </a:r>
            <a:r>
              <a:rPr lang="zh-CN" altLang="en-US" dirty="0">
                <a:latin typeface="微软雅黑"/>
                <a:ea typeface="微软雅黑"/>
              </a:rPr>
              <a:t>因为选择此时作案</a:t>
            </a:r>
            <a:r>
              <a:rPr lang="en-US" altLang="zh-CN" dirty="0">
                <a:latin typeface="微软雅黑"/>
                <a:ea typeface="微软雅黑"/>
              </a:rPr>
              <a:t>,</a:t>
            </a:r>
            <a:r>
              <a:rPr lang="zh-CN" altLang="en-US" dirty="0">
                <a:latin typeface="微软雅黑"/>
                <a:ea typeface="微软雅黑"/>
              </a:rPr>
              <a:t>学校活动</a:t>
            </a:r>
            <a:r>
              <a:rPr lang="zh-CN" altLang="en-US" dirty="0" smtClean="0">
                <a:latin typeface="微软雅黑"/>
                <a:ea typeface="微软雅黑"/>
              </a:rPr>
              <a:t>的人员较少</a:t>
            </a:r>
            <a:r>
              <a:rPr lang="en-US" altLang="zh-CN" dirty="0">
                <a:latin typeface="微软雅黑"/>
                <a:ea typeface="微软雅黑"/>
              </a:rPr>
              <a:t>,</a:t>
            </a:r>
            <a:r>
              <a:rPr lang="zh-CN" altLang="en-US" dirty="0">
                <a:latin typeface="微软雅黑"/>
                <a:ea typeface="微软雅黑"/>
              </a:rPr>
              <a:t>抢劫容易得手</a:t>
            </a:r>
            <a:r>
              <a:rPr lang="en-US" altLang="zh-CN" dirty="0">
                <a:latin typeface="微软雅黑"/>
                <a:ea typeface="微软雅黑"/>
              </a:rPr>
              <a:t>,</a:t>
            </a:r>
            <a:r>
              <a:rPr lang="zh-CN" altLang="en-US" dirty="0">
                <a:latin typeface="微软雅黑"/>
                <a:ea typeface="微软雅黑"/>
              </a:rPr>
              <a:t>并且不易被人发现</a:t>
            </a:r>
            <a:r>
              <a:rPr lang="en-US" altLang="zh-CN" dirty="0">
                <a:latin typeface="微软雅黑"/>
                <a:ea typeface="微软雅黑"/>
              </a:rPr>
              <a:t>,</a:t>
            </a:r>
            <a:r>
              <a:rPr lang="zh-CN" altLang="en-US" dirty="0">
                <a:latin typeface="微软雅黑"/>
                <a:ea typeface="微软雅黑"/>
              </a:rPr>
              <a:t>逃跑也比较容易</a:t>
            </a:r>
            <a:r>
              <a:rPr lang="en-US" altLang="zh-CN" dirty="0">
                <a:latin typeface="微软雅黑"/>
                <a:ea typeface="微软雅黑"/>
              </a:rPr>
              <a:t>. </a:t>
            </a:r>
            <a:endParaRPr lang="en-US" altLang="zh-CN" dirty="0" smtClean="0">
              <a:latin typeface="微软雅黑"/>
              <a:ea typeface="微软雅黑"/>
            </a:endParaRPr>
          </a:p>
          <a:p>
            <a:pPr indent="454025"/>
            <a:r>
              <a:rPr lang="en-US" altLang="zh-CN" dirty="0" smtClean="0">
                <a:latin typeface="微软雅黑"/>
                <a:ea typeface="微软雅黑"/>
              </a:rPr>
              <a:t>(</a:t>
            </a:r>
            <a:r>
              <a:rPr lang="en-US" altLang="zh-CN" dirty="0">
                <a:latin typeface="微软雅黑"/>
                <a:ea typeface="微软雅黑"/>
              </a:rPr>
              <a:t>2)</a:t>
            </a:r>
            <a:r>
              <a:rPr lang="zh-CN" altLang="en-US" dirty="0">
                <a:latin typeface="微软雅黑"/>
                <a:ea typeface="微软雅黑"/>
              </a:rPr>
              <a:t>校园抢劫案件发生的地点多是在校园阴暗、僻静的地方</a:t>
            </a:r>
            <a:r>
              <a:rPr lang="en-US" altLang="zh-CN" dirty="0">
                <a:latin typeface="微软雅黑"/>
                <a:ea typeface="微软雅黑"/>
              </a:rPr>
              <a:t>,</a:t>
            </a:r>
            <a:r>
              <a:rPr lang="zh-CN" altLang="en-US" dirty="0">
                <a:latin typeface="微软雅黑"/>
                <a:ea typeface="微软雅黑"/>
              </a:rPr>
              <a:t>通常是小树林、江边、</a:t>
            </a:r>
            <a:r>
              <a:rPr lang="zh-CN" altLang="en-US" dirty="0" smtClean="0">
                <a:latin typeface="微软雅黑"/>
                <a:ea typeface="微软雅黑"/>
              </a:rPr>
              <a:t>小山上</a:t>
            </a:r>
            <a:r>
              <a:rPr lang="zh-CN" altLang="en-US" dirty="0">
                <a:latin typeface="微软雅黑"/>
                <a:ea typeface="微软雅黑"/>
              </a:rPr>
              <a:t>、正在建设的建筑物内</a:t>
            </a:r>
            <a:r>
              <a:rPr lang="en-US" altLang="zh-CN" dirty="0">
                <a:latin typeface="微软雅黑"/>
                <a:ea typeface="微软雅黑"/>
              </a:rPr>
              <a:t>,</a:t>
            </a:r>
            <a:r>
              <a:rPr lang="zh-CN" altLang="en-US" dirty="0">
                <a:latin typeface="微软雅黑"/>
                <a:ea typeface="微软雅黑"/>
              </a:rPr>
              <a:t>这些地点离师生的宿舍区较远</a:t>
            </a:r>
            <a:r>
              <a:rPr lang="en-US" altLang="zh-CN" dirty="0">
                <a:latin typeface="微软雅黑"/>
                <a:ea typeface="微软雅黑"/>
              </a:rPr>
              <a:t>,</a:t>
            </a:r>
            <a:r>
              <a:rPr lang="zh-CN" altLang="en-US" dirty="0">
                <a:latin typeface="微软雅黑"/>
                <a:ea typeface="微软雅黑"/>
              </a:rPr>
              <a:t>劫匪容易藏匿</a:t>
            </a:r>
            <a:r>
              <a:rPr lang="en-US" altLang="zh-CN" dirty="0">
                <a:latin typeface="微软雅黑"/>
                <a:ea typeface="微软雅黑"/>
              </a:rPr>
              <a:t>,</a:t>
            </a:r>
            <a:r>
              <a:rPr lang="zh-CN" altLang="en-US" dirty="0">
                <a:latin typeface="微软雅黑"/>
                <a:ea typeface="微软雅黑"/>
              </a:rPr>
              <a:t>并且由于灯光的黑 暗</a:t>
            </a:r>
            <a:r>
              <a:rPr lang="en-US" altLang="zh-CN" dirty="0">
                <a:latin typeface="微软雅黑"/>
                <a:ea typeface="微软雅黑"/>
              </a:rPr>
              <a:t>,</a:t>
            </a:r>
            <a:r>
              <a:rPr lang="zh-CN" altLang="en-US" dirty="0">
                <a:latin typeface="微软雅黑"/>
                <a:ea typeface="微软雅黑"/>
              </a:rPr>
              <a:t>受害人难以认清其面目</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(3)</a:t>
            </a:r>
            <a:r>
              <a:rPr lang="zh-CN" altLang="en-US" dirty="0">
                <a:latin typeface="微软雅黑"/>
                <a:ea typeface="微软雅黑"/>
              </a:rPr>
              <a:t>在校园抢劫案件中</a:t>
            </a:r>
            <a:r>
              <a:rPr lang="en-US" altLang="zh-CN" dirty="0">
                <a:latin typeface="微软雅黑"/>
                <a:ea typeface="微软雅黑"/>
              </a:rPr>
              <a:t>,</a:t>
            </a:r>
            <a:r>
              <a:rPr lang="zh-CN" altLang="en-US" dirty="0">
                <a:latin typeface="微软雅黑"/>
                <a:ea typeface="微软雅黑"/>
              </a:rPr>
              <a:t>不法分子的目标多是独自行走的、佩戴或者携带贵重财物的、外 出或者晚自习晚归并且无伴独自一人的大学生以及在阴暗区域谈情说爱的情侣</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(4)</a:t>
            </a:r>
            <a:r>
              <a:rPr lang="zh-CN" altLang="en-US" dirty="0">
                <a:latin typeface="微软雅黑"/>
                <a:ea typeface="微软雅黑"/>
              </a:rPr>
              <a:t>校园抢劫案件的不法分子多是社会上不务正业</a:t>
            </a:r>
            <a:r>
              <a:rPr lang="en-US" altLang="zh-CN" dirty="0">
                <a:latin typeface="微软雅黑"/>
                <a:ea typeface="微软雅黑"/>
              </a:rPr>
              <a:t>,</a:t>
            </a:r>
            <a:r>
              <a:rPr lang="zh-CN" altLang="en-US" dirty="0">
                <a:latin typeface="微软雅黑"/>
                <a:ea typeface="微软雅黑"/>
              </a:rPr>
              <a:t>妄图不劳而获的人员</a:t>
            </a:r>
            <a:r>
              <a:rPr lang="en-US" altLang="zh-CN" dirty="0">
                <a:latin typeface="微软雅黑"/>
                <a:ea typeface="微软雅黑"/>
              </a:rPr>
              <a:t>,</a:t>
            </a:r>
            <a:r>
              <a:rPr lang="zh-CN" altLang="en-US" dirty="0">
                <a:latin typeface="微软雅黑"/>
                <a:ea typeface="微软雅黑"/>
              </a:rPr>
              <a:t>这些人员一 般对校园的环境较为熟悉</a:t>
            </a:r>
            <a:r>
              <a:rPr lang="en-US" altLang="zh-CN" dirty="0">
                <a:latin typeface="微软雅黑"/>
                <a:ea typeface="微软雅黑"/>
              </a:rPr>
              <a:t>. </a:t>
            </a:r>
            <a:endParaRPr lang="zh-CN" altLang="en-US" dirty="0">
              <a:latin typeface="微软雅黑"/>
              <a:ea typeface="微软雅黑"/>
            </a:endParaRPr>
          </a:p>
          <a:p>
            <a:pPr indent="454025"/>
            <a:r>
              <a:rPr lang="en-US" altLang="zh-CN" dirty="0">
                <a:latin typeface="微软雅黑"/>
                <a:ea typeface="微软雅黑"/>
              </a:rPr>
              <a:t>(5)</a:t>
            </a:r>
            <a:r>
              <a:rPr lang="zh-CN" altLang="en-US" dirty="0">
                <a:latin typeface="微软雅黑"/>
                <a:ea typeface="微软雅黑"/>
              </a:rPr>
              <a:t>校园抢劫案件的作案人往往都带着凶器</a:t>
            </a:r>
            <a:r>
              <a:rPr lang="en-US" altLang="zh-CN" dirty="0">
                <a:latin typeface="微软雅黑"/>
                <a:ea typeface="微软雅黑"/>
              </a:rPr>
              <a:t>,</a:t>
            </a:r>
            <a:r>
              <a:rPr lang="zh-CN" altLang="en-US" dirty="0">
                <a:latin typeface="微软雅黑"/>
                <a:ea typeface="微软雅黑"/>
              </a:rPr>
              <a:t>以凶器威胁受害人</a:t>
            </a:r>
            <a:r>
              <a:rPr lang="en-US" altLang="zh-CN" dirty="0">
                <a:latin typeface="微软雅黑"/>
                <a:ea typeface="微软雅黑"/>
              </a:rPr>
              <a:t>,</a:t>
            </a:r>
            <a:r>
              <a:rPr lang="zh-CN" altLang="en-US" dirty="0">
                <a:latin typeface="微软雅黑"/>
                <a:ea typeface="微软雅黑"/>
              </a:rPr>
              <a:t>有些凶残的抢劫犯甚 至在同受害人搏斗时用凶器加害受害人</a:t>
            </a:r>
            <a:r>
              <a:rPr lang="en-US" altLang="zh-CN" dirty="0">
                <a:latin typeface="微软雅黑"/>
                <a:ea typeface="微软雅黑"/>
              </a:rPr>
              <a:t>. </a:t>
            </a:r>
            <a:endParaRPr lang="zh-CN" altLang="en-US" dirty="0">
              <a:latin typeface="微软雅黑"/>
              <a:ea typeface="微软雅黑"/>
            </a:endParaRPr>
          </a:p>
          <a:p>
            <a:endParaRPr lang="zh-Hant"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248520262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474576" cy="584775"/>
          </a:xfrm>
          <a:prstGeom prst="rect">
            <a:avLst/>
          </a:prstGeom>
          <a:noFill/>
          <a:ln w="9525">
            <a:noFill/>
            <a:miter lim="800000"/>
            <a:headEnd/>
            <a:tailEnd/>
          </a:ln>
        </p:spPr>
        <p:txBody>
          <a:bodyPr wrap="none">
            <a:spAutoFit/>
          </a:bodyPr>
          <a:lstStyle/>
          <a:p>
            <a:r>
              <a:rPr lang="zh-CN" altLang="en-US" sz="3200" dirty="0">
                <a:latin typeface="微软雅黑"/>
                <a:ea typeface="微软雅黑"/>
              </a:rPr>
              <a:t>第三</a:t>
            </a:r>
            <a:r>
              <a:rPr lang="zh-CN" altLang="en-US" sz="3200" dirty="0" smtClean="0">
                <a:latin typeface="微软雅黑"/>
                <a:ea typeface="微软雅黑"/>
              </a:rPr>
              <a:t>节  防</a:t>
            </a:r>
            <a:r>
              <a:rPr lang="zh-CN" altLang="en-US" sz="3200" dirty="0">
                <a:latin typeface="微软雅黑"/>
                <a:ea typeface="微软雅黑"/>
              </a:rPr>
              <a:t>抢劫、防敲诈勒索 </a:t>
            </a: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83568" y="764704"/>
            <a:ext cx="7848872" cy="5847755"/>
          </a:xfrm>
          <a:prstGeom prst="rect">
            <a:avLst/>
          </a:prstGeom>
          <a:noFill/>
        </p:spPr>
        <p:txBody>
          <a:bodyPr wrap="square" rtlCol="0">
            <a:spAutoFit/>
          </a:bodyPr>
          <a:lstStyle/>
          <a:p>
            <a:r>
              <a:rPr lang="zh-CN" altLang="en-US" sz="2400" dirty="0">
                <a:latin typeface="微软雅黑"/>
                <a:ea typeface="微软雅黑"/>
              </a:rPr>
              <a:t>一、防抢劫 </a:t>
            </a:r>
          </a:p>
          <a:p>
            <a:pPr indent="454025"/>
            <a:r>
              <a:rPr lang="zh-CN" altLang="en-US" sz="2000" dirty="0">
                <a:latin typeface="微软雅黑"/>
                <a:ea typeface="微软雅黑"/>
              </a:rPr>
              <a:t>抢劫是指以非法占有为目的</a:t>
            </a:r>
            <a:r>
              <a:rPr lang="en-US" altLang="zh-CN" sz="2000" dirty="0">
                <a:latin typeface="微软雅黑"/>
                <a:ea typeface="微软雅黑"/>
              </a:rPr>
              <a:t>,</a:t>
            </a:r>
            <a:r>
              <a:rPr lang="zh-CN" altLang="en-US" sz="2000" dirty="0">
                <a:latin typeface="微软雅黑"/>
                <a:ea typeface="微软雅黑"/>
              </a:rPr>
              <a:t>对财物的所有人或者保管人当场使用暴力、胁迫或其他方 法</a:t>
            </a:r>
            <a:r>
              <a:rPr lang="en-US" altLang="zh-CN" sz="2000" dirty="0">
                <a:latin typeface="微软雅黑"/>
                <a:ea typeface="微软雅黑"/>
              </a:rPr>
              <a:t>,</a:t>
            </a:r>
            <a:r>
              <a:rPr lang="zh-CN" altLang="en-US" sz="2000" dirty="0">
                <a:latin typeface="微软雅黑"/>
                <a:ea typeface="微软雅黑"/>
              </a:rPr>
              <a:t>强行将公私财产抢走的行为</a:t>
            </a:r>
            <a:r>
              <a:rPr lang="en-US" altLang="zh-CN" sz="2000" dirty="0">
                <a:latin typeface="微软雅黑"/>
                <a:ea typeface="微软雅黑"/>
              </a:rPr>
              <a:t>.</a:t>
            </a:r>
            <a:r>
              <a:rPr lang="zh-CN" altLang="en-US" sz="2000" dirty="0">
                <a:latin typeface="微软雅黑"/>
                <a:ea typeface="微软雅黑"/>
              </a:rPr>
              <a:t>抢劫是高校较为常见的危害大学生生命和财产安全的违 法犯罪行为之一</a:t>
            </a:r>
            <a:r>
              <a:rPr lang="en-US" altLang="zh-CN" sz="2000" dirty="0">
                <a:latin typeface="微软雅黑"/>
                <a:ea typeface="微软雅黑"/>
              </a:rPr>
              <a:t>. </a:t>
            </a:r>
            <a:endParaRPr lang="zh-CN" altLang="en-US" sz="2000" dirty="0">
              <a:latin typeface="微软雅黑"/>
              <a:ea typeface="微软雅黑"/>
            </a:endParaRPr>
          </a:p>
          <a:p>
            <a:pPr indent="533400"/>
            <a:r>
              <a:rPr lang="en-US" altLang="zh-CN" sz="2000" b="1" dirty="0">
                <a:latin typeface="微软雅黑"/>
                <a:ea typeface="微软雅黑"/>
              </a:rPr>
              <a:t>2 .</a:t>
            </a:r>
            <a:r>
              <a:rPr lang="zh-CN" altLang="en-US" sz="2000" b="1" dirty="0">
                <a:latin typeface="微软雅黑"/>
                <a:ea typeface="微软雅黑"/>
              </a:rPr>
              <a:t>高 校 发 生 的 抢 劫 案 的 类 型 </a:t>
            </a:r>
          </a:p>
          <a:p>
            <a:pPr indent="533400"/>
            <a:r>
              <a:rPr lang="zh-CN" altLang="en-US" dirty="0">
                <a:latin typeface="微软雅黑"/>
                <a:ea typeface="微软雅黑"/>
              </a:rPr>
              <a:t>通常在高校发生的抢劫案的类型有以下几种</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(1)</a:t>
            </a:r>
            <a:r>
              <a:rPr lang="zh-CN" altLang="en-US" dirty="0">
                <a:latin typeface="微软雅黑"/>
                <a:ea typeface="微软雅黑"/>
              </a:rPr>
              <a:t>拦路抢劫</a:t>
            </a:r>
            <a:r>
              <a:rPr lang="en-US" altLang="zh-CN" dirty="0">
                <a:latin typeface="微软雅黑"/>
                <a:ea typeface="微软雅黑"/>
              </a:rPr>
              <a:t>.</a:t>
            </a:r>
            <a:r>
              <a:rPr lang="zh-CN" altLang="en-US" dirty="0">
                <a:latin typeface="微软雅黑"/>
                <a:ea typeface="微软雅黑"/>
              </a:rPr>
              <a:t>拦路抢劫是校园里较为常见的抢劫类型</a:t>
            </a:r>
            <a:r>
              <a:rPr lang="en-US" altLang="zh-CN" dirty="0">
                <a:latin typeface="微软雅黑"/>
                <a:ea typeface="微软雅黑"/>
              </a:rPr>
              <a:t>,</a:t>
            </a:r>
            <a:r>
              <a:rPr lang="zh-CN" altLang="en-US" dirty="0">
                <a:latin typeface="微软雅黑"/>
                <a:ea typeface="微软雅黑"/>
              </a:rPr>
              <a:t>往往发生在学生出入寝室的路 途中</a:t>
            </a:r>
            <a:r>
              <a:rPr lang="en-US" altLang="zh-CN" dirty="0">
                <a:latin typeface="微软雅黑"/>
                <a:ea typeface="微软雅黑"/>
              </a:rPr>
              <a:t>.</a:t>
            </a:r>
            <a:r>
              <a:rPr lang="zh-CN" altLang="en-US" dirty="0">
                <a:latin typeface="微软雅黑"/>
                <a:ea typeface="微软雅黑"/>
              </a:rPr>
              <a:t>尤其是邻近期末考试时</a:t>
            </a:r>
            <a:r>
              <a:rPr lang="en-US" altLang="zh-CN" dirty="0">
                <a:latin typeface="微软雅黑"/>
                <a:ea typeface="微软雅黑"/>
              </a:rPr>
              <a:t>,</a:t>
            </a:r>
            <a:r>
              <a:rPr lang="zh-CN" altLang="en-US" dirty="0">
                <a:latin typeface="微软雅黑"/>
                <a:ea typeface="微软雅黑"/>
              </a:rPr>
              <a:t>学生往往自习到很晚</a:t>
            </a:r>
            <a:r>
              <a:rPr lang="en-US" altLang="zh-CN" dirty="0">
                <a:latin typeface="微软雅黑"/>
                <a:ea typeface="微软雅黑"/>
              </a:rPr>
              <a:t>,</a:t>
            </a:r>
            <a:r>
              <a:rPr lang="zh-CN" altLang="en-US" dirty="0">
                <a:latin typeface="微软雅黑"/>
                <a:ea typeface="微软雅黑"/>
              </a:rPr>
              <a:t>这便给歹徒可乘之机</a:t>
            </a:r>
            <a:r>
              <a:rPr lang="en-US" altLang="zh-CN" dirty="0">
                <a:latin typeface="微软雅黑"/>
                <a:ea typeface="微软雅黑"/>
              </a:rPr>
              <a:t>.</a:t>
            </a:r>
            <a:r>
              <a:rPr lang="zh-CN" altLang="en-US" dirty="0">
                <a:latin typeface="微软雅黑"/>
                <a:ea typeface="微软雅黑"/>
              </a:rPr>
              <a:t>拦路抢劫的目 标通常是单独行走的女生</a:t>
            </a:r>
            <a:r>
              <a:rPr lang="en-US" altLang="zh-CN" dirty="0">
                <a:latin typeface="微软雅黑"/>
                <a:ea typeface="微软雅黑"/>
              </a:rPr>
              <a:t>,</a:t>
            </a:r>
            <a:r>
              <a:rPr lang="zh-CN" altLang="en-US" dirty="0">
                <a:latin typeface="微软雅黑"/>
                <a:ea typeface="微软雅黑"/>
              </a:rPr>
              <a:t>并且歹徒往往选择容易得手的值钱物品</a:t>
            </a:r>
            <a:r>
              <a:rPr lang="en-US" altLang="zh-CN" dirty="0">
                <a:latin typeface="微软雅黑"/>
                <a:ea typeface="微软雅黑"/>
              </a:rPr>
              <a:t>. </a:t>
            </a:r>
            <a:endParaRPr lang="zh-CN" altLang="en-US" dirty="0">
              <a:latin typeface="微软雅黑"/>
              <a:ea typeface="微软雅黑"/>
            </a:endParaRPr>
          </a:p>
          <a:p>
            <a:pPr indent="533400"/>
            <a:r>
              <a:rPr lang="zh-CN" altLang="en-US" dirty="0">
                <a:latin typeface="微软雅黑"/>
                <a:ea typeface="微软雅黑"/>
              </a:rPr>
              <a:t>学生应时刻提高警惕预防抢劫案件的发生</a:t>
            </a:r>
            <a:r>
              <a:rPr lang="en-US" altLang="zh-CN" dirty="0">
                <a:latin typeface="微软雅黑"/>
                <a:ea typeface="微软雅黑"/>
              </a:rPr>
              <a:t>.</a:t>
            </a:r>
            <a:r>
              <a:rPr lang="zh-CN" altLang="en-US" dirty="0">
                <a:latin typeface="微软雅黑"/>
                <a:ea typeface="微软雅黑"/>
              </a:rPr>
              <a:t>夜间千万不要独自一人到偏僻、阴暗的地 方行走</a:t>
            </a:r>
            <a:r>
              <a:rPr lang="en-US" altLang="zh-CN" dirty="0">
                <a:latin typeface="微软雅黑"/>
                <a:ea typeface="微软雅黑"/>
              </a:rPr>
              <a:t>,</a:t>
            </a:r>
            <a:r>
              <a:rPr lang="zh-CN" altLang="en-US" dirty="0">
                <a:latin typeface="微软雅黑"/>
                <a:ea typeface="微软雅黑"/>
              </a:rPr>
              <a:t>遇到抢劫时不要惊慌</a:t>
            </a:r>
            <a:r>
              <a:rPr lang="en-US" altLang="zh-CN" dirty="0">
                <a:latin typeface="微软雅黑"/>
                <a:ea typeface="微软雅黑"/>
              </a:rPr>
              <a:t>,</a:t>
            </a:r>
            <a:r>
              <a:rPr lang="zh-CN" altLang="en-US" dirty="0">
                <a:latin typeface="微软雅黑"/>
                <a:ea typeface="微软雅黑"/>
              </a:rPr>
              <a:t>要沉着冷静应付</a:t>
            </a:r>
            <a:r>
              <a:rPr lang="en-US" altLang="zh-CN" dirty="0">
                <a:latin typeface="微软雅黑"/>
                <a:ea typeface="微软雅黑"/>
              </a:rPr>
              <a:t>,</a:t>
            </a:r>
            <a:r>
              <a:rPr lang="zh-CN" altLang="en-US" dirty="0">
                <a:latin typeface="微软雅黑"/>
                <a:ea typeface="微软雅黑"/>
              </a:rPr>
              <a:t>及时向公安机关报案</a:t>
            </a:r>
            <a:r>
              <a:rPr lang="en-US" altLang="zh-CN" dirty="0">
                <a:latin typeface="微软雅黑"/>
                <a:ea typeface="微软雅黑"/>
              </a:rPr>
              <a:t>,</a:t>
            </a:r>
            <a:r>
              <a:rPr lang="zh-CN" altLang="en-US" dirty="0">
                <a:latin typeface="微软雅黑"/>
                <a:ea typeface="微软雅黑"/>
              </a:rPr>
              <a:t>如不法分子得逞后欲 逃跑时</a:t>
            </a:r>
            <a:r>
              <a:rPr lang="en-US" altLang="zh-CN" dirty="0">
                <a:latin typeface="微软雅黑"/>
                <a:ea typeface="微软雅黑"/>
              </a:rPr>
              <a:t>,</a:t>
            </a:r>
            <a:r>
              <a:rPr lang="zh-CN" altLang="en-US" dirty="0">
                <a:latin typeface="微软雅黑"/>
                <a:ea typeface="微软雅黑"/>
              </a:rPr>
              <a:t>应大声呼叫</a:t>
            </a:r>
            <a:r>
              <a:rPr lang="en-US" altLang="zh-CN" dirty="0">
                <a:latin typeface="微软雅黑"/>
                <a:ea typeface="微软雅黑"/>
              </a:rPr>
              <a:t>,</a:t>
            </a:r>
            <a:r>
              <a:rPr lang="zh-CN" altLang="en-US" dirty="0">
                <a:latin typeface="微软雅黑"/>
                <a:ea typeface="微软雅黑"/>
              </a:rPr>
              <a:t>寻求周围人的援助</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(2)</a:t>
            </a:r>
            <a:r>
              <a:rPr lang="zh-CN" altLang="en-US" dirty="0">
                <a:latin typeface="微软雅黑"/>
                <a:ea typeface="微软雅黑"/>
              </a:rPr>
              <a:t>入室抢劫</a:t>
            </a:r>
            <a:r>
              <a:rPr lang="en-US" altLang="zh-CN" dirty="0">
                <a:latin typeface="微软雅黑"/>
                <a:ea typeface="微软雅黑"/>
              </a:rPr>
              <a:t>.</a:t>
            </a:r>
            <a:r>
              <a:rPr lang="zh-CN" altLang="en-US" dirty="0">
                <a:latin typeface="微软雅黑"/>
                <a:ea typeface="微软雅黑"/>
              </a:rPr>
              <a:t>入室抢劫往往发生在学生上课时间</a:t>
            </a:r>
            <a:r>
              <a:rPr lang="en-US" altLang="zh-CN" dirty="0">
                <a:latin typeface="微软雅黑"/>
                <a:ea typeface="微软雅黑"/>
              </a:rPr>
              <a:t>,</a:t>
            </a:r>
            <a:r>
              <a:rPr lang="zh-CN" altLang="en-US" dirty="0">
                <a:latin typeface="微软雅黑"/>
                <a:ea typeface="微软雅黑"/>
              </a:rPr>
              <a:t>大部分学生都在教室上课</a:t>
            </a:r>
            <a:r>
              <a:rPr lang="en-US" altLang="zh-CN" dirty="0">
                <a:latin typeface="微软雅黑"/>
                <a:ea typeface="微软雅黑"/>
              </a:rPr>
              <a:t>,</a:t>
            </a:r>
            <a:r>
              <a:rPr lang="zh-CN" altLang="en-US" dirty="0">
                <a:latin typeface="微软雅黑"/>
                <a:ea typeface="微软雅黑"/>
              </a:rPr>
              <a:t>仅有少 数的学生因特殊原因留在宿舍</a:t>
            </a:r>
            <a:r>
              <a:rPr lang="en-US" altLang="zh-CN" dirty="0">
                <a:latin typeface="微软雅黑"/>
                <a:ea typeface="微软雅黑"/>
              </a:rPr>
              <a:t>.</a:t>
            </a:r>
            <a:r>
              <a:rPr lang="zh-CN" altLang="en-US" dirty="0">
                <a:latin typeface="微软雅黑"/>
                <a:ea typeface="微软雅黑"/>
              </a:rPr>
              <a:t>歹徒通常采取诱骗、伪装、威胁的手段强行进入宿舍进行抢 劫财物的不法行为</a:t>
            </a:r>
            <a:r>
              <a:rPr lang="en-US" altLang="zh-CN" dirty="0">
                <a:latin typeface="微软雅黑"/>
                <a:ea typeface="微软雅黑"/>
              </a:rPr>
              <a:t>. </a:t>
            </a:r>
            <a:endParaRPr lang="zh-CN" altLang="en-US" dirty="0">
              <a:latin typeface="微软雅黑"/>
              <a:ea typeface="微软雅黑"/>
            </a:endParaRPr>
          </a:p>
          <a:p>
            <a:pPr indent="533400"/>
            <a:r>
              <a:rPr lang="en-US" altLang="zh-CN" dirty="0">
                <a:latin typeface="微软雅黑"/>
                <a:ea typeface="微软雅黑"/>
              </a:rPr>
              <a:t>(3)</a:t>
            </a:r>
            <a:r>
              <a:rPr lang="zh-CN" altLang="en-US" dirty="0">
                <a:latin typeface="微软雅黑"/>
                <a:ea typeface="微软雅黑"/>
              </a:rPr>
              <a:t>飞车抢劫</a:t>
            </a:r>
            <a:r>
              <a:rPr lang="en-US" altLang="zh-CN" dirty="0">
                <a:latin typeface="微软雅黑"/>
                <a:ea typeface="微软雅黑"/>
              </a:rPr>
              <a:t>.</a:t>
            </a:r>
            <a:r>
              <a:rPr lang="zh-CN" altLang="en-US" dirty="0">
                <a:latin typeface="微软雅黑"/>
                <a:ea typeface="微软雅黑"/>
              </a:rPr>
              <a:t>发生在大学生身上的飞车抢劫事件</a:t>
            </a:r>
            <a:r>
              <a:rPr lang="en-US" altLang="zh-CN" dirty="0">
                <a:latin typeface="微软雅黑"/>
                <a:ea typeface="微软雅黑"/>
              </a:rPr>
              <a:t>,</a:t>
            </a:r>
            <a:r>
              <a:rPr lang="zh-CN" altLang="en-US" dirty="0">
                <a:latin typeface="微软雅黑"/>
                <a:ea typeface="微软雅黑"/>
              </a:rPr>
              <a:t>多见于校外</a:t>
            </a:r>
            <a:r>
              <a:rPr lang="en-US" altLang="zh-CN" dirty="0">
                <a:latin typeface="微软雅黑"/>
                <a:ea typeface="微软雅黑"/>
              </a:rPr>
              <a:t>.</a:t>
            </a:r>
            <a:r>
              <a:rPr lang="zh-CN" altLang="en-US" dirty="0">
                <a:latin typeface="微软雅黑"/>
                <a:ea typeface="微软雅黑"/>
              </a:rPr>
              <a:t>大多数情况下是两个 歹徒同骑一辆摩托车</a:t>
            </a:r>
            <a:r>
              <a:rPr lang="en-US" altLang="zh-CN" dirty="0">
                <a:latin typeface="微软雅黑"/>
                <a:ea typeface="微软雅黑"/>
              </a:rPr>
              <a:t>,</a:t>
            </a:r>
            <a:r>
              <a:rPr lang="zh-CN" altLang="en-US" dirty="0">
                <a:latin typeface="微软雅黑"/>
                <a:ea typeface="微软雅黑"/>
              </a:rPr>
              <a:t>由坐在后座上的歹徒实施抢劫行为</a:t>
            </a:r>
            <a:r>
              <a:rPr lang="en-US" altLang="zh-CN" dirty="0">
                <a:latin typeface="微软雅黑"/>
                <a:ea typeface="微软雅黑"/>
              </a:rPr>
              <a:t>.</a:t>
            </a:r>
            <a:r>
              <a:rPr lang="zh-CN" altLang="en-US" dirty="0">
                <a:latin typeface="微软雅黑"/>
                <a:ea typeface="微软雅黑"/>
              </a:rPr>
              <a:t>抢劫的对象是行人随身携带的 皮包或者贵重物品</a:t>
            </a:r>
            <a:r>
              <a:rPr lang="en-US" altLang="zh-CN" dirty="0">
                <a:latin typeface="微软雅黑"/>
                <a:ea typeface="微软雅黑"/>
              </a:rPr>
              <a:t>. </a:t>
            </a:r>
            <a:endParaRPr lang="zh-CN" altLang="en-US" dirty="0">
              <a:latin typeface="微软雅黑"/>
              <a:ea typeface="微软雅黑"/>
            </a:endParaRPr>
          </a:p>
          <a:p>
            <a:endParaRPr lang="zh-CN" altLang="en-US" dirty="0">
              <a:latin typeface="微软雅黑"/>
              <a:ea typeface="微软雅黑"/>
            </a:endParaRPr>
          </a:p>
        </p:txBody>
      </p:sp>
    </p:spTree>
    <p:extLst>
      <p:ext uri="{BB962C8B-B14F-4D97-AF65-F5344CB8AC3E}">
        <p14:creationId xmlns:p14="http://schemas.microsoft.com/office/powerpoint/2010/main" val="400923989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4554</TotalTime>
  <Words>2274</Words>
  <Application>Microsoft Office PowerPoint</Application>
  <PresentationFormat>全屏显示(4:3)</PresentationFormat>
  <Paragraphs>180</Paragraphs>
  <Slides>14</Slides>
  <Notes>0</Notes>
  <HiddenSlides>0</HiddenSlides>
  <MMClips>0</MMClips>
  <ScaleCrop>false</ScaleCrop>
  <HeadingPairs>
    <vt:vector size="4" baseType="variant">
      <vt:variant>
        <vt:lpstr>主题</vt:lpstr>
      </vt:variant>
      <vt:variant>
        <vt:i4>1</vt:i4>
      </vt:variant>
      <vt:variant>
        <vt:lpstr>幻灯片标题</vt:lpstr>
      </vt:variant>
      <vt:variant>
        <vt:i4>14</vt:i4>
      </vt:variant>
    </vt:vector>
  </HeadingPairs>
  <TitlesOfParts>
    <vt:vector size="15"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SJYY</cp:lastModifiedBy>
  <cp:revision>455</cp:revision>
  <dcterms:created xsi:type="dcterms:W3CDTF">2013-10-30T09:04:50Z</dcterms:created>
  <dcterms:modified xsi:type="dcterms:W3CDTF">2017-09-28T07:27:29Z</dcterms:modified>
</cp:coreProperties>
</file>