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5"/>
  </p:notesMasterIdLst>
  <p:sldIdLst>
    <p:sldId id="256" r:id="rId2"/>
    <p:sldId id="257" r:id="rId3"/>
    <p:sldId id="266" r:id="rId4"/>
    <p:sldId id="258" r:id="rId5"/>
    <p:sldId id="275" r:id="rId6"/>
    <p:sldId id="276" r:id="rId7"/>
    <p:sldId id="277" r:id="rId8"/>
    <p:sldId id="278" r:id="rId9"/>
    <p:sldId id="301" r:id="rId10"/>
    <p:sldId id="279" r:id="rId11"/>
    <p:sldId id="280" r:id="rId12"/>
    <p:sldId id="281" r:id="rId13"/>
    <p:sldId id="302" r:id="rId14"/>
    <p:sldId id="283" r:id="rId15"/>
    <p:sldId id="284" r:id="rId16"/>
    <p:sldId id="285" r:id="rId17"/>
    <p:sldId id="286" r:id="rId18"/>
    <p:sldId id="287" r:id="rId19"/>
    <p:sldId id="288" r:id="rId20"/>
    <p:sldId id="289" r:id="rId21"/>
    <p:sldId id="290" r:id="rId22"/>
    <p:sldId id="291" r:id="rId23"/>
    <p:sldId id="292" r:id="rId24"/>
    <p:sldId id="303" r:id="rId25"/>
    <p:sldId id="293" r:id="rId26"/>
    <p:sldId id="294" r:id="rId27"/>
    <p:sldId id="295" r:id="rId28"/>
    <p:sldId id="296" r:id="rId29"/>
    <p:sldId id="297" r:id="rId30"/>
    <p:sldId id="298" r:id="rId31"/>
    <p:sldId id="299" r:id="rId32"/>
    <p:sldId id="300" r:id="rId33"/>
    <p:sldId id="265" r:id="rId34"/>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AEF2"/>
    <a:srgbClr val="BBBBBB"/>
    <a:srgbClr val="93634C"/>
    <a:srgbClr val="94634C"/>
    <a:srgbClr val="EA718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81" autoAdjust="0"/>
    <p:restoredTop sz="95606" autoAdjust="0"/>
  </p:normalViewPr>
  <p:slideViewPr>
    <p:cSldViewPr>
      <p:cViewPr varScale="1">
        <p:scale>
          <a:sx n="75" d="100"/>
          <a:sy n="75" d="100"/>
        </p:scale>
        <p:origin x="-126"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ea typeface="宋体" pitchFamily="2" charset="-122"/>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ea typeface="宋体" pitchFamily="2" charset="-122"/>
              </a:defRPr>
            </a:lvl1pPr>
          </a:lstStyle>
          <a:p>
            <a:pPr>
              <a:defRPr/>
            </a:pPr>
            <a:fld id="{9F744C6F-2DCB-4443-8CA6-10F9F6BC2254}" type="datetimeFigureOut">
              <a:rPr lang="zh-CN" altLang="en-US"/>
              <a:pPr>
                <a:defRPr/>
              </a:pPr>
              <a:t>2017/9/28/Thursday</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ea typeface="宋体" pitchFamily="2" charset="-122"/>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ea typeface="宋体" pitchFamily="2" charset="-122"/>
              </a:defRPr>
            </a:lvl1pPr>
          </a:lstStyle>
          <a:p>
            <a:pPr>
              <a:defRPr/>
            </a:pPr>
            <a:fld id="{824B68B9-7889-48A4-8FC6-A91649129099}" type="slidenum">
              <a:rPr lang="zh-CN" altLang="en-US"/>
              <a:pPr>
                <a:defRPr/>
              </a:pPr>
              <a:t>‹#›</a:t>
            </a:fld>
            <a:endParaRPr lang="zh-CN" altLang="en-US"/>
          </a:p>
        </p:txBody>
      </p:sp>
    </p:spTree>
    <p:extLst>
      <p:ext uri="{BB962C8B-B14F-4D97-AF65-F5344CB8AC3E}">
        <p14:creationId xmlns:p14="http://schemas.microsoft.com/office/powerpoint/2010/main" val="303145026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54C012F-50BE-4916-BE77-ED4371DDF061}"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5F963C5A-0FBE-4673-B44D-8146F1F67184}" type="slidenum">
              <a:rPr lang="zh-CN" altLang="en-US"/>
              <a:pPr>
                <a:defRPr/>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4DE1E0D-4885-4C37-B03A-CE6FEECAA12B}"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290CEF68-2610-49CF-8110-EFF6FD5AF599}" type="slidenum">
              <a:rPr lang="zh-CN" altLang="en-US"/>
              <a:pPr>
                <a:defRPr/>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0F992C9-9257-4E39-9C95-501BEE6FB355}"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A2223A38-2667-4949-992E-0B9D6B1DBF9F}" type="slidenum">
              <a:rPr lang="zh-CN" altLang="en-US"/>
              <a:pPr>
                <a:defRPr/>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E72D3CD-E4EA-41E3-83FE-BB005637098A}"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B27715DB-1263-429E-A6DE-F9106977AFAF}"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A32BEA1-10EF-47F0-8328-2EFD098FA82E}" type="datetimeFigureOut">
              <a:rPr lang="zh-CN" altLang="en-US"/>
              <a:pPr>
                <a:defRPr/>
              </a:pPr>
              <a:t>2017/9/28/Thursday</a:t>
            </a:fld>
            <a:endParaRPr lang="zh-CN" altLang="en-US"/>
          </a:p>
        </p:txBody>
      </p:sp>
      <p:sp>
        <p:nvSpPr>
          <p:cNvPr id="5" name="页脚占位符 4"/>
          <p:cNvSpPr>
            <a:spLocks noGrp="1"/>
          </p:cNvSpPr>
          <p:nvPr>
            <p:ph type="ftr" sz="quarter" idx="11"/>
          </p:nvPr>
        </p:nvSpPr>
        <p:spPr/>
        <p:txBody>
          <a:bodyPr/>
          <a:lstStyle>
            <a:lvl1pPr>
              <a:defRPr/>
            </a:lvl1pPr>
          </a:lstStyle>
          <a:p>
            <a:pPr>
              <a:defRPr/>
            </a:pPr>
            <a:endParaRPr lang="zh-CN" altLang="en-US"/>
          </a:p>
        </p:txBody>
      </p:sp>
      <p:sp>
        <p:nvSpPr>
          <p:cNvPr id="6" name="灯片编号占位符 5"/>
          <p:cNvSpPr>
            <a:spLocks noGrp="1"/>
          </p:cNvSpPr>
          <p:nvPr>
            <p:ph type="sldNum" sz="quarter" idx="12"/>
          </p:nvPr>
        </p:nvSpPr>
        <p:spPr/>
        <p:txBody>
          <a:bodyPr/>
          <a:lstStyle>
            <a:lvl1pPr>
              <a:defRPr/>
            </a:lvl1pPr>
          </a:lstStyle>
          <a:p>
            <a:pPr>
              <a:defRPr/>
            </a:pPr>
            <a:fld id="{92EEB876-B110-42D7-B2BE-F6AE5FC31CE3}"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p:cNvSpPr>
          <p:nvPr>
            <p:ph type="dt" sz="half" idx="10"/>
          </p:nvPr>
        </p:nvSpPr>
        <p:spPr/>
        <p:txBody>
          <a:bodyPr/>
          <a:lstStyle>
            <a:lvl1pPr>
              <a:defRPr/>
            </a:lvl1pPr>
          </a:lstStyle>
          <a:p>
            <a:pPr>
              <a:defRPr/>
            </a:pPr>
            <a:fld id="{E020FEE6-834F-4B33-B2B1-D16CACA1AB1A}"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202C1CD-4BF5-481D-8C27-AB69A2B5769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p:cNvSpPr>
          <p:nvPr>
            <p:ph type="dt" sz="half" idx="10"/>
          </p:nvPr>
        </p:nvSpPr>
        <p:spPr/>
        <p:txBody>
          <a:bodyPr/>
          <a:lstStyle>
            <a:lvl1pPr>
              <a:defRPr/>
            </a:lvl1pPr>
          </a:lstStyle>
          <a:p>
            <a:pPr>
              <a:defRPr/>
            </a:pPr>
            <a:fld id="{4CBF4ADF-D438-4037-AD1A-E6BCFDAFCB79}" type="datetimeFigureOut">
              <a:rPr lang="zh-CN" altLang="en-US"/>
              <a:pPr>
                <a:defRPr/>
              </a:pPr>
              <a:t>2017/9/28/Thursday</a:t>
            </a:fld>
            <a:endParaRPr lang="zh-CN" altLang="en-US"/>
          </a:p>
        </p:txBody>
      </p:sp>
      <p:sp>
        <p:nvSpPr>
          <p:cNvPr id="8" name="页脚占位符 4"/>
          <p:cNvSpPr>
            <a:spLocks noGrp="1"/>
          </p:cNvSpPr>
          <p:nvPr>
            <p:ph type="ftr" sz="quarter" idx="11"/>
          </p:nvPr>
        </p:nvSpPr>
        <p:spPr/>
        <p:txBody>
          <a:bodyPr/>
          <a:lstStyle>
            <a:lvl1pPr>
              <a:defRPr/>
            </a:lvl1pPr>
          </a:lstStyle>
          <a:p>
            <a:pPr>
              <a:defRPr/>
            </a:pPr>
            <a:endParaRPr lang="zh-CN" altLang="en-US"/>
          </a:p>
        </p:txBody>
      </p:sp>
      <p:sp>
        <p:nvSpPr>
          <p:cNvPr id="9" name="灯片编号占位符 5"/>
          <p:cNvSpPr>
            <a:spLocks noGrp="1"/>
          </p:cNvSpPr>
          <p:nvPr>
            <p:ph type="sldNum" sz="quarter" idx="12"/>
          </p:nvPr>
        </p:nvSpPr>
        <p:spPr/>
        <p:txBody>
          <a:bodyPr/>
          <a:lstStyle>
            <a:lvl1pPr>
              <a:defRPr/>
            </a:lvl1pPr>
          </a:lstStyle>
          <a:p>
            <a:pPr>
              <a:defRPr/>
            </a:pPr>
            <a:fld id="{304D2E86-B3EC-437A-86E1-5E20DB1464A8}" type="slidenum">
              <a:rPr lang="zh-CN" altLang="en-US"/>
              <a:pPr>
                <a:defRPr/>
              </a:pPr>
              <a:t>‹#›</a:t>
            </a:fld>
            <a:endParaRPr lang="zh-CN" alt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p:cNvSpPr>
          <p:nvPr>
            <p:ph type="dt" sz="half" idx="10"/>
          </p:nvPr>
        </p:nvSpPr>
        <p:spPr/>
        <p:txBody>
          <a:bodyPr/>
          <a:lstStyle>
            <a:lvl1pPr>
              <a:defRPr/>
            </a:lvl1pPr>
          </a:lstStyle>
          <a:p>
            <a:pPr>
              <a:defRPr/>
            </a:pPr>
            <a:fld id="{F97686F2-3FD8-4AF2-986C-0B906770FA4F}" type="datetimeFigureOut">
              <a:rPr lang="zh-CN" altLang="en-US"/>
              <a:pPr>
                <a:defRPr/>
              </a:pPr>
              <a:t>2017/9/28/Thursday</a:t>
            </a:fld>
            <a:endParaRPr lang="zh-CN" altLang="en-US"/>
          </a:p>
        </p:txBody>
      </p:sp>
      <p:sp>
        <p:nvSpPr>
          <p:cNvPr id="4" name="页脚占位符 4"/>
          <p:cNvSpPr>
            <a:spLocks noGrp="1"/>
          </p:cNvSpPr>
          <p:nvPr>
            <p:ph type="ftr" sz="quarter" idx="11"/>
          </p:nvPr>
        </p:nvSpPr>
        <p:spPr/>
        <p:txBody>
          <a:bodyPr/>
          <a:lstStyle>
            <a:lvl1pPr>
              <a:defRPr/>
            </a:lvl1pPr>
          </a:lstStyle>
          <a:p>
            <a:pPr>
              <a:defRPr/>
            </a:pPr>
            <a:endParaRPr lang="zh-CN" altLang="en-US"/>
          </a:p>
        </p:txBody>
      </p:sp>
      <p:sp>
        <p:nvSpPr>
          <p:cNvPr id="5" name="灯片编号占位符 5"/>
          <p:cNvSpPr>
            <a:spLocks noGrp="1"/>
          </p:cNvSpPr>
          <p:nvPr>
            <p:ph type="sldNum" sz="quarter" idx="12"/>
          </p:nvPr>
        </p:nvSpPr>
        <p:spPr/>
        <p:txBody>
          <a:bodyPr/>
          <a:lstStyle>
            <a:lvl1pPr>
              <a:defRPr/>
            </a:lvl1pPr>
          </a:lstStyle>
          <a:p>
            <a:pPr>
              <a:defRPr/>
            </a:pPr>
            <a:fld id="{CC77D182-10D6-4080-9903-D697C6D88584}" type="slidenum">
              <a:rPr lang="zh-CN" altLang="en-US"/>
              <a:pPr>
                <a:defRPr/>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p:cNvSpPr>
          <p:nvPr>
            <p:ph type="dt" sz="half" idx="10"/>
          </p:nvPr>
        </p:nvSpPr>
        <p:spPr/>
        <p:txBody>
          <a:bodyPr/>
          <a:lstStyle>
            <a:lvl1pPr>
              <a:defRPr/>
            </a:lvl1pPr>
          </a:lstStyle>
          <a:p>
            <a:pPr>
              <a:defRPr/>
            </a:pPr>
            <a:fld id="{E8DD3058-0741-4CC3-AC2A-A33B57092BF9}" type="datetimeFigureOut">
              <a:rPr lang="zh-CN" altLang="en-US"/>
              <a:pPr>
                <a:defRPr/>
              </a:pPr>
              <a:t>2017/9/28/Thursday</a:t>
            </a:fld>
            <a:endParaRPr lang="zh-CN" altLang="en-US"/>
          </a:p>
        </p:txBody>
      </p:sp>
      <p:sp>
        <p:nvSpPr>
          <p:cNvPr id="3" name="页脚占位符 4"/>
          <p:cNvSpPr>
            <a:spLocks noGrp="1"/>
          </p:cNvSpPr>
          <p:nvPr>
            <p:ph type="ftr" sz="quarter" idx="11"/>
          </p:nvPr>
        </p:nvSpPr>
        <p:spPr/>
        <p:txBody>
          <a:bodyPr/>
          <a:lstStyle>
            <a:lvl1pPr>
              <a:defRPr/>
            </a:lvl1pPr>
          </a:lstStyle>
          <a:p>
            <a:pPr>
              <a:defRPr/>
            </a:pPr>
            <a:endParaRPr lang="zh-CN" altLang="en-US"/>
          </a:p>
        </p:txBody>
      </p:sp>
      <p:sp>
        <p:nvSpPr>
          <p:cNvPr id="4" name="灯片编号占位符 5"/>
          <p:cNvSpPr>
            <a:spLocks noGrp="1"/>
          </p:cNvSpPr>
          <p:nvPr>
            <p:ph type="sldNum" sz="quarter" idx="12"/>
          </p:nvPr>
        </p:nvSpPr>
        <p:spPr/>
        <p:txBody>
          <a:bodyPr/>
          <a:lstStyle>
            <a:lvl1pPr>
              <a:defRPr/>
            </a:lvl1pPr>
          </a:lstStyle>
          <a:p>
            <a:pPr>
              <a:defRPr/>
            </a:pPr>
            <a:fld id="{1E7F969A-5505-43E9-8F87-847E76A1D5B2}" type="slidenum">
              <a:rPr lang="zh-CN" altLang="en-US"/>
              <a:pPr>
                <a:defRPr/>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13FB4AE7-12C8-4A50-9EEE-0CAD176C25F5}"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5BC3EE4F-14C4-4C5F-934B-432F02282B3B}" type="slidenum">
              <a:rPr lang="zh-CN" altLang="en-US"/>
              <a:pPr>
                <a:defRPr/>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p:cNvSpPr>
          <p:nvPr>
            <p:ph type="dt" sz="half" idx="10"/>
          </p:nvPr>
        </p:nvSpPr>
        <p:spPr/>
        <p:txBody>
          <a:bodyPr/>
          <a:lstStyle>
            <a:lvl1pPr>
              <a:defRPr/>
            </a:lvl1pPr>
          </a:lstStyle>
          <a:p>
            <a:pPr>
              <a:defRPr/>
            </a:pPr>
            <a:fld id="{9A3B0B37-FF3B-42DB-ABF5-B356AC355D96}" type="datetimeFigureOut">
              <a:rPr lang="zh-CN" altLang="en-US"/>
              <a:pPr>
                <a:defRPr/>
              </a:pPr>
              <a:t>2017/9/28/Thursday</a:t>
            </a:fld>
            <a:endParaRPr lang="zh-CN" altLang="en-US"/>
          </a:p>
        </p:txBody>
      </p:sp>
      <p:sp>
        <p:nvSpPr>
          <p:cNvPr id="6" name="页脚占位符 4"/>
          <p:cNvSpPr>
            <a:spLocks noGrp="1"/>
          </p:cNvSpPr>
          <p:nvPr>
            <p:ph type="ftr" sz="quarter" idx="11"/>
          </p:nvPr>
        </p:nvSpPr>
        <p:spPr/>
        <p:txBody>
          <a:bodyPr/>
          <a:lstStyle>
            <a:lvl1pPr>
              <a:defRPr/>
            </a:lvl1pPr>
          </a:lstStyle>
          <a:p>
            <a:pPr>
              <a:defRPr/>
            </a:pPr>
            <a:endParaRPr lang="zh-CN" altLang="en-US"/>
          </a:p>
        </p:txBody>
      </p:sp>
      <p:sp>
        <p:nvSpPr>
          <p:cNvPr id="7" name="灯片编号占位符 5"/>
          <p:cNvSpPr>
            <a:spLocks noGrp="1"/>
          </p:cNvSpPr>
          <p:nvPr>
            <p:ph type="sldNum" sz="quarter" idx="12"/>
          </p:nvPr>
        </p:nvSpPr>
        <p:spPr/>
        <p:txBody>
          <a:bodyPr/>
          <a:lstStyle>
            <a:lvl1pPr>
              <a:defRPr/>
            </a:lvl1pPr>
          </a:lstStyle>
          <a:p>
            <a:pPr>
              <a:defRPr/>
            </a:pPr>
            <a:fld id="{2958C471-84CC-4E47-960E-170EA9766EB5}" type="slidenum">
              <a:rPr lang="zh-CN" altLang="en-US"/>
              <a:pPr>
                <a:defRPr/>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46FB147D-83AF-4956-A3A3-6EEC88000B5D}" type="datetimeFigureOut">
              <a:rPr lang="zh-CN" altLang="en-US"/>
              <a:pPr>
                <a:defRPr/>
              </a:pPr>
              <a:t>2017/9/28/Thursday</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3792F17E-DDBD-4562-941A-9005DFADE914}"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lum/>
          </a:blip>
          <a:srcRect/>
          <a:stretch>
            <a:fillRect l="-1000" r="-1000"/>
          </a:stretch>
        </a:blipFill>
        <a:effectLst/>
      </p:bgPr>
    </p:bg>
    <p:spTree>
      <p:nvGrpSpPr>
        <p:cNvPr id="1" name=""/>
        <p:cNvGrpSpPr/>
        <p:nvPr/>
      </p:nvGrpSpPr>
      <p:grpSpPr>
        <a:xfrm>
          <a:off x="0" y="0"/>
          <a:ext cx="0" cy="0"/>
          <a:chOff x="0" y="0"/>
          <a:chExt cx="0" cy="0"/>
        </a:xfrm>
      </p:grpSpPr>
      <p:sp>
        <p:nvSpPr>
          <p:cNvPr id="2" name="TextBox 6"/>
          <p:cNvSpPr txBox="1">
            <a:spLocks noChangeArrowheads="1"/>
          </p:cNvSpPr>
          <p:nvPr/>
        </p:nvSpPr>
        <p:spPr bwMode="auto">
          <a:xfrm>
            <a:off x="4427984" y="1484784"/>
            <a:ext cx="4857750" cy="830997"/>
          </a:xfrm>
          <a:prstGeom prst="rect">
            <a:avLst/>
          </a:prstGeom>
          <a:noFill/>
          <a:ln w="9525">
            <a:noFill/>
            <a:miter lim="800000"/>
            <a:headEnd/>
            <a:tailEnd/>
          </a:ln>
        </p:spPr>
        <p:txBody>
          <a:bodyPr>
            <a:spAutoFit/>
          </a:bodyPr>
          <a:lstStyle/>
          <a:p>
            <a:r>
              <a:rPr lang="zh-CN" altLang="en-US" sz="4800" dirty="0">
                <a:latin typeface="黑体"/>
                <a:ea typeface="黑体"/>
              </a:rPr>
              <a:t>大学生入学导读 </a:t>
            </a:r>
          </a:p>
        </p:txBody>
      </p:sp>
      <p:cxnSp>
        <p:nvCxnSpPr>
          <p:cNvPr id="10" name="直接连接符 9"/>
          <p:cNvCxnSpPr/>
          <p:nvPr/>
        </p:nvCxnSpPr>
        <p:spPr>
          <a:xfrm>
            <a:off x="4427984" y="2420888"/>
            <a:ext cx="4536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260648"/>
            <a:ext cx="3300904"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第一</a:t>
            </a:r>
            <a:r>
              <a:rPr lang="zh-CN" altLang="en-US" sz="3200" dirty="0" smtClean="0">
                <a:latin typeface="微软雅黑" pitchFamily="34" charset="-122"/>
                <a:ea typeface="微软雅黑" pitchFamily="34" charset="-122"/>
              </a:rPr>
              <a:t>节  了解</a:t>
            </a:r>
            <a:r>
              <a:rPr lang="zh-CN" altLang="en-US" sz="3200" dirty="0" smtClean="0">
                <a:latin typeface="微软雅黑" pitchFamily="34" charset="-122"/>
                <a:ea typeface="微软雅黑" pitchFamily="34" charset="-122"/>
              </a:rPr>
              <a:t>大学</a:t>
            </a:r>
            <a:endParaRPr lang="zh-CN" altLang="en-US" sz="3200" dirty="0">
              <a:latin typeface="微软雅黑" pitchFamily="34" charset="-122"/>
              <a:ea typeface="微软雅黑" pitchFamily="34" charset="-122"/>
            </a:endParaRPr>
          </a:p>
        </p:txBody>
      </p:sp>
      <p:sp>
        <p:nvSpPr>
          <p:cNvPr id="3" name="菱形 2"/>
          <p:cNvSpPr/>
          <p:nvPr/>
        </p:nvSpPr>
        <p:spPr>
          <a:xfrm>
            <a:off x="467544" y="404664"/>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1115616" y="980728"/>
            <a:ext cx="7560840" cy="5539978"/>
          </a:xfrm>
          <a:prstGeom prst="rect">
            <a:avLst/>
          </a:prstGeom>
          <a:noFill/>
        </p:spPr>
        <p:txBody>
          <a:bodyPr wrap="square" rtlCol="0">
            <a:spAutoFit/>
          </a:bodyPr>
          <a:lstStyle/>
          <a:p>
            <a:r>
              <a:rPr lang="zh-CN" altLang="en-US" sz="2400" dirty="0">
                <a:latin typeface="微软雅黑"/>
                <a:ea typeface="微软雅黑"/>
              </a:rPr>
              <a:t>三、我国高职教育的发展 </a:t>
            </a:r>
            <a:endParaRPr lang="en-US" altLang="zh-CN" sz="2400" dirty="0" smtClean="0">
              <a:latin typeface="微软雅黑"/>
              <a:ea typeface="微软雅黑"/>
            </a:endParaRPr>
          </a:p>
          <a:p>
            <a:endParaRPr lang="en-US" altLang="zh-CN" sz="2000" dirty="0" smtClean="0">
              <a:latin typeface="微软雅黑"/>
              <a:ea typeface="微软雅黑"/>
            </a:endParaRPr>
          </a:p>
          <a:p>
            <a:r>
              <a:rPr lang="en-US" altLang="zh-CN" sz="2000" b="1" dirty="0" smtClean="0">
                <a:latin typeface="微软雅黑"/>
                <a:ea typeface="微软雅黑"/>
              </a:rPr>
              <a:t>2.</a:t>
            </a:r>
            <a:r>
              <a:rPr lang="zh-CN" altLang="en-US" sz="2000" b="1" dirty="0" smtClean="0">
                <a:latin typeface="微软雅黑"/>
                <a:ea typeface="微软雅黑"/>
              </a:rPr>
              <a:t>高职教育的发展趋势</a:t>
            </a:r>
            <a:endParaRPr lang="en-US" altLang="zh-CN" sz="2000" b="1" dirty="0" smtClean="0">
              <a:latin typeface="微软雅黑"/>
              <a:ea typeface="微软雅黑"/>
            </a:endParaRPr>
          </a:p>
          <a:p>
            <a:r>
              <a:rPr lang="en-US" altLang="zh-CN" dirty="0" smtClean="0">
                <a:latin typeface="微软雅黑"/>
                <a:ea typeface="微软雅黑"/>
              </a:rPr>
              <a:t>(</a:t>
            </a:r>
            <a:r>
              <a:rPr lang="en-US" altLang="zh-CN" dirty="0">
                <a:latin typeface="微软雅黑"/>
                <a:ea typeface="微软雅黑"/>
              </a:rPr>
              <a:t>1)</a:t>
            </a:r>
            <a:r>
              <a:rPr lang="zh-CN" altLang="en-US" dirty="0">
                <a:latin typeface="微软雅黑"/>
                <a:ea typeface="微软雅黑"/>
              </a:rPr>
              <a:t>随着我国经济社会的迅速发展</a:t>
            </a:r>
            <a:r>
              <a:rPr lang="en-US" altLang="zh-CN" dirty="0">
                <a:latin typeface="微软雅黑"/>
                <a:ea typeface="微软雅黑"/>
              </a:rPr>
              <a:t>,</a:t>
            </a:r>
            <a:r>
              <a:rPr lang="zh-CN" altLang="en-US" dirty="0">
                <a:latin typeface="微软雅黑"/>
                <a:ea typeface="微软雅黑"/>
              </a:rPr>
              <a:t>高职教育必将得到大力发展</a:t>
            </a:r>
            <a:r>
              <a:rPr lang="en-US" altLang="zh-CN" dirty="0">
                <a:latin typeface="微软雅黑"/>
                <a:ea typeface="微软雅黑"/>
              </a:rPr>
              <a:t>,</a:t>
            </a:r>
            <a:r>
              <a:rPr lang="zh-CN" altLang="en-US" dirty="0">
                <a:latin typeface="微软雅黑"/>
                <a:ea typeface="微软雅黑"/>
              </a:rPr>
              <a:t>我国高等教育的发展 规模将呈现重心下移的趋势</a:t>
            </a:r>
            <a:r>
              <a:rPr lang="en-US" altLang="zh-CN" dirty="0">
                <a:latin typeface="微软雅黑"/>
                <a:ea typeface="微软雅黑"/>
              </a:rPr>
              <a:t>.</a:t>
            </a:r>
            <a:r>
              <a:rPr lang="zh-CN" altLang="en-US" dirty="0">
                <a:latin typeface="微软雅黑"/>
                <a:ea typeface="微软雅黑"/>
              </a:rPr>
              <a:t>高技术岗位的增长</a:t>
            </a:r>
            <a:r>
              <a:rPr lang="en-US" altLang="zh-CN" dirty="0">
                <a:latin typeface="微软雅黑"/>
                <a:ea typeface="微软雅黑"/>
              </a:rPr>
              <a:t>,</a:t>
            </a:r>
            <a:r>
              <a:rPr lang="zh-CN" altLang="en-US" dirty="0">
                <a:latin typeface="微软雅黑"/>
                <a:ea typeface="微软雅黑"/>
              </a:rPr>
              <a:t>民族科学文化素质的提高</a:t>
            </a:r>
            <a:r>
              <a:rPr lang="en-US" altLang="zh-CN" dirty="0">
                <a:latin typeface="微软雅黑"/>
                <a:ea typeface="微软雅黑"/>
              </a:rPr>
              <a:t>,</a:t>
            </a:r>
            <a:r>
              <a:rPr lang="zh-CN" altLang="en-US" dirty="0">
                <a:latin typeface="微软雅黑"/>
                <a:ea typeface="微软雅黑"/>
              </a:rPr>
              <a:t>人民对提高生 活质量和文化素养的渴望</a:t>
            </a:r>
            <a:r>
              <a:rPr lang="en-US" altLang="zh-CN" dirty="0">
                <a:latin typeface="微软雅黑"/>
                <a:ea typeface="微软雅黑"/>
              </a:rPr>
              <a:t>,</a:t>
            </a:r>
            <a:r>
              <a:rPr lang="zh-CN" altLang="en-US" dirty="0">
                <a:latin typeface="微软雅黑"/>
                <a:ea typeface="微软雅黑"/>
              </a:rPr>
              <a:t>基层单位、生产第一线、广大农村和欠发达地区对技术应用型人 才的迫切要求</a:t>
            </a:r>
            <a:r>
              <a:rPr lang="en-US" altLang="zh-CN" dirty="0">
                <a:latin typeface="微软雅黑"/>
                <a:ea typeface="微软雅黑"/>
              </a:rPr>
              <a:t>,</a:t>
            </a:r>
            <a:r>
              <a:rPr lang="zh-CN" altLang="en-US" dirty="0">
                <a:latin typeface="微软雅黑"/>
                <a:ea typeface="微软雅黑"/>
              </a:rPr>
              <a:t>是大力发展高职高专教育直接的动因</a:t>
            </a:r>
            <a:r>
              <a:rPr lang="en-US" altLang="zh-CN" dirty="0">
                <a:latin typeface="微软雅黑"/>
                <a:ea typeface="微软雅黑"/>
              </a:rPr>
              <a:t>. </a:t>
            </a:r>
            <a:endParaRPr lang="zh-CN" altLang="en-US" dirty="0">
              <a:latin typeface="微软雅黑"/>
              <a:ea typeface="微软雅黑"/>
            </a:endParaRPr>
          </a:p>
          <a:p>
            <a:r>
              <a:rPr lang="en-US" altLang="zh-CN" dirty="0">
                <a:latin typeface="微软雅黑"/>
                <a:ea typeface="微软雅黑"/>
              </a:rPr>
              <a:t>(2)</a:t>
            </a:r>
            <a:r>
              <a:rPr lang="zh-CN" altLang="en-US" dirty="0">
                <a:latin typeface="微软雅黑"/>
                <a:ea typeface="微软雅黑"/>
              </a:rPr>
              <a:t>高职教育发展呈多样化态势</a:t>
            </a:r>
            <a:r>
              <a:rPr lang="en-US" altLang="zh-CN" dirty="0">
                <a:latin typeface="微软雅黑"/>
                <a:ea typeface="微软雅黑"/>
              </a:rPr>
              <a:t>,</a:t>
            </a:r>
            <a:r>
              <a:rPr lang="zh-CN" altLang="en-US" dirty="0">
                <a:latin typeface="微软雅黑"/>
                <a:ea typeface="微软雅黑"/>
              </a:rPr>
              <a:t>主要体现在办学的多渠道、多学制和多机制上</a:t>
            </a:r>
            <a:r>
              <a:rPr lang="en-US" altLang="zh-CN" dirty="0">
                <a:latin typeface="微软雅黑"/>
                <a:ea typeface="微软雅黑"/>
              </a:rPr>
              <a:t>. </a:t>
            </a:r>
            <a:endParaRPr lang="zh-CN" altLang="en-US" dirty="0">
              <a:latin typeface="微软雅黑"/>
              <a:ea typeface="微软雅黑"/>
            </a:endParaRPr>
          </a:p>
          <a:p>
            <a:r>
              <a:rPr lang="en-US" altLang="zh-CN" dirty="0">
                <a:latin typeface="微软雅黑"/>
                <a:ea typeface="微软雅黑"/>
              </a:rPr>
              <a:t>(3)</a:t>
            </a:r>
            <a:r>
              <a:rPr lang="zh-CN" altLang="en-US" dirty="0">
                <a:latin typeface="微软雅黑"/>
                <a:ea typeface="微软雅黑"/>
              </a:rPr>
              <a:t>终身教育、继续教育和岗位技术培训应当成为高职高专院校的基本办学任务之一</a:t>
            </a:r>
            <a:r>
              <a:rPr lang="en-US" altLang="zh-CN" dirty="0">
                <a:latin typeface="微软雅黑"/>
                <a:ea typeface="微软雅黑"/>
              </a:rPr>
              <a:t>. </a:t>
            </a:r>
            <a:r>
              <a:rPr lang="zh-CN" altLang="en-US" dirty="0">
                <a:latin typeface="微软雅黑"/>
                <a:ea typeface="微软雅黑"/>
              </a:rPr>
              <a:t>随着科学技术的迅猛发展</a:t>
            </a:r>
            <a:r>
              <a:rPr lang="en-US" altLang="zh-CN" dirty="0">
                <a:latin typeface="微软雅黑"/>
                <a:ea typeface="微软雅黑"/>
              </a:rPr>
              <a:t>,</a:t>
            </a:r>
            <a:r>
              <a:rPr lang="zh-CN" altLang="en-US" dirty="0">
                <a:latin typeface="微软雅黑"/>
                <a:ea typeface="微软雅黑"/>
              </a:rPr>
              <a:t>终身教育已成为人的可持续发展的重要手段</a:t>
            </a:r>
            <a:r>
              <a:rPr lang="en-US" altLang="zh-CN" dirty="0">
                <a:latin typeface="微软雅黑"/>
                <a:ea typeface="微软雅黑"/>
              </a:rPr>
              <a:t>,</a:t>
            </a:r>
            <a:r>
              <a:rPr lang="zh-CN" altLang="en-US" dirty="0">
                <a:latin typeface="微软雅黑"/>
                <a:ea typeface="微软雅黑"/>
              </a:rPr>
              <a:t>学历教育与非学历 教育并重</a:t>
            </a:r>
            <a:r>
              <a:rPr lang="en-US" altLang="zh-CN" dirty="0">
                <a:latin typeface="微软雅黑"/>
                <a:ea typeface="微软雅黑"/>
              </a:rPr>
              <a:t>,</a:t>
            </a:r>
            <a:r>
              <a:rPr lang="zh-CN" altLang="en-US" dirty="0">
                <a:latin typeface="微软雅黑"/>
                <a:ea typeface="微软雅黑"/>
              </a:rPr>
              <a:t>成为我国</a:t>
            </a:r>
            <a:r>
              <a:rPr lang="en-US" altLang="zh-CN" dirty="0">
                <a:latin typeface="微软雅黑"/>
                <a:ea typeface="微软雅黑"/>
              </a:rPr>
              <a:t>21</a:t>
            </a:r>
            <a:r>
              <a:rPr lang="zh-CN" altLang="en-US" dirty="0">
                <a:latin typeface="微软雅黑"/>
                <a:ea typeface="微软雅黑"/>
              </a:rPr>
              <a:t>世纪高等教育的重要特征之一</a:t>
            </a:r>
            <a:r>
              <a:rPr lang="en-US" altLang="zh-CN" dirty="0">
                <a:latin typeface="微软雅黑"/>
                <a:ea typeface="微软雅黑"/>
              </a:rPr>
              <a:t>. </a:t>
            </a:r>
            <a:endParaRPr lang="zh-CN" altLang="en-US" dirty="0">
              <a:latin typeface="微软雅黑"/>
              <a:ea typeface="微软雅黑"/>
            </a:endParaRPr>
          </a:p>
          <a:p>
            <a:r>
              <a:rPr lang="en-US" altLang="zh-CN" dirty="0">
                <a:latin typeface="微软雅黑"/>
                <a:ea typeface="微软雅黑"/>
              </a:rPr>
              <a:t>(4)</a:t>
            </a:r>
            <a:r>
              <a:rPr lang="zh-CN" altLang="en-US" dirty="0">
                <a:latin typeface="微软雅黑"/>
                <a:ea typeface="微软雅黑"/>
              </a:rPr>
              <a:t>改革现行的用人制度</a:t>
            </a:r>
            <a:r>
              <a:rPr lang="en-US" altLang="zh-CN" dirty="0">
                <a:latin typeface="微软雅黑"/>
                <a:ea typeface="微软雅黑"/>
              </a:rPr>
              <a:t>,</a:t>
            </a:r>
            <a:r>
              <a:rPr lang="zh-CN" altLang="en-US" dirty="0">
                <a:latin typeface="微软雅黑"/>
                <a:ea typeface="微软雅黑"/>
              </a:rPr>
              <a:t>制定合理的用人配套政策</a:t>
            </a:r>
            <a:r>
              <a:rPr lang="en-US" altLang="zh-CN" dirty="0">
                <a:latin typeface="微软雅黑"/>
                <a:ea typeface="微软雅黑"/>
              </a:rPr>
              <a:t>,</a:t>
            </a:r>
            <a:r>
              <a:rPr lang="zh-CN" altLang="en-US" dirty="0">
                <a:latin typeface="微软雅黑"/>
                <a:ea typeface="微软雅黑"/>
              </a:rPr>
              <a:t>加快实施职业资格证书制度和持 证上岗制度</a:t>
            </a:r>
            <a:r>
              <a:rPr lang="en-US" altLang="zh-CN" dirty="0">
                <a:latin typeface="微软雅黑"/>
                <a:ea typeface="微软雅黑"/>
              </a:rPr>
              <a:t>,</a:t>
            </a:r>
            <a:r>
              <a:rPr lang="zh-CN" altLang="en-US" dirty="0">
                <a:latin typeface="微软雅黑"/>
                <a:ea typeface="微软雅黑"/>
              </a:rPr>
              <a:t>建立与之相适应的职业教育培训体系</a:t>
            </a:r>
            <a:r>
              <a:rPr lang="en-US" altLang="zh-CN" dirty="0">
                <a:latin typeface="微软雅黑"/>
                <a:ea typeface="微软雅黑"/>
              </a:rPr>
              <a:t>.</a:t>
            </a:r>
            <a:r>
              <a:rPr lang="zh-CN" altLang="en-US" dirty="0">
                <a:latin typeface="微软雅黑"/>
                <a:ea typeface="微软雅黑"/>
              </a:rPr>
              <a:t>必须尽快改革现行的只看学历文凭</a:t>
            </a:r>
            <a:r>
              <a:rPr lang="en-US" altLang="zh-CN" dirty="0">
                <a:latin typeface="微软雅黑"/>
                <a:ea typeface="微软雅黑"/>
              </a:rPr>
              <a:t>,</a:t>
            </a:r>
            <a:r>
              <a:rPr lang="zh-CN" altLang="en-US" dirty="0">
                <a:latin typeface="微软雅黑"/>
                <a:ea typeface="微软雅黑"/>
              </a:rPr>
              <a:t>不 看职业能力的用人制度</a:t>
            </a:r>
            <a:r>
              <a:rPr lang="en-US" altLang="zh-CN" dirty="0">
                <a:latin typeface="微软雅黑"/>
                <a:ea typeface="微软雅黑"/>
              </a:rPr>
              <a:t>,</a:t>
            </a:r>
            <a:r>
              <a:rPr lang="zh-CN" altLang="en-US" dirty="0">
                <a:latin typeface="微软雅黑"/>
                <a:ea typeface="微软雅黑"/>
              </a:rPr>
              <a:t>加快实施职业资格证书和持证上岗制度</a:t>
            </a:r>
            <a:r>
              <a:rPr lang="en-US" altLang="zh-CN" dirty="0">
                <a:latin typeface="微软雅黑"/>
                <a:ea typeface="微软雅黑"/>
              </a:rPr>
              <a:t>,</a:t>
            </a:r>
            <a:r>
              <a:rPr lang="zh-CN" altLang="en-US" dirty="0">
                <a:latin typeface="微软雅黑"/>
                <a:ea typeface="微软雅黑"/>
              </a:rPr>
              <a:t>制订合理的用人配套政策 和有关法律规定</a:t>
            </a:r>
            <a:r>
              <a:rPr lang="en-US" altLang="zh-CN" dirty="0">
                <a:latin typeface="微软雅黑"/>
                <a:ea typeface="微软雅黑"/>
              </a:rPr>
              <a:t>,</a:t>
            </a:r>
            <a:r>
              <a:rPr lang="zh-CN" altLang="en-US" dirty="0">
                <a:latin typeface="微软雅黑"/>
                <a:ea typeface="微软雅黑"/>
              </a:rPr>
              <a:t>只有这样</a:t>
            </a:r>
            <a:r>
              <a:rPr lang="en-US" altLang="zh-CN" dirty="0">
                <a:latin typeface="微软雅黑"/>
                <a:ea typeface="微软雅黑"/>
              </a:rPr>
              <a:t>,</a:t>
            </a:r>
            <a:r>
              <a:rPr lang="zh-CN" altLang="en-US" dirty="0">
                <a:latin typeface="微软雅黑"/>
                <a:ea typeface="微软雅黑"/>
              </a:rPr>
              <a:t>高职高专教育才能健康、稳定、持续发展</a:t>
            </a:r>
            <a:r>
              <a:rPr lang="en-US" altLang="zh-CN"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29339595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第一</a:t>
            </a:r>
            <a:r>
              <a:rPr lang="zh-CN" altLang="en-US" sz="3200" dirty="0" smtClean="0">
                <a:latin typeface="微软雅黑" pitchFamily="34" charset="-122"/>
                <a:ea typeface="微软雅黑" pitchFamily="34" charset="-122"/>
              </a:rPr>
              <a:t>节  了解</a:t>
            </a:r>
            <a:r>
              <a:rPr lang="zh-CN" altLang="en-US" sz="3200" dirty="0" smtClean="0">
                <a:latin typeface="微软雅黑" pitchFamily="34" charset="-122"/>
                <a:ea typeface="微软雅黑" pitchFamily="34" charset="-122"/>
              </a:rPr>
              <a:t>大学</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1115616" y="733245"/>
            <a:ext cx="7560840" cy="5509200"/>
          </a:xfrm>
          <a:prstGeom prst="rect">
            <a:avLst/>
          </a:prstGeom>
          <a:noFill/>
        </p:spPr>
        <p:txBody>
          <a:bodyPr wrap="square" rtlCol="0">
            <a:spAutoFit/>
          </a:bodyPr>
          <a:lstStyle/>
          <a:p>
            <a:r>
              <a:rPr lang="zh-CN" altLang="en-US" sz="2400" dirty="0">
                <a:latin typeface="微软雅黑"/>
                <a:ea typeface="微软雅黑"/>
              </a:rPr>
              <a:t>三、我国高职教育的发展 </a:t>
            </a:r>
            <a:endParaRPr lang="en-US" altLang="zh-CN" sz="2000" dirty="0" smtClean="0">
              <a:latin typeface="微软雅黑"/>
              <a:ea typeface="微软雅黑"/>
            </a:endParaRPr>
          </a:p>
          <a:p>
            <a:r>
              <a:rPr lang="en-US" altLang="zh-CN" sz="2000" b="1" dirty="0" smtClean="0">
                <a:latin typeface="微软雅黑"/>
                <a:ea typeface="微软雅黑"/>
              </a:rPr>
              <a:t>3.</a:t>
            </a:r>
            <a:r>
              <a:rPr lang="zh-CN" altLang="en-US" sz="2000" b="1" dirty="0" smtClean="0">
                <a:latin typeface="微软雅黑"/>
                <a:ea typeface="微软雅黑"/>
              </a:rPr>
              <a:t>高职教育的地位和作用 </a:t>
            </a:r>
            <a:endParaRPr lang="en-US" altLang="zh-CN" sz="2000" b="1" dirty="0" smtClean="0">
              <a:latin typeface="微软雅黑"/>
              <a:ea typeface="微软雅黑"/>
            </a:endParaRPr>
          </a:p>
          <a:p>
            <a:r>
              <a:rPr lang="en-US" altLang="zh-CN" dirty="0" smtClean="0">
                <a:latin typeface="微软雅黑"/>
                <a:ea typeface="微软雅黑"/>
              </a:rPr>
              <a:t>(</a:t>
            </a:r>
            <a:r>
              <a:rPr lang="en-US" altLang="zh-CN" dirty="0">
                <a:latin typeface="微软雅黑"/>
                <a:ea typeface="微软雅黑"/>
              </a:rPr>
              <a:t>1)</a:t>
            </a:r>
            <a:r>
              <a:rPr lang="zh-CN" altLang="en-US" dirty="0">
                <a:latin typeface="微软雅黑"/>
                <a:ea typeface="微软雅黑"/>
              </a:rPr>
              <a:t>为经济和社会发展</a:t>
            </a:r>
            <a:r>
              <a:rPr lang="zh-CN" altLang="en-US" dirty="0" smtClean="0">
                <a:latin typeface="微软雅黑"/>
                <a:ea typeface="微软雅黑"/>
              </a:rPr>
              <a:t>服务。现代</a:t>
            </a:r>
            <a:r>
              <a:rPr lang="zh-CN" altLang="en-US" dirty="0">
                <a:latin typeface="微软雅黑"/>
                <a:ea typeface="微软雅黑"/>
              </a:rPr>
              <a:t>经济和社会的高速发展</a:t>
            </a:r>
            <a:r>
              <a:rPr lang="en-US" altLang="zh-CN" dirty="0">
                <a:latin typeface="微软雅黑"/>
                <a:ea typeface="微软雅黑"/>
              </a:rPr>
              <a:t>,</a:t>
            </a:r>
            <a:r>
              <a:rPr lang="zh-CN" altLang="en-US" dirty="0">
                <a:latin typeface="微软雅黑"/>
                <a:ea typeface="微软雅黑"/>
              </a:rPr>
              <a:t>使职业的种类日新月异</a:t>
            </a:r>
            <a:r>
              <a:rPr lang="en-US" altLang="zh-CN" dirty="0">
                <a:latin typeface="微软雅黑"/>
                <a:ea typeface="微软雅黑"/>
              </a:rPr>
              <a:t>,</a:t>
            </a:r>
            <a:r>
              <a:rPr lang="zh-CN" altLang="en-US" dirty="0">
                <a:latin typeface="微软雅黑"/>
                <a:ea typeface="微软雅黑"/>
              </a:rPr>
              <a:t>有 许多职业岗位萎缩甚至消失</a:t>
            </a:r>
            <a:r>
              <a:rPr lang="en-US" altLang="zh-CN" dirty="0">
                <a:latin typeface="微软雅黑"/>
                <a:ea typeface="微软雅黑"/>
              </a:rPr>
              <a:t>,</a:t>
            </a:r>
            <a:r>
              <a:rPr lang="zh-CN" altLang="en-US" dirty="0">
                <a:latin typeface="微软雅黑"/>
                <a:ea typeface="微软雅黑"/>
              </a:rPr>
              <a:t>又有许多新的职业岗位萌生并发展</a:t>
            </a:r>
            <a:r>
              <a:rPr lang="en-US" altLang="zh-CN" dirty="0">
                <a:latin typeface="微软雅黑"/>
                <a:ea typeface="微软雅黑"/>
              </a:rPr>
              <a:t>.</a:t>
            </a:r>
            <a:r>
              <a:rPr lang="zh-CN" altLang="en-US" dirty="0">
                <a:latin typeface="微软雅黑"/>
                <a:ea typeface="微软雅黑"/>
              </a:rPr>
              <a:t>同时</a:t>
            </a:r>
            <a:r>
              <a:rPr lang="en-US" altLang="zh-CN" dirty="0">
                <a:latin typeface="微软雅黑"/>
                <a:ea typeface="微软雅黑"/>
              </a:rPr>
              <a:t>,</a:t>
            </a:r>
            <a:r>
              <a:rPr lang="zh-CN" altLang="en-US" dirty="0">
                <a:latin typeface="微软雅黑"/>
                <a:ea typeface="微软雅黑"/>
              </a:rPr>
              <a:t>由于高新技术进入 经济领域和社会生活的各个方面</a:t>
            </a:r>
            <a:r>
              <a:rPr lang="en-US" altLang="zh-CN" dirty="0">
                <a:latin typeface="微软雅黑"/>
                <a:ea typeface="微软雅黑"/>
              </a:rPr>
              <a:t>,</a:t>
            </a:r>
            <a:r>
              <a:rPr lang="zh-CN" altLang="en-US" dirty="0">
                <a:latin typeface="微软雅黑"/>
                <a:ea typeface="微软雅黑"/>
              </a:rPr>
              <a:t>许多新萌生的职业岗位的技术含量和智能化水平不断 </a:t>
            </a:r>
          </a:p>
          <a:p>
            <a:r>
              <a:rPr lang="zh-CN" altLang="en-US" dirty="0">
                <a:latin typeface="微软雅黑"/>
                <a:ea typeface="微软雅黑"/>
              </a:rPr>
              <a:t>提高</a:t>
            </a:r>
            <a:r>
              <a:rPr lang="en-US" altLang="zh-CN" dirty="0">
                <a:latin typeface="微软雅黑"/>
                <a:ea typeface="微软雅黑"/>
              </a:rPr>
              <a:t>.</a:t>
            </a:r>
            <a:r>
              <a:rPr lang="zh-CN" altLang="en-US" dirty="0">
                <a:latin typeface="微软雅黑"/>
                <a:ea typeface="微软雅黑"/>
              </a:rPr>
              <a:t>岗位技术含量的加大和技术层次的高移</a:t>
            </a:r>
            <a:r>
              <a:rPr lang="en-US" altLang="zh-CN" dirty="0">
                <a:latin typeface="微软雅黑"/>
                <a:ea typeface="微软雅黑"/>
              </a:rPr>
              <a:t>,</a:t>
            </a:r>
            <a:r>
              <a:rPr lang="zh-CN" altLang="en-US" dirty="0">
                <a:latin typeface="微软雅黑"/>
                <a:ea typeface="微软雅黑"/>
              </a:rPr>
              <a:t>使以前的中等职业教育已无法胜任“高移”后 的职业岗位培训工作</a:t>
            </a:r>
            <a:r>
              <a:rPr lang="en-US" altLang="zh-CN" dirty="0">
                <a:latin typeface="微软雅黑"/>
                <a:ea typeface="微软雅黑"/>
              </a:rPr>
              <a:t>,</a:t>
            </a:r>
            <a:r>
              <a:rPr lang="zh-CN" altLang="en-US" dirty="0">
                <a:latin typeface="微软雅黑"/>
                <a:ea typeface="微软雅黑"/>
              </a:rPr>
              <a:t>要求教育层次相应高移</a:t>
            </a:r>
            <a:r>
              <a:rPr lang="en-US" altLang="zh-CN" dirty="0">
                <a:latin typeface="微软雅黑"/>
                <a:ea typeface="微软雅黑"/>
              </a:rPr>
              <a:t>,</a:t>
            </a:r>
            <a:r>
              <a:rPr lang="zh-CN" altLang="en-US" dirty="0">
                <a:latin typeface="微软雅黑"/>
                <a:ea typeface="微软雅黑"/>
              </a:rPr>
              <a:t>高职教育应运而生</a:t>
            </a:r>
            <a:r>
              <a:rPr lang="en-US" altLang="zh-CN" dirty="0">
                <a:latin typeface="微软雅黑"/>
                <a:ea typeface="微软雅黑"/>
              </a:rPr>
              <a:t>. </a:t>
            </a:r>
            <a:endParaRPr lang="zh-CN" altLang="en-US" dirty="0">
              <a:latin typeface="微软雅黑"/>
              <a:ea typeface="微软雅黑"/>
            </a:endParaRPr>
          </a:p>
          <a:p>
            <a:r>
              <a:rPr lang="en-US" altLang="zh-CN" dirty="0">
                <a:latin typeface="微软雅黑"/>
                <a:ea typeface="微软雅黑"/>
              </a:rPr>
              <a:t>(2)</a:t>
            </a:r>
            <a:r>
              <a:rPr lang="zh-CN" altLang="en-US" dirty="0">
                <a:latin typeface="微软雅黑"/>
                <a:ea typeface="微软雅黑"/>
              </a:rPr>
              <a:t>为深化教育改革</a:t>
            </a:r>
            <a:r>
              <a:rPr lang="zh-CN" altLang="en-US" dirty="0" smtClean="0">
                <a:latin typeface="微软雅黑"/>
                <a:ea typeface="微软雅黑"/>
              </a:rPr>
              <a:t>服务。长期以来</a:t>
            </a:r>
            <a:r>
              <a:rPr lang="en-US" altLang="zh-CN" dirty="0">
                <a:latin typeface="微软雅黑"/>
                <a:ea typeface="微软雅黑"/>
              </a:rPr>
              <a:t>,</a:t>
            </a:r>
            <a:r>
              <a:rPr lang="zh-CN" altLang="en-US" dirty="0">
                <a:latin typeface="微软雅黑"/>
                <a:ea typeface="微软雅黑"/>
              </a:rPr>
              <a:t>我国的高等教育实行的是单轨制</a:t>
            </a:r>
            <a:r>
              <a:rPr lang="en-US" altLang="zh-CN" dirty="0">
                <a:latin typeface="微软雅黑"/>
                <a:ea typeface="微软雅黑"/>
              </a:rPr>
              <a:t>,</a:t>
            </a:r>
            <a:r>
              <a:rPr lang="zh-CN" altLang="en-US" dirty="0">
                <a:latin typeface="微软雅黑"/>
                <a:ea typeface="微软雅黑"/>
              </a:rPr>
              <a:t>就是用一种模 式培养人才</a:t>
            </a:r>
            <a:r>
              <a:rPr lang="en-US" altLang="zh-CN" dirty="0">
                <a:latin typeface="微软雅黑"/>
                <a:ea typeface="微软雅黑"/>
              </a:rPr>
              <a:t>.</a:t>
            </a:r>
            <a:r>
              <a:rPr lang="zh-CN" altLang="en-US" dirty="0">
                <a:latin typeface="微软雅黑"/>
                <a:ea typeface="微软雅黑"/>
              </a:rPr>
              <a:t>培养出来的大学生</a:t>
            </a:r>
            <a:r>
              <a:rPr lang="en-US" altLang="zh-CN" dirty="0">
                <a:latin typeface="微软雅黑"/>
                <a:ea typeface="微软雅黑"/>
              </a:rPr>
              <a:t>,</a:t>
            </a:r>
            <a:r>
              <a:rPr lang="zh-CN" altLang="en-US" dirty="0">
                <a:latin typeface="微软雅黑"/>
                <a:ea typeface="微软雅黑"/>
              </a:rPr>
              <a:t>千人一面</a:t>
            </a:r>
            <a:r>
              <a:rPr lang="en-US" altLang="zh-CN" dirty="0">
                <a:latin typeface="微软雅黑"/>
                <a:ea typeface="微软雅黑"/>
              </a:rPr>
              <a:t>,</a:t>
            </a:r>
            <a:r>
              <a:rPr lang="zh-CN" altLang="en-US" dirty="0">
                <a:latin typeface="微软雅黑"/>
                <a:ea typeface="微软雅黑"/>
              </a:rPr>
              <a:t>缺乏个性</a:t>
            </a:r>
            <a:r>
              <a:rPr lang="en-US" altLang="zh-CN" dirty="0">
                <a:latin typeface="微软雅黑"/>
                <a:ea typeface="微软雅黑"/>
              </a:rPr>
              <a:t>.</a:t>
            </a:r>
            <a:r>
              <a:rPr lang="zh-CN" altLang="en-US" dirty="0">
                <a:latin typeface="微软雅黑"/>
                <a:ea typeface="微软雅黑"/>
              </a:rPr>
              <a:t>他们之间在性格上、知识上也缺乏 互补性</a:t>
            </a:r>
            <a:r>
              <a:rPr lang="en-US" altLang="zh-CN" dirty="0">
                <a:latin typeface="微软雅黑"/>
                <a:ea typeface="微软雅黑"/>
              </a:rPr>
              <a:t>. </a:t>
            </a:r>
            <a:endParaRPr lang="zh-CN" altLang="en-US" dirty="0">
              <a:latin typeface="微软雅黑"/>
              <a:ea typeface="微软雅黑"/>
            </a:endParaRPr>
          </a:p>
          <a:p>
            <a:r>
              <a:rPr lang="en-US" altLang="zh-CN" dirty="0">
                <a:latin typeface="微软雅黑"/>
                <a:ea typeface="微软雅黑"/>
              </a:rPr>
              <a:t>(3)</a:t>
            </a:r>
            <a:r>
              <a:rPr lang="zh-CN" altLang="en-US" dirty="0">
                <a:latin typeface="微软雅黑"/>
                <a:ea typeface="微软雅黑"/>
              </a:rPr>
              <a:t>满足广大家长和青年学生强烈希望在高中毕业后进入大学深造的</a:t>
            </a:r>
            <a:r>
              <a:rPr lang="zh-CN" altLang="en-US" dirty="0" smtClean="0">
                <a:latin typeface="微软雅黑"/>
                <a:ea typeface="微软雅黑"/>
              </a:rPr>
              <a:t>愿望。现在</a:t>
            </a:r>
            <a:r>
              <a:rPr lang="zh-CN" altLang="en-US" dirty="0">
                <a:latin typeface="微软雅黑"/>
                <a:ea typeface="微软雅黑"/>
              </a:rPr>
              <a:t>我国 的大学毛入学率才</a:t>
            </a:r>
            <a:r>
              <a:rPr lang="en-US" altLang="zh-CN" dirty="0">
                <a:latin typeface="微软雅黑"/>
                <a:ea typeface="微软雅黑"/>
              </a:rPr>
              <a:t>11%,</a:t>
            </a:r>
            <a:r>
              <a:rPr lang="zh-CN" altLang="en-US" dirty="0">
                <a:latin typeface="微软雅黑"/>
                <a:ea typeface="微软雅黑"/>
              </a:rPr>
              <a:t>许许多多的青年学生无法进入大学学习</a:t>
            </a:r>
            <a:r>
              <a:rPr lang="en-US" altLang="zh-CN" dirty="0">
                <a:latin typeface="微软雅黑"/>
                <a:ea typeface="微软雅黑"/>
              </a:rPr>
              <a:t>.</a:t>
            </a:r>
            <a:r>
              <a:rPr lang="zh-CN" altLang="en-US" dirty="0">
                <a:latin typeface="微软雅黑"/>
                <a:ea typeface="微软雅黑"/>
              </a:rPr>
              <a:t>发展高职教育</a:t>
            </a:r>
            <a:r>
              <a:rPr lang="en-US" altLang="zh-CN" dirty="0">
                <a:latin typeface="微软雅黑"/>
                <a:ea typeface="微软雅黑"/>
              </a:rPr>
              <a:t>,</a:t>
            </a:r>
            <a:r>
              <a:rPr lang="zh-CN" altLang="en-US" dirty="0">
                <a:latin typeface="微软雅黑"/>
                <a:ea typeface="微软雅黑"/>
              </a:rPr>
              <a:t>扩大招生 规模</a:t>
            </a:r>
            <a:r>
              <a:rPr lang="en-US" altLang="zh-CN" dirty="0">
                <a:latin typeface="微软雅黑"/>
                <a:ea typeface="微软雅黑"/>
              </a:rPr>
              <a:t>,</a:t>
            </a:r>
            <a:r>
              <a:rPr lang="zh-CN" altLang="en-US" dirty="0">
                <a:latin typeface="微软雅黑"/>
                <a:ea typeface="微软雅黑"/>
              </a:rPr>
              <a:t>既可缓解高等教育面临的升学压力</a:t>
            </a:r>
            <a:r>
              <a:rPr lang="en-US" altLang="zh-CN" dirty="0">
                <a:latin typeface="微软雅黑"/>
                <a:ea typeface="微软雅黑"/>
              </a:rPr>
              <a:t>,</a:t>
            </a:r>
            <a:r>
              <a:rPr lang="zh-CN" altLang="en-US" dirty="0">
                <a:latin typeface="微软雅黑"/>
                <a:ea typeface="微软雅黑"/>
              </a:rPr>
              <a:t>又可延缓高中毕业生的就业时间</a:t>
            </a:r>
            <a:r>
              <a:rPr lang="en-US" altLang="zh-CN" dirty="0">
                <a:latin typeface="微软雅黑"/>
                <a:ea typeface="微软雅黑"/>
              </a:rPr>
              <a:t>,</a:t>
            </a:r>
            <a:r>
              <a:rPr lang="zh-CN" altLang="en-US" dirty="0">
                <a:latin typeface="微软雅黑"/>
                <a:ea typeface="微软雅黑"/>
              </a:rPr>
              <a:t>减轻社会压力</a:t>
            </a:r>
            <a:r>
              <a:rPr lang="en-US" altLang="zh-CN" dirty="0">
                <a:latin typeface="微软雅黑"/>
                <a:ea typeface="微软雅黑"/>
              </a:rPr>
              <a:t>. </a:t>
            </a:r>
            <a:r>
              <a:rPr lang="zh-CN" altLang="en-US" dirty="0">
                <a:latin typeface="微软雅黑"/>
                <a:ea typeface="微软雅黑"/>
              </a:rPr>
              <a:t>一举多得</a:t>
            </a:r>
            <a:r>
              <a:rPr lang="en-US" altLang="zh-CN" dirty="0">
                <a:latin typeface="微软雅黑"/>
                <a:ea typeface="微软雅黑"/>
              </a:rPr>
              <a:t>,</a:t>
            </a:r>
            <a:r>
              <a:rPr lang="zh-CN" altLang="en-US" dirty="0">
                <a:latin typeface="微软雅黑"/>
                <a:ea typeface="微软雅黑"/>
              </a:rPr>
              <a:t>功德无量</a:t>
            </a:r>
            <a:r>
              <a:rPr lang="en-US" altLang="zh-CN" dirty="0">
                <a:latin typeface="微软雅黑"/>
                <a:ea typeface="微软雅黑"/>
              </a:rPr>
              <a:t>. </a:t>
            </a:r>
            <a:endParaRPr lang="zh-CN" altLang="en-US" dirty="0">
              <a:latin typeface="微软雅黑"/>
              <a:ea typeface="微软雅黑"/>
            </a:endParaRPr>
          </a:p>
          <a:p>
            <a:r>
              <a:rPr lang="en-US" altLang="zh-CN" dirty="0">
                <a:latin typeface="微软雅黑"/>
                <a:ea typeface="微软雅黑"/>
              </a:rPr>
              <a:t>(4)</a:t>
            </a:r>
            <a:r>
              <a:rPr lang="zh-CN" altLang="en-US" dirty="0">
                <a:latin typeface="微软雅黑"/>
                <a:ea typeface="微软雅黑"/>
              </a:rPr>
              <a:t>为实行终身教育</a:t>
            </a:r>
            <a:r>
              <a:rPr lang="zh-CN" altLang="en-US" dirty="0" smtClean="0">
                <a:latin typeface="微软雅黑"/>
                <a:ea typeface="微软雅黑"/>
              </a:rPr>
              <a:t>服务。目前</a:t>
            </a:r>
            <a:r>
              <a:rPr lang="en-US" altLang="zh-CN" dirty="0">
                <a:latin typeface="微软雅黑"/>
                <a:ea typeface="微软雅黑"/>
              </a:rPr>
              <a:t>,</a:t>
            </a:r>
            <a:r>
              <a:rPr lang="zh-CN" altLang="en-US" dirty="0">
                <a:latin typeface="微软雅黑"/>
                <a:ea typeface="微软雅黑"/>
              </a:rPr>
              <a:t>各行各业的人才流动日益频繁</a:t>
            </a:r>
            <a:r>
              <a:rPr lang="en-US" altLang="zh-CN" dirty="0">
                <a:latin typeface="微软雅黑"/>
                <a:ea typeface="微软雅黑"/>
              </a:rPr>
              <a:t>,</a:t>
            </a:r>
            <a:r>
              <a:rPr lang="zh-CN" altLang="en-US" dirty="0">
                <a:latin typeface="微软雅黑"/>
                <a:ea typeface="微软雅黑"/>
              </a:rPr>
              <a:t>一个人的职业岗位在 一生中可能要更换多次</a:t>
            </a:r>
            <a:r>
              <a:rPr lang="en-US" altLang="zh-CN" dirty="0">
                <a:latin typeface="微软雅黑"/>
                <a:ea typeface="微软雅黑"/>
              </a:rPr>
              <a:t>.</a:t>
            </a:r>
            <a:r>
              <a:rPr lang="zh-CN" altLang="en-US" dirty="0">
                <a:latin typeface="微软雅黑"/>
                <a:ea typeface="微软雅黑"/>
              </a:rPr>
              <a:t>在这种情况下</a:t>
            </a:r>
            <a:r>
              <a:rPr lang="en-US" altLang="zh-CN" dirty="0">
                <a:latin typeface="微软雅黑"/>
                <a:ea typeface="微软雅黑"/>
              </a:rPr>
              <a:t>,</a:t>
            </a:r>
            <a:r>
              <a:rPr lang="zh-CN" altLang="en-US" dirty="0">
                <a:latin typeface="微软雅黑"/>
                <a:ea typeface="微软雅黑"/>
              </a:rPr>
              <a:t>只靠学校进行的职前教育绝对不能满足人的一生 的需要</a:t>
            </a:r>
            <a:r>
              <a:rPr lang="en-US" altLang="zh-CN" dirty="0">
                <a:latin typeface="微软雅黑"/>
                <a:ea typeface="微软雅黑"/>
              </a:rPr>
              <a:t>,</a:t>
            </a:r>
            <a:r>
              <a:rPr lang="zh-CN" altLang="en-US" dirty="0">
                <a:latin typeface="微软雅黑"/>
                <a:ea typeface="微软雅黑"/>
              </a:rPr>
              <a:t>终身教育将成为现代教育的主要特征</a:t>
            </a:r>
            <a:r>
              <a:rPr lang="en-US" altLang="zh-CN"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21273424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300904"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第一</a:t>
            </a:r>
            <a:r>
              <a:rPr lang="zh-CN" altLang="en-US" sz="3200" dirty="0" smtClean="0">
                <a:latin typeface="微软雅黑" pitchFamily="34" charset="-122"/>
                <a:ea typeface="微软雅黑" pitchFamily="34" charset="-122"/>
              </a:rPr>
              <a:t>节  了解</a:t>
            </a:r>
            <a:r>
              <a:rPr lang="zh-CN" altLang="en-US" sz="3200" dirty="0" smtClean="0">
                <a:latin typeface="微软雅黑" pitchFamily="34" charset="-122"/>
                <a:ea typeface="微软雅黑" pitchFamily="34" charset="-122"/>
              </a:rPr>
              <a:t>大学</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1115616" y="733245"/>
            <a:ext cx="7560840" cy="5693866"/>
          </a:xfrm>
          <a:prstGeom prst="rect">
            <a:avLst/>
          </a:prstGeom>
          <a:noFill/>
        </p:spPr>
        <p:txBody>
          <a:bodyPr wrap="square" rtlCol="0">
            <a:spAutoFit/>
          </a:bodyPr>
          <a:lstStyle/>
          <a:p>
            <a:r>
              <a:rPr lang="zh-CN" altLang="en-US" sz="2400" dirty="0" smtClean="0">
                <a:latin typeface="微软雅黑"/>
                <a:ea typeface="微软雅黑"/>
              </a:rPr>
              <a:t>四、大学的职能</a:t>
            </a:r>
            <a:endParaRPr lang="en-US" altLang="zh-CN" sz="2400" dirty="0" smtClean="0">
              <a:latin typeface="微软雅黑"/>
              <a:ea typeface="微软雅黑"/>
            </a:endParaRPr>
          </a:p>
          <a:p>
            <a:r>
              <a:rPr lang="en-US" altLang="zh-CN" sz="2000" b="1" dirty="0">
                <a:latin typeface="微软雅黑"/>
                <a:ea typeface="微软雅黑"/>
              </a:rPr>
              <a:t>1 .</a:t>
            </a:r>
            <a:r>
              <a:rPr lang="zh-CN" altLang="en-US" sz="2000" b="1" dirty="0" smtClean="0">
                <a:latin typeface="微软雅黑"/>
                <a:ea typeface="微软雅黑"/>
              </a:rPr>
              <a:t>大学职能的内涵 </a:t>
            </a:r>
            <a:endParaRPr lang="zh-CN" altLang="en-US" sz="2000" b="1" dirty="0">
              <a:latin typeface="微软雅黑"/>
              <a:ea typeface="微软雅黑"/>
            </a:endParaRPr>
          </a:p>
          <a:p>
            <a:r>
              <a:rPr lang="zh-CN" altLang="en-US" sz="2000" dirty="0">
                <a:latin typeface="微软雅黑"/>
                <a:ea typeface="微软雅黑"/>
              </a:rPr>
              <a:t>现代高等学校的基本职能指的是现代高等学校通过它所从事的各项活动所发挥的基本 作用</a:t>
            </a:r>
            <a:r>
              <a:rPr lang="en-US" altLang="zh-CN" sz="2000" dirty="0">
                <a:latin typeface="微软雅黑"/>
                <a:ea typeface="微软雅黑"/>
              </a:rPr>
              <a:t>,</a:t>
            </a:r>
            <a:r>
              <a:rPr lang="zh-CN" altLang="en-US" sz="2000" dirty="0">
                <a:latin typeface="微软雅黑"/>
                <a:ea typeface="微软雅黑"/>
              </a:rPr>
              <a:t>确定高等学校基本职能的依据应是“高等学校的活动对象”</a:t>
            </a:r>
            <a:r>
              <a:rPr lang="en-US" altLang="zh-CN" sz="2000" dirty="0">
                <a:latin typeface="微软雅黑"/>
                <a:ea typeface="微软雅黑"/>
              </a:rPr>
              <a:t>.</a:t>
            </a:r>
            <a:r>
              <a:rPr lang="zh-CN" altLang="en-US" sz="2000" dirty="0">
                <a:latin typeface="微软雅黑"/>
                <a:ea typeface="微软雅黑"/>
              </a:rPr>
              <a:t>高等教育是一个不断变 化、动态发展的教育形式</a:t>
            </a:r>
            <a:r>
              <a:rPr lang="en-US" altLang="zh-CN" sz="2000" dirty="0">
                <a:latin typeface="微软雅黑"/>
                <a:ea typeface="微软雅黑"/>
              </a:rPr>
              <a:t>,</a:t>
            </a:r>
            <a:r>
              <a:rPr lang="zh-CN" altLang="en-US" sz="2000" dirty="0">
                <a:latin typeface="微软雅黑"/>
                <a:ea typeface="微软雅黑"/>
              </a:rPr>
              <a:t>处于不停地运动、变革和进步之中</a:t>
            </a:r>
            <a:r>
              <a:rPr lang="en-US" altLang="zh-CN" sz="2000" dirty="0">
                <a:latin typeface="微软雅黑"/>
                <a:ea typeface="微软雅黑"/>
              </a:rPr>
              <a:t>,</a:t>
            </a:r>
            <a:r>
              <a:rPr lang="zh-CN" altLang="en-US" sz="2000" dirty="0">
                <a:latin typeface="微软雅黑"/>
                <a:ea typeface="微软雅黑"/>
              </a:rPr>
              <a:t>其职能也伴随着高等教育发展 的历史进程而不断地丰富和完善</a:t>
            </a:r>
            <a:r>
              <a:rPr lang="en-US" altLang="zh-CN" sz="2000" dirty="0">
                <a:latin typeface="微软雅黑"/>
                <a:ea typeface="微软雅黑"/>
              </a:rPr>
              <a:t>.</a:t>
            </a:r>
            <a:r>
              <a:rPr lang="zh-CN" altLang="en-US" sz="2000" dirty="0">
                <a:latin typeface="微软雅黑"/>
                <a:ea typeface="微软雅黑"/>
              </a:rPr>
              <a:t>大学中人的活动范围的不断扩大和活动性质的逐步改 变</a:t>
            </a:r>
            <a:r>
              <a:rPr lang="en-US" altLang="zh-CN" sz="2000" dirty="0">
                <a:latin typeface="微软雅黑"/>
                <a:ea typeface="微软雅黑"/>
              </a:rPr>
              <a:t>,</a:t>
            </a:r>
            <a:r>
              <a:rPr lang="zh-CN" altLang="en-US" sz="2000" dirty="0">
                <a:latin typeface="微软雅黑"/>
                <a:ea typeface="微软雅黑"/>
              </a:rPr>
              <a:t>形成了我们现在所熟知的大学的三大职能</a:t>
            </a:r>
            <a:r>
              <a:rPr lang="en-US" altLang="zh-CN" sz="2000" dirty="0">
                <a:latin typeface="微软雅黑"/>
                <a:ea typeface="微软雅黑"/>
              </a:rPr>
              <a:t>,</a:t>
            </a:r>
            <a:r>
              <a:rPr lang="zh-CN" altLang="en-US" sz="2000" dirty="0">
                <a:latin typeface="微软雅黑"/>
                <a:ea typeface="微软雅黑"/>
              </a:rPr>
              <a:t>即培养人才、科学研究、服务社会</a:t>
            </a:r>
            <a:r>
              <a:rPr lang="en-US" altLang="zh-CN" sz="2000" dirty="0">
                <a:latin typeface="微软雅黑"/>
                <a:ea typeface="微软雅黑"/>
              </a:rPr>
              <a:t>. </a:t>
            </a:r>
            <a:endParaRPr lang="zh-CN" altLang="en-US" sz="2000" dirty="0">
              <a:latin typeface="微软雅黑"/>
              <a:ea typeface="微软雅黑"/>
            </a:endParaRPr>
          </a:p>
          <a:p>
            <a:r>
              <a:rPr lang="en-US" altLang="zh-TW" sz="2000" b="1" dirty="0">
                <a:latin typeface="微软雅黑"/>
                <a:ea typeface="微软雅黑"/>
              </a:rPr>
              <a:t>2 .</a:t>
            </a:r>
            <a:r>
              <a:rPr lang="zh-TW" altLang="en-US" sz="2000" b="1" dirty="0" smtClean="0">
                <a:latin typeface="微软雅黑"/>
                <a:ea typeface="微软雅黑"/>
              </a:rPr>
              <a:t>大学职能的内容 </a:t>
            </a:r>
            <a:endParaRPr lang="zh-TW" altLang="en-US" sz="2000" b="1" dirty="0">
              <a:latin typeface="微软雅黑"/>
              <a:ea typeface="微软雅黑"/>
            </a:endParaRPr>
          </a:p>
          <a:p>
            <a:r>
              <a:rPr lang="en-US" altLang="zh-TW" sz="2000" dirty="0">
                <a:latin typeface="微软雅黑"/>
                <a:ea typeface="微软雅黑"/>
              </a:rPr>
              <a:t>(1)</a:t>
            </a:r>
            <a:r>
              <a:rPr lang="zh-TW" altLang="en-US" sz="2000" dirty="0">
                <a:latin typeface="微软雅黑"/>
                <a:ea typeface="微软雅黑"/>
              </a:rPr>
              <a:t>培养人才职能</a:t>
            </a:r>
            <a:r>
              <a:rPr lang="en-US" altLang="zh-TW" sz="2000" dirty="0">
                <a:latin typeface="微软雅黑"/>
                <a:ea typeface="微软雅黑"/>
              </a:rPr>
              <a:t>. (2)</a:t>
            </a:r>
            <a:r>
              <a:rPr lang="zh-TW" altLang="en-US" sz="2000" dirty="0">
                <a:latin typeface="微软雅黑"/>
                <a:ea typeface="微软雅黑"/>
              </a:rPr>
              <a:t>科学研究职能</a:t>
            </a:r>
            <a:r>
              <a:rPr lang="en-US" altLang="zh-TW" sz="2000" dirty="0">
                <a:latin typeface="微软雅黑"/>
                <a:ea typeface="微软雅黑"/>
              </a:rPr>
              <a:t>. (3)</a:t>
            </a:r>
            <a:r>
              <a:rPr lang="zh-TW" altLang="en-US" sz="2000" dirty="0">
                <a:latin typeface="微软雅黑"/>
                <a:ea typeface="微软雅黑"/>
              </a:rPr>
              <a:t>服务社会职能</a:t>
            </a:r>
            <a:r>
              <a:rPr lang="en-US" altLang="zh-TW" sz="2000" dirty="0">
                <a:latin typeface="微软雅黑"/>
                <a:ea typeface="微软雅黑"/>
              </a:rPr>
              <a:t>. </a:t>
            </a:r>
            <a:endParaRPr lang="zh-TW" altLang="en-US" sz="2000" dirty="0">
              <a:latin typeface="微软雅黑"/>
              <a:ea typeface="微软雅黑"/>
            </a:endParaRPr>
          </a:p>
          <a:p>
            <a:r>
              <a:rPr lang="en-US" altLang="zh-TW" sz="2000" b="1" dirty="0">
                <a:latin typeface="微软雅黑"/>
                <a:ea typeface="微软雅黑"/>
              </a:rPr>
              <a:t>3 .</a:t>
            </a:r>
            <a:r>
              <a:rPr lang="zh-TW" altLang="en-US" sz="2000" b="1" dirty="0" smtClean="0">
                <a:latin typeface="微软雅黑"/>
                <a:ea typeface="微软雅黑"/>
              </a:rPr>
              <a:t>大学职能的关系 </a:t>
            </a:r>
            <a:endParaRPr lang="zh-TW" altLang="en-US" sz="2000" b="1" dirty="0">
              <a:latin typeface="微软雅黑"/>
              <a:ea typeface="微软雅黑"/>
            </a:endParaRPr>
          </a:p>
          <a:p>
            <a:r>
              <a:rPr lang="zh-TW" altLang="en-US" sz="2000" dirty="0">
                <a:latin typeface="微软雅黑"/>
                <a:ea typeface="微软雅黑"/>
              </a:rPr>
              <a:t>大学的培养人才、科学研究、服务社会三大职能之间是相互联系、相互渗透、相互促进 的</a:t>
            </a:r>
            <a:r>
              <a:rPr lang="en-US" altLang="zh-TW" sz="2000" dirty="0">
                <a:latin typeface="微软雅黑"/>
                <a:ea typeface="微软雅黑"/>
              </a:rPr>
              <a:t>. </a:t>
            </a:r>
            <a:endParaRPr lang="zh-TW" altLang="en-US" sz="2000" dirty="0">
              <a:latin typeface="微软雅黑"/>
              <a:ea typeface="微软雅黑"/>
            </a:endParaRPr>
          </a:p>
          <a:p>
            <a:r>
              <a:rPr lang="en-US" altLang="zh-TW" sz="2000" b="1" dirty="0">
                <a:latin typeface="微软雅黑"/>
                <a:ea typeface="微软雅黑"/>
              </a:rPr>
              <a:t>4.</a:t>
            </a:r>
            <a:r>
              <a:rPr lang="zh-TW" altLang="en-US" sz="2000" b="1" dirty="0">
                <a:latin typeface="微软雅黑"/>
                <a:ea typeface="微软雅黑"/>
              </a:rPr>
              <a:t>大学三大职能代表的不同的办学模式 </a:t>
            </a:r>
          </a:p>
          <a:p>
            <a:r>
              <a:rPr lang="zh-TW" altLang="en-US" sz="2000" dirty="0">
                <a:latin typeface="微软雅黑"/>
                <a:ea typeface="微软雅黑"/>
              </a:rPr>
              <a:t>如前所述</a:t>
            </a:r>
            <a:r>
              <a:rPr lang="en-US" altLang="zh-TW" sz="2000" dirty="0">
                <a:latin typeface="微软雅黑"/>
                <a:ea typeface="微软雅黑"/>
              </a:rPr>
              <a:t>,</a:t>
            </a:r>
            <a:r>
              <a:rPr lang="zh-TW" altLang="en-US" sz="2000" dirty="0">
                <a:latin typeface="微软雅黑"/>
                <a:ea typeface="微软雅黑"/>
              </a:rPr>
              <a:t>培养人才、科学研究和服务社会职能是人们公认的现代大学的三大职能</a:t>
            </a:r>
            <a:r>
              <a:rPr lang="en-US" altLang="zh-TW" sz="2000" dirty="0">
                <a:latin typeface="微软雅黑"/>
                <a:ea typeface="微软雅黑"/>
              </a:rPr>
              <a:t>.</a:t>
            </a:r>
            <a:r>
              <a:rPr lang="zh-TW" altLang="en-US" sz="2000" dirty="0">
                <a:latin typeface="微软雅黑"/>
                <a:ea typeface="微软雅黑"/>
              </a:rPr>
              <a:t>这 三大职能之所以被承认</a:t>
            </a:r>
            <a:r>
              <a:rPr lang="en-US" altLang="zh-TW" sz="2000" dirty="0">
                <a:latin typeface="微软雅黑"/>
                <a:ea typeface="微软雅黑"/>
              </a:rPr>
              <a:t>,</a:t>
            </a:r>
            <a:r>
              <a:rPr lang="zh-TW" altLang="en-US" sz="2000" dirty="0">
                <a:latin typeface="微软雅黑"/>
                <a:ea typeface="微软雅黑"/>
              </a:rPr>
              <a:t>就在于它们各自代表了不同的大学办学模式</a:t>
            </a:r>
            <a:r>
              <a:rPr lang="en-US" altLang="zh-TW"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5220097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877985" cy="584775"/>
          </a:xfrm>
          <a:prstGeom prst="rect">
            <a:avLst/>
          </a:prstGeom>
          <a:noFill/>
          <a:ln w="9525">
            <a:noFill/>
            <a:miter lim="800000"/>
            <a:headEnd/>
            <a:tailEnd/>
          </a:ln>
        </p:spPr>
        <p:txBody>
          <a:bodyPr wrap="none">
            <a:spAutoFit/>
          </a:bodyPr>
          <a:lstStyle/>
          <a:p>
            <a:r>
              <a:rPr lang="zh-CN" altLang="en-US" sz="3200" dirty="0" smtClean="0">
                <a:latin typeface="微软雅黑" pitchFamily="34" charset="-122"/>
                <a:ea typeface="微软雅黑" pitchFamily="34" charset="-122"/>
              </a:rPr>
              <a:t>一、大学</a:t>
            </a:r>
            <a:r>
              <a:rPr lang="zh-CN" altLang="en-US" sz="3200" dirty="0" smtClean="0">
                <a:latin typeface="微软雅黑" pitchFamily="34" charset="-122"/>
                <a:ea typeface="微软雅黑" pitchFamily="34" charset="-122"/>
              </a:rPr>
              <a:t>精神的内涵</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908720"/>
            <a:ext cx="7776864" cy="2308324"/>
          </a:xfrm>
          <a:prstGeom prst="rect">
            <a:avLst/>
          </a:prstGeom>
          <a:noFill/>
        </p:spPr>
        <p:txBody>
          <a:bodyPr wrap="square" rtlCol="0">
            <a:spAutoFit/>
          </a:bodyPr>
          <a:lstStyle/>
          <a:p>
            <a:r>
              <a:rPr lang="zh-CN" altLang="en-US" sz="2400" dirty="0" smtClean="0">
                <a:latin typeface="微软雅黑"/>
                <a:ea typeface="微软雅黑"/>
              </a:rPr>
              <a:t>      大学</a:t>
            </a:r>
            <a:r>
              <a:rPr lang="zh-CN" altLang="en-US" sz="2400" dirty="0">
                <a:latin typeface="微软雅黑"/>
                <a:ea typeface="微软雅黑"/>
              </a:rPr>
              <a:t>是有精神的</a:t>
            </a:r>
            <a:r>
              <a:rPr lang="en-US" altLang="zh-CN" sz="2400" dirty="0">
                <a:latin typeface="微软雅黑"/>
                <a:ea typeface="微软雅黑"/>
              </a:rPr>
              <a:t>,</a:t>
            </a:r>
            <a:r>
              <a:rPr lang="zh-CN" altLang="en-US" sz="2400" dirty="0">
                <a:latin typeface="微软雅黑"/>
                <a:ea typeface="微软雅黑"/>
              </a:rPr>
              <a:t>这种精神是获得社会认可的</a:t>
            </a:r>
            <a:r>
              <a:rPr lang="en-US" altLang="zh-CN" sz="2400" dirty="0">
                <a:latin typeface="微软雅黑"/>
                <a:ea typeface="微软雅黑"/>
              </a:rPr>
              <a:t>.</a:t>
            </a:r>
            <a:r>
              <a:rPr lang="zh-CN" altLang="en-US" sz="2400" dirty="0">
                <a:latin typeface="微软雅黑"/>
                <a:ea typeface="微软雅黑"/>
              </a:rPr>
              <a:t>一提到大学精神</a:t>
            </a:r>
            <a:r>
              <a:rPr lang="en-US" altLang="zh-CN" sz="2400" dirty="0">
                <a:latin typeface="微软雅黑"/>
                <a:ea typeface="微软雅黑"/>
              </a:rPr>
              <a:t>,</a:t>
            </a:r>
            <a:r>
              <a:rPr lang="zh-CN" altLang="en-US" sz="2400" dirty="0">
                <a:latin typeface="微软雅黑"/>
                <a:ea typeface="微软雅黑"/>
              </a:rPr>
              <a:t>许多人不由自主地会 想到哈佛之真理、牛津之博大、清华之严谨、北大之创新等</a:t>
            </a:r>
            <a:r>
              <a:rPr lang="en-US" altLang="zh-CN" sz="2400" dirty="0">
                <a:latin typeface="微软雅黑"/>
                <a:ea typeface="微软雅黑"/>
              </a:rPr>
              <a:t>.</a:t>
            </a:r>
            <a:r>
              <a:rPr lang="zh-CN" altLang="en-US" sz="2400" dirty="0">
                <a:latin typeface="微软雅黑"/>
                <a:ea typeface="微软雅黑"/>
              </a:rPr>
              <a:t>大学精神的形成不是一朝一夕 能够完成的</a:t>
            </a:r>
            <a:r>
              <a:rPr lang="en-US" altLang="zh-CN" sz="2400" dirty="0">
                <a:latin typeface="微软雅黑"/>
                <a:ea typeface="微软雅黑"/>
              </a:rPr>
              <a:t>,</a:t>
            </a:r>
            <a:r>
              <a:rPr lang="zh-CN" altLang="en-US" sz="2400" dirty="0">
                <a:latin typeface="微软雅黑"/>
                <a:ea typeface="微软雅黑"/>
              </a:rPr>
              <a:t>而是漫长的历史沉淀、凝聚、发展形成的</a:t>
            </a:r>
            <a:r>
              <a:rPr lang="en-US" altLang="zh-CN" sz="2400" dirty="0">
                <a:latin typeface="微软雅黑"/>
                <a:ea typeface="微软雅黑"/>
              </a:rPr>
              <a:t>.</a:t>
            </a:r>
            <a:r>
              <a:rPr lang="zh-CN" altLang="en-US" sz="2400" dirty="0">
                <a:latin typeface="微软雅黑"/>
                <a:ea typeface="微软雅黑"/>
              </a:rPr>
              <a:t>大学精神一旦形成</a:t>
            </a:r>
            <a:r>
              <a:rPr lang="en-US" altLang="zh-CN" sz="2400" dirty="0">
                <a:latin typeface="微软雅黑"/>
                <a:ea typeface="微软雅黑"/>
              </a:rPr>
              <a:t>,</a:t>
            </a:r>
            <a:r>
              <a:rPr lang="zh-CN" altLang="en-US" sz="2400" dirty="0">
                <a:latin typeface="微软雅黑"/>
                <a:ea typeface="微软雅黑"/>
              </a:rPr>
              <a:t>就作为一种学校 文化的标志被师生义无反顾地继承和发展</a:t>
            </a:r>
            <a:r>
              <a:rPr lang="en-US" altLang="zh-CN" sz="2400" dirty="0">
                <a:latin typeface="微软雅黑"/>
                <a:ea typeface="微软雅黑"/>
              </a:rPr>
              <a:t>,</a:t>
            </a:r>
            <a:r>
              <a:rPr lang="zh-CN" altLang="en-US" sz="2400" dirty="0">
                <a:latin typeface="微软雅黑"/>
                <a:ea typeface="微软雅黑"/>
              </a:rPr>
              <a:t>并发扬光大</a:t>
            </a:r>
            <a:r>
              <a:rPr lang="en-US" altLang="zh-CN" sz="2400" dirty="0">
                <a:latin typeface="微软雅黑"/>
                <a:ea typeface="微软雅黑"/>
              </a:rPr>
              <a:t>. </a:t>
            </a:r>
            <a:endParaRPr lang="zh-CN" altLang="en-US" sz="2400" dirty="0">
              <a:latin typeface="微软雅黑"/>
              <a:ea typeface="微软雅黑"/>
            </a:endParaRPr>
          </a:p>
        </p:txBody>
      </p:sp>
      <p:sp>
        <p:nvSpPr>
          <p:cNvPr id="9" name="文本框 3"/>
          <p:cNvSpPr txBox="1"/>
          <p:nvPr/>
        </p:nvSpPr>
        <p:spPr>
          <a:xfrm>
            <a:off x="971600" y="3501008"/>
            <a:ext cx="7776864" cy="1938992"/>
          </a:xfrm>
          <a:prstGeom prst="rect">
            <a:avLst/>
          </a:prstGeom>
          <a:noFill/>
        </p:spPr>
        <p:txBody>
          <a:bodyPr wrap="square" rtlCol="0">
            <a:spAutoFit/>
          </a:bodyPr>
          <a:lstStyle/>
          <a:p>
            <a:r>
              <a:rPr lang="zh-CN" altLang="en-US" sz="2400" dirty="0">
                <a:latin typeface="微软雅黑"/>
                <a:ea typeface="微软雅黑"/>
              </a:rPr>
              <a:t>所谓大学精神</a:t>
            </a:r>
            <a:r>
              <a:rPr lang="en-US" altLang="zh-CN" sz="2400" dirty="0">
                <a:latin typeface="微软雅黑"/>
                <a:ea typeface="微软雅黑"/>
              </a:rPr>
              <a:t>,</a:t>
            </a:r>
            <a:r>
              <a:rPr lang="zh-CN" altLang="en-US" sz="2400" dirty="0">
                <a:latin typeface="微软雅黑"/>
                <a:ea typeface="微软雅黑"/>
              </a:rPr>
              <a:t>是一所大学经过长期积累、沉淀、选择、凝练、升华所形成的价值体系、规 范体系和心理定式</a:t>
            </a:r>
            <a:r>
              <a:rPr lang="en-US" altLang="zh-CN" sz="2400" dirty="0">
                <a:latin typeface="微软雅黑"/>
                <a:ea typeface="微软雅黑"/>
              </a:rPr>
              <a:t>,</a:t>
            </a:r>
            <a:r>
              <a:rPr lang="zh-CN" altLang="en-US" sz="2400" dirty="0">
                <a:latin typeface="微软雅黑"/>
                <a:ea typeface="微软雅黑"/>
              </a:rPr>
              <a:t>是集中反映其理想信念、道德情操、工作态度和行为取向的核心文化气 质</a:t>
            </a:r>
            <a:r>
              <a:rPr lang="en-US" altLang="zh-CN" sz="2400" dirty="0">
                <a:latin typeface="微软雅黑"/>
                <a:ea typeface="微软雅黑"/>
              </a:rPr>
              <a:t>,</a:t>
            </a:r>
            <a:r>
              <a:rPr lang="zh-CN" altLang="en-US" sz="2400" dirty="0">
                <a:latin typeface="微软雅黑"/>
                <a:ea typeface="微软雅黑"/>
              </a:rPr>
              <a:t>它更关注于最高文化价值的追求</a:t>
            </a:r>
            <a:r>
              <a:rPr lang="en-US" altLang="zh-CN" sz="2400" dirty="0">
                <a:latin typeface="微软雅黑"/>
                <a:ea typeface="微软雅黑"/>
              </a:rPr>
              <a:t>,</a:t>
            </a:r>
            <a:r>
              <a:rPr lang="zh-CN" altLang="en-US" sz="2400" dirty="0">
                <a:latin typeface="微软雅黑"/>
                <a:ea typeface="微软雅黑"/>
              </a:rPr>
              <a:t>展现大学自身的气质、品位与神韵</a:t>
            </a:r>
            <a:r>
              <a:rPr lang="en-US" altLang="zh-CN" sz="2400" dirty="0">
                <a:latin typeface="微软雅黑"/>
                <a:ea typeface="微软雅黑"/>
              </a:rPr>
              <a:t>.</a:t>
            </a:r>
            <a:endParaRPr lang="zh-CN" altLang="en-US" sz="2400" dirty="0">
              <a:latin typeface="微软雅黑"/>
              <a:ea typeface="微软雅黑"/>
            </a:endParaRPr>
          </a:p>
        </p:txBody>
      </p:sp>
    </p:spTree>
    <p:extLst>
      <p:ext uri="{BB962C8B-B14F-4D97-AF65-F5344CB8AC3E}">
        <p14:creationId xmlns:p14="http://schemas.microsoft.com/office/powerpoint/2010/main" val="35358694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877985" cy="584775"/>
          </a:xfrm>
          <a:prstGeom prst="rect">
            <a:avLst/>
          </a:prstGeom>
          <a:noFill/>
          <a:ln w="9525">
            <a:noFill/>
            <a:miter lim="800000"/>
            <a:headEnd/>
            <a:tailEnd/>
          </a:ln>
        </p:spPr>
        <p:txBody>
          <a:bodyPr wrap="none">
            <a:spAutoFit/>
          </a:bodyPr>
          <a:lstStyle/>
          <a:p>
            <a:r>
              <a:rPr lang="zh-CN" altLang="en-US" sz="3200" dirty="0" smtClean="0">
                <a:latin typeface="微软雅黑" pitchFamily="34" charset="-122"/>
                <a:ea typeface="微软雅黑" pitchFamily="34" charset="-122"/>
              </a:rPr>
              <a:t>二、大学</a:t>
            </a:r>
            <a:r>
              <a:rPr lang="zh-CN" altLang="en-US" sz="3200" dirty="0" smtClean="0">
                <a:latin typeface="微软雅黑" pitchFamily="34" charset="-122"/>
                <a:ea typeface="微软雅黑" pitchFamily="34" charset="-122"/>
              </a:rPr>
              <a:t>精神的内容</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764704"/>
            <a:ext cx="7776864" cy="4708981"/>
          </a:xfrm>
          <a:prstGeom prst="rect">
            <a:avLst/>
          </a:prstGeom>
          <a:noFill/>
        </p:spPr>
        <p:txBody>
          <a:bodyPr wrap="square" rtlCol="0">
            <a:spAutoFit/>
          </a:bodyPr>
          <a:lstStyle/>
          <a:p>
            <a:r>
              <a:rPr lang="zh-CN" altLang="en-US" sz="2000" dirty="0">
                <a:latin typeface="微软雅黑"/>
                <a:ea typeface="微软雅黑"/>
              </a:rPr>
              <a:t>大学精神的内容主要如下</a:t>
            </a:r>
            <a:r>
              <a:rPr lang="en-US" altLang="zh-CN" sz="2000" dirty="0" smtClean="0">
                <a:latin typeface="微软雅黑"/>
                <a:ea typeface="微软雅黑"/>
              </a:rPr>
              <a:t>:</a:t>
            </a:r>
          </a:p>
          <a:p>
            <a:r>
              <a:rPr lang="en-US" altLang="zh-CN" sz="2000" dirty="0" smtClean="0">
                <a:latin typeface="微软雅黑"/>
                <a:ea typeface="微软雅黑"/>
              </a:rPr>
              <a:t> </a:t>
            </a:r>
            <a:r>
              <a:rPr lang="en-US" altLang="zh-CN" sz="2000" dirty="0">
                <a:latin typeface="微软雅黑"/>
                <a:ea typeface="微软雅黑"/>
              </a:rPr>
              <a:t>(1)</a:t>
            </a:r>
            <a:r>
              <a:rPr lang="zh-CN" altLang="en-US" sz="2000" dirty="0">
                <a:latin typeface="微软雅黑"/>
                <a:ea typeface="微软雅黑"/>
              </a:rPr>
              <a:t>独立与自主、自由与民主的人文精神</a:t>
            </a:r>
            <a:r>
              <a:rPr lang="en-US" altLang="zh-CN" sz="2000" dirty="0">
                <a:latin typeface="微软雅黑"/>
                <a:ea typeface="微软雅黑"/>
              </a:rPr>
              <a:t>.</a:t>
            </a:r>
            <a:r>
              <a:rPr lang="zh-CN" altLang="en-US" sz="2000" dirty="0">
                <a:latin typeface="微软雅黑"/>
                <a:ea typeface="微软雅黑"/>
              </a:rPr>
              <a:t>这是培养大学生独立人格的前提条件</a:t>
            </a:r>
            <a:r>
              <a:rPr lang="en-US" altLang="zh-CN" sz="2000" dirty="0">
                <a:latin typeface="微软雅黑"/>
                <a:ea typeface="微软雅黑"/>
              </a:rPr>
              <a:t>. </a:t>
            </a:r>
            <a:endParaRPr lang="en-US" altLang="zh-CN" sz="2000" dirty="0" smtClean="0">
              <a:latin typeface="微软雅黑"/>
              <a:ea typeface="微软雅黑"/>
            </a:endParaRPr>
          </a:p>
          <a:p>
            <a:r>
              <a:rPr lang="en-US" altLang="zh-CN" sz="2000" dirty="0" smtClean="0">
                <a:latin typeface="微软雅黑"/>
                <a:ea typeface="微软雅黑"/>
              </a:rPr>
              <a:t>(</a:t>
            </a:r>
            <a:r>
              <a:rPr lang="en-US" altLang="zh-CN" sz="2000" dirty="0">
                <a:latin typeface="微软雅黑"/>
                <a:ea typeface="微软雅黑"/>
              </a:rPr>
              <a:t>2)</a:t>
            </a:r>
            <a:r>
              <a:rPr lang="zh-CN" altLang="en-US" sz="2000" dirty="0">
                <a:latin typeface="微软雅黑"/>
                <a:ea typeface="微软雅黑"/>
              </a:rPr>
              <a:t>批判与创新、追求真理的科学精神</a:t>
            </a:r>
            <a:r>
              <a:rPr lang="en-US" altLang="zh-CN" sz="2000" dirty="0">
                <a:latin typeface="微软雅黑"/>
                <a:ea typeface="微软雅黑"/>
              </a:rPr>
              <a:t>.</a:t>
            </a:r>
            <a:r>
              <a:rPr lang="zh-CN" altLang="en-US" sz="2000" dirty="0">
                <a:latin typeface="微软雅黑"/>
                <a:ea typeface="微软雅黑"/>
              </a:rPr>
              <a:t>这是一切科学成为科学的前提</a:t>
            </a:r>
            <a:r>
              <a:rPr lang="en-US" altLang="zh-CN" sz="2000" dirty="0">
                <a:latin typeface="微软雅黑"/>
                <a:ea typeface="微软雅黑"/>
              </a:rPr>
              <a:t>,</a:t>
            </a:r>
            <a:r>
              <a:rPr lang="zh-CN" altLang="en-US" sz="2000" dirty="0">
                <a:latin typeface="微软雅黑"/>
                <a:ea typeface="微软雅黑"/>
              </a:rPr>
              <a:t>是科学家们的 </a:t>
            </a:r>
          </a:p>
          <a:p>
            <a:r>
              <a:rPr lang="zh-CN" altLang="en-US" sz="2000" dirty="0">
                <a:latin typeface="微软雅黑"/>
                <a:ea typeface="微软雅黑"/>
              </a:rPr>
              <a:t>共同信念</a:t>
            </a:r>
            <a:r>
              <a:rPr lang="en-US" altLang="zh-CN" sz="2000" dirty="0" smtClean="0">
                <a:latin typeface="微软雅黑"/>
                <a:ea typeface="微软雅黑"/>
              </a:rPr>
              <a:t>.</a:t>
            </a:r>
          </a:p>
          <a:p>
            <a:r>
              <a:rPr lang="en-US" altLang="zh-CN" sz="2000" dirty="0" smtClean="0">
                <a:latin typeface="微软雅黑"/>
                <a:ea typeface="微软雅黑"/>
              </a:rPr>
              <a:t> </a:t>
            </a:r>
            <a:r>
              <a:rPr lang="en-US" altLang="zh-CN" sz="2000" dirty="0">
                <a:latin typeface="微软雅黑"/>
                <a:ea typeface="微软雅黑"/>
              </a:rPr>
              <a:t>(3)</a:t>
            </a:r>
            <a:r>
              <a:rPr lang="zh-CN" altLang="en-US" sz="2000" dirty="0">
                <a:latin typeface="微软雅黑"/>
                <a:ea typeface="微软雅黑"/>
              </a:rPr>
              <a:t>刚健有为的进取精神</a:t>
            </a:r>
            <a:r>
              <a:rPr lang="en-US" altLang="zh-CN" sz="2000" dirty="0">
                <a:latin typeface="微软雅黑"/>
                <a:ea typeface="微软雅黑"/>
              </a:rPr>
              <a:t>.</a:t>
            </a:r>
            <a:r>
              <a:rPr lang="zh-CN" altLang="en-US" sz="2000" dirty="0">
                <a:latin typeface="微软雅黑"/>
                <a:ea typeface="微软雅黑"/>
              </a:rPr>
              <a:t>这是大学精神的灵魂</a:t>
            </a:r>
            <a:r>
              <a:rPr lang="en-US" altLang="zh-CN" sz="2000" dirty="0">
                <a:latin typeface="微软雅黑"/>
                <a:ea typeface="微软雅黑"/>
              </a:rPr>
              <a:t>.“</a:t>
            </a:r>
            <a:r>
              <a:rPr lang="zh-CN" altLang="en-US" sz="2000" dirty="0">
                <a:latin typeface="微软雅黑"/>
                <a:ea typeface="微软雅黑"/>
              </a:rPr>
              <a:t>天行健</a:t>
            </a:r>
            <a:r>
              <a:rPr lang="en-US" altLang="zh-CN" sz="2000" dirty="0">
                <a:latin typeface="微软雅黑"/>
                <a:ea typeface="微软雅黑"/>
              </a:rPr>
              <a:t>,</a:t>
            </a:r>
            <a:r>
              <a:rPr lang="zh-CN" altLang="en-US" sz="2000" dirty="0">
                <a:latin typeface="微软雅黑"/>
                <a:ea typeface="微软雅黑"/>
              </a:rPr>
              <a:t>君子以自强不息”</a:t>
            </a:r>
            <a:r>
              <a:rPr lang="zh-CN" altLang="en-US" sz="2000" dirty="0" smtClean="0">
                <a:latin typeface="微软雅黑"/>
                <a:ea typeface="微软雅黑"/>
              </a:rPr>
              <a:t>就表达了做人做事</a:t>
            </a:r>
            <a:r>
              <a:rPr lang="zh-CN" altLang="en-US" sz="2000" dirty="0">
                <a:latin typeface="微软雅黑"/>
                <a:ea typeface="微软雅黑"/>
              </a:rPr>
              <a:t>要有像天体运行那样昼夜不息、周而复始、积极向上的精神</a:t>
            </a:r>
            <a:r>
              <a:rPr lang="en-US" altLang="zh-CN" sz="2000" dirty="0">
                <a:latin typeface="微软雅黑"/>
                <a:ea typeface="微软雅黑"/>
              </a:rPr>
              <a:t>. </a:t>
            </a:r>
            <a:r>
              <a:rPr lang="zh-CN" altLang="en-US" sz="2000" dirty="0">
                <a:latin typeface="微软雅黑"/>
                <a:ea typeface="微软雅黑"/>
              </a:rPr>
              <a:t>大学精神体现了大学的自信、自强等人格要素</a:t>
            </a:r>
            <a:r>
              <a:rPr lang="en-US" altLang="zh-CN" sz="2000" dirty="0">
                <a:latin typeface="微软雅黑"/>
                <a:ea typeface="微软雅黑"/>
              </a:rPr>
              <a:t>,</a:t>
            </a:r>
            <a:r>
              <a:rPr lang="zh-CN" altLang="en-US" sz="2000" dirty="0">
                <a:latin typeface="微软雅黑"/>
                <a:ea typeface="微软雅黑"/>
              </a:rPr>
              <a:t>大学生要有不畏强暴、不随波逐流、</a:t>
            </a:r>
            <a:r>
              <a:rPr lang="zh-CN" altLang="en-US" sz="2000" dirty="0" smtClean="0">
                <a:latin typeface="微软雅黑"/>
                <a:ea typeface="微软雅黑"/>
              </a:rPr>
              <a:t>追求真理</a:t>
            </a:r>
            <a:r>
              <a:rPr lang="zh-CN" altLang="en-US" sz="2000" dirty="0">
                <a:latin typeface="微软雅黑"/>
                <a:ea typeface="微软雅黑"/>
              </a:rPr>
              <a:t>、勇于承担、引领社会健康发展的社会责任心、使命感</a:t>
            </a:r>
            <a:r>
              <a:rPr lang="en-US" altLang="zh-CN" sz="2000" dirty="0">
                <a:latin typeface="微软雅黑"/>
                <a:ea typeface="微软雅黑"/>
              </a:rPr>
              <a:t>.</a:t>
            </a:r>
            <a:r>
              <a:rPr lang="zh-CN" altLang="en-US" sz="2000" dirty="0">
                <a:latin typeface="微软雅黑"/>
                <a:ea typeface="微软雅黑"/>
              </a:rPr>
              <a:t>有了这种发自内心的、向上的、 积极的精神力量</a:t>
            </a:r>
            <a:r>
              <a:rPr lang="en-US" altLang="zh-CN" sz="2000" dirty="0">
                <a:latin typeface="微软雅黑"/>
                <a:ea typeface="微软雅黑"/>
              </a:rPr>
              <a:t>,</a:t>
            </a:r>
            <a:r>
              <a:rPr lang="zh-CN" altLang="en-US" sz="2000" dirty="0">
                <a:latin typeface="微软雅黑"/>
                <a:ea typeface="微软雅黑"/>
              </a:rPr>
              <a:t>一个人才会精神抖擞、奋发有为</a:t>
            </a:r>
            <a:r>
              <a:rPr lang="en-US" altLang="zh-CN" sz="2000" dirty="0">
                <a:latin typeface="微软雅黑"/>
                <a:ea typeface="微软雅黑"/>
              </a:rPr>
              <a:t>,</a:t>
            </a:r>
            <a:r>
              <a:rPr lang="zh-CN" altLang="en-US" sz="2000" dirty="0">
                <a:latin typeface="微软雅黑"/>
                <a:ea typeface="微软雅黑"/>
              </a:rPr>
              <a:t>一个团体才会和谐有序、团结向上</a:t>
            </a:r>
            <a:r>
              <a:rPr lang="en-US" altLang="zh-CN" sz="2000" dirty="0">
                <a:latin typeface="微软雅黑"/>
                <a:ea typeface="微软雅黑"/>
              </a:rPr>
              <a:t>,</a:t>
            </a:r>
            <a:r>
              <a:rPr lang="zh-CN" altLang="en-US" sz="2000" dirty="0">
                <a:latin typeface="微软雅黑"/>
                <a:ea typeface="微软雅黑"/>
              </a:rPr>
              <a:t>一个 国家、民族才会朝气蓬勃、充满希望</a:t>
            </a:r>
            <a:r>
              <a:rPr lang="en-US" altLang="zh-CN" sz="2000" dirty="0">
                <a:latin typeface="微软雅黑"/>
                <a:ea typeface="微软雅黑"/>
              </a:rPr>
              <a:t>.</a:t>
            </a:r>
            <a:r>
              <a:rPr lang="zh-CN" altLang="en-US" sz="2000" dirty="0">
                <a:latin typeface="微软雅黑"/>
                <a:ea typeface="微软雅黑"/>
              </a:rPr>
              <a:t>这是大学精神的一般共同特征</a:t>
            </a:r>
            <a:r>
              <a:rPr lang="en-US" altLang="zh-CN" sz="2000" dirty="0" smtClean="0">
                <a:latin typeface="微软雅黑"/>
                <a:ea typeface="微软雅黑"/>
              </a:rPr>
              <a:t>,</a:t>
            </a:r>
            <a:r>
              <a:rPr lang="zh-CN" altLang="en-US" sz="2000" dirty="0">
                <a:latin typeface="微软雅黑"/>
                <a:ea typeface="微软雅黑"/>
              </a:rPr>
              <a:t>是大学精神的基本</a:t>
            </a:r>
            <a:r>
              <a:rPr lang="zh-CN" altLang="en-US" sz="2000" dirty="0" smtClean="0">
                <a:latin typeface="微软雅黑"/>
                <a:ea typeface="微软雅黑"/>
              </a:rPr>
              <a:t>内容</a:t>
            </a:r>
            <a:r>
              <a:rPr lang="en-US" altLang="zh-CN" sz="2000" dirty="0">
                <a:latin typeface="微软雅黑"/>
                <a:ea typeface="微软雅黑"/>
              </a:rPr>
              <a:t>,</a:t>
            </a:r>
            <a:r>
              <a:rPr lang="zh-CN" altLang="en-US" sz="2000" dirty="0">
                <a:latin typeface="微软雅黑"/>
                <a:ea typeface="微软雅黑"/>
              </a:rPr>
              <a:t>是理解大学精神的核心</a:t>
            </a:r>
            <a:r>
              <a:rPr lang="en-US" altLang="zh-CN" sz="2000" dirty="0">
                <a:latin typeface="微软雅黑"/>
                <a:ea typeface="微软雅黑"/>
              </a:rPr>
              <a:t>. </a:t>
            </a:r>
            <a:endParaRPr lang="zh-CN" altLang="en-US" sz="2000" dirty="0">
              <a:latin typeface="微软雅黑"/>
              <a:ea typeface="微软雅黑"/>
            </a:endParaRPr>
          </a:p>
          <a:p>
            <a:endParaRPr lang="zh-CN" altLang="en-US" sz="2000" dirty="0">
              <a:latin typeface="微软雅黑"/>
              <a:ea typeface="微软雅黑"/>
            </a:endParaRPr>
          </a:p>
        </p:txBody>
      </p:sp>
    </p:spTree>
    <p:extLst>
      <p:ext uri="{BB962C8B-B14F-4D97-AF65-F5344CB8AC3E}">
        <p14:creationId xmlns:p14="http://schemas.microsoft.com/office/powerpoint/2010/main" val="20435305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1826141" cy="584775"/>
          </a:xfrm>
          <a:prstGeom prst="rect">
            <a:avLst/>
          </a:prstGeom>
          <a:noFill/>
          <a:ln w="9525">
            <a:noFill/>
            <a:miter lim="800000"/>
            <a:headEnd/>
            <a:tailEnd/>
          </a:ln>
        </p:spPr>
        <p:txBody>
          <a:bodyPr wrap="none">
            <a:spAutoFit/>
          </a:bodyPr>
          <a:lstStyle/>
          <a:p>
            <a:r>
              <a:rPr lang="zh-CN" altLang="en-US" sz="3200" dirty="0" smtClean="0">
                <a:latin typeface="微软雅黑" pitchFamily="34" charset="-122"/>
                <a:ea typeface="微软雅黑" pitchFamily="34" charset="-122"/>
              </a:rPr>
              <a:t>三、校训</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764704"/>
            <a:ext cx="7776864" cy="3785652"/>
          </a:xfrm>
          <a:prstGeom prst="rect">
            <a:avLst/>
          </a:prstGeom>
          <a:noFill/>
        </p:spPr>
        <p:txBody>
          <a:bodyPr wrap="square" rtlCol="0">
            <a:spAutoFit/>
          </a:bodyPr>
          <a:lstStyle/>
          <a:p>
            <a:r>
              <a:rPr lang="zh-CN" altLang="en-US" sz="2000" dirty="0" smtClean="0">
                <a:latin typeface="微软雅黑"/>
                <a:ea typeface="微软雅黑"/>
              </a:rPr>
              <a:t>大学</a:t>
            </a:r>
            <a:r>
              <a:rPr lang="zh-CN" altLang="en-US" sz="2000" dirty="0">
                <a:latin typeface="微软雅黑"/>
                <a:ea typeface="微软雅黑"/>
              </a:rPr>
              <a:t>校训是大学精神的本质特征最概括、最简约、最凝练的体现</a:t>
            </a:r>
            <a:r>
              <a:rPr lang="en-US" altLang="zh-CN" sz="2000" dirty="0">
                <a:latin typeface="微软雅黑"/>
                <a:ea typeface="微软雅黑"/>
              </a:rPr>
              <a:t>,</a:t>
            </a:r>
            <a:r>
              <a:rPr lang="zh-CN" altLang="en-US" sz="2000" dirty="0">
                <a:latin typeface="微软雅黑"/>
                <a:ea typeface="微软雅黑"/>
              </a:rPr>
              <a:t>代表着校 园文化和教育理念</a:t>
            </a:r>
            <a:r>
              <a:rPr lang="en-US" altLang="zh-CN" sz="2000" dirty="0">
                <a:latin typeface="微软雅黑"/>
                <a:ea typeface="微软雅黑"/>
              </a:rPr>
              <a:t>,</a:t>
            </a:r>
            <a:r>
              <a:rPr lang="zh-CN" altLang="en-US" sz="2000" dirty="0">
                <a:latin typeface="微软雅黑"/>
                <a:ea typeface="微软雅黑"/>
              </a:rPr>
              <a:t>是人文精神的高度凝练</a:t>
            </a:r>
            <a:r>
              <a:rPr lang="en-US" altLang="zh-CN" sz="2000" dirty="0">
                <a:latin typeface="微软雅黑"/>
                <a:ea typeface="微软雅黑"/>
              </a:rPr>
              <a:t>,</a:t>
            </a:r>
            <a:r>
              <a:rPr lang="zh-CN" altLang="en-US" sz="2000" dirty="0">
                <a:latin typeface="微软雅黑"/>
                <a:ea typeface="微软雅黑"/>
              </a:rPr>
              <a:t>是学校历史和文化的积淀</a:t>
            </a:r>
            <a:r>
              <a:rPr lang="en-US" altLang="zh-CN" sz="2000" dirty="0">
                <a:latin typeface="微软雅黑"/>
                <a:ea typeface="微软雅黑"/>
              </a:rPr>
              <a:t>,</a:t>
            </a:r>
            <a:r>
              <a:rPr lang="zh-CN" altLang="en-US" sz="2000" dirty="0">
                <a:latin typeface="微软雅黑"/>
                <a:ea typeface="微软雅黑"/>
              </a:rPr>
              <a:t>是一个学校的灵魂</a:t>
            </a:r>
            <a:r>
              <a:rPr lang="en-US" altLang="zh-CN" sz="2000" dirty="0" smtClean="0">
                <a:latin typeface="微软雅黑"/>
                <a:ea typeface="微软雅黑"/>
              </a:rPr>
              <a:t>.</a:t>
            </a:r>
          </a:p>
          <a:p>
            <a:r>
              <a:rPr lang="en-US" altLang="zh-CN" sz="2000" dirty="0" smtClean="0">
                <a:latin typeface="微软雅黑"/>
                <a:ea typeface="微软雅黑"/>
              </a:rPr>
              <a:t> </a:t>
            </a:r>
            <a:endParaRPr lang="zh-CN" altLang="en-US" sz="2000" dirty="0">
              <a:latin typeface="微软雅黑"/>
              <a:ea typeface="微软雅黑"/>
            </a:endParaRPr>
          </a:p>
          <a:p>
            <a:r>
              <a:rPr lang="zh-CN" altLang="en-US" sz="2000" dirty="0" smtClean="0">
                <a:latin typeface="微软雅黑"/>
                <a:ea typeface="微软雅黑"/>
              </a:rPr>
              <a:t>不同</a:t>
            </a:r>
            <a:r>
              <a:rPr lang="zh-CN" altLang="en-US" sz="2000" dirty="0">
                <a:latin typeface="微软雅黑"/>
                <a:ea typeface="微软雅黑"/>
              </a:rPr>
              <a:t>大学的校训有其独特性</a:t>
            </a:r>
            <a:r>
              <a:rPr lang="en-US" altLang="zh-CN" sz="2000" dirty="0">
                <a:latin typeface="微软雅黑"/>
                <a:ea typeface="微软雅黑"/>
              </a:rPr>
              <a:t>,</a:t>
            </a:r>
            <a:r>
              <a:rPr lang="zh-CN" altLang="en-US" sz="2000" dirty="0">
                <a:latin typeface="微软雅黑"/>
                <a:ea typeface="微软雅黑"/>
              </a:rPr>
              <a:t>彰显各自的特征</a:t>
            </a:r>
            <a:r>
              <a:rPr lang="en-US" altLang="zh-CN" sz="2000" dirty="0">
                <a:latin typeface="微软雅黑"/>
                <a:ea typeface="微软雅黑"/>
              </a:rPr>
              <a:t>.</a:t>
            </a:r>
            <a:r>
              <a:rPr lang="zh-CN" altLang="en-US" sz="2000" dirty="0">
                <a:latin typeface="微软雅黑"/>
                <a:ea typeface="微软雅黑"/>
              </a:rPr>
              <a:t>不同的大学由于其学科结构、专业设 置、培养目标的不同</a:t>
            </a:r>
            <a:r>
              <a:rPr lang="en-US" altLang="zh-CN" sz="2000" dirty="0">
                <a:latin typeface="微软雅黑"/>
                <a:ea typeface="微软雅黑"/>
              </a:rPr>
              <a:t>,</a:t>
            </a:r>
            <a:r>
              <a:rPr lang="zh-CN" altLang="en-US" sz="2000" dirty="0">
                <a:latin typeface="微软雅黑"/>
                <a:ea typeface="微软雅黑"/>
              </a:rPr>
              <a:t>校训也应丰富多彩</a:t>
            </a:r>
            <a:r>
              <a:rPr lang="en-US" altLang="zh-CN" sz="2000" dirty="0">
                <a:latin typeface="微软雅黑"/>
                <a:ea typeface="微软雅黑"/>
              </a:rPr>
              <a:t>,</a:t>
            </a:r>
            <a:r>
              <a:rPr lang="zh-CN" altLang="en-US" sz="2000" dirty="0">
                <a:latin typeface="微软雅黑"/>
                <a:ea typeface="微软雅黑"/>
              </a:rPr>
              <a:t>在一定程度上要体现出学校的特色</a:t>
            </a:r>
            <a:r>
              <a:rPr lang="en-US" altLang="zh-CN" sz="2000" dirty="0">
                <a:latin typeface="微软雅黑"/>
                <a:ea typeface="微软雅黑"/>
              </a:rPr>
              <a:t>. </a:t>
            </a:r>
            <a:endParaRPr lang="en-US" altLang="zh-CN" sz="2000" dirty="0" smtClean="0">
              <a:latin typeface="微软雅黑"/>
              <a:ea typeface="微软雅黑"/>
            </a:endParaRPr>
          </a:p>
          <a:p>
            <a:endParaRPr lang="en-US" altLang="zh-CN" sz="2000" dirty="0" smtClean="0"/>
          </a:p>
          <a:p>
            <a:r>
              <a:rPr lang="zh-CN" altLang="en-US" sz="2000" dirty="0" smtClean="0">
                <a:latin typeface="微软雅黑"/>
                <a:ea typeface="微软雅黑"/>
              </a:rPr>
              <a:t>作为</a:t>
            </a:r>
            <a:r>
              <a:rPr lang="zh-CN" altLang="en-US" sz="2000" dirty="0">
                <a:latin typeface="微软雅黑"/>
                <a:ea typeface="微软雅黑"/>
              </a:rPr>
              <a:t>大学精神象征的校训是学校历史和文化的结晶</a:t>
            </a:r>
            <a:r>
              <a:rPr lang="en-US" altLang="zh-CN" sz="2000" dirty="0">
                <a:latin typeface="微软雅黑"/>
                <a:ea typeface="微软雅黑"/>
              </a:rPr>
              <a:t>,</a:t>
            </a:r>
            <a:r>
              <a:rPr lang="zh-CN" altLang="en-US" sz="2000" dirty="0">
                <a:latin typeface="微软雅黑"/>
                <a:ea typeface="微软雅黑"/>
              </a:rPr>
              <a:t>是学校办学理念集中的体现</a:t>
            </a:r>
            <a:r>
              <a:rPr lang="en-US" altLang="zh-CN" sz="2000" dirty="0">
                <a:latin typeface="微软雅黑"/>
                <a:ea typeface="微软雅黑"/>
              </a:rPr>
              <a:t>,</a:t>
            </a:r>
            <a:r>
              <a:rPr lang="zh-CN" altLang="en-US" sz="2000" dirty="0">
                <a:latin typeface="微软雅黑"/>
                <a:ea typeface="微软雅黑"/>
              </a:rPr>
              <a:t>也是 对学校特有的文化内涵的一种简练表达</a:t>
            </a:r>
            <a:r>
              <a:rPr lang="en-US" altLang="zh-CN" sz="2000" dirty="0">
                <a:latin typeface="微软雅黑"/>
                <a:ea typeface="微软雅黑"/>
              </a:rPr>
              <a:t>.</a:t>
            </a:r>
            <a:r>
              <a:rPr lang="zh-CN" altLang="en-US" sz="2000" dirty="0">
                <a:latin typeface="微软雅黑"/>
                <a:ea typeface="微软雅黑"/>
              </a:rPr>
              <a:t>正是这些既有共性又富有个性的大学精神</a:t>
            </a:r>
            <a:r>
              <a:rPr lang="en-US" altLang="zh-CN" sz="2000" dirty="0">
                <a:latin typeface="微软雅黑"/>
                <a:ea typeface="微软雅黑"/>
              </a:rPr>
              <a:t>,</a:t>
            </a:r>
            <a:r>
              <a:rPr lang="zh-CN" altLang="en-US" sz="2000" dirty="0">
                <a:latin typeface="微软雅黑"/>
                <a:ea typeface="微软雅黑"/>
              </a:rPr>
              <a:t>始终 坚定不移地坚守住大学精神这张理性的网</a:t>
            </a:r>
            <a:r>
              <a:rPr lang="en-US" altLang="zh-CN" sz="2000" dirty="0">
                <a:latin typeface="微软雅黑"/>
                <a:ea typeface="微软雅黑"/>
              </a:rPr>
              <a:t>,</a:t>
            </a:r>
            <a:r>
              <a:rPr lang="zh-CN" altLang="en-US" sz="2000" dirty="0">
                <a:latin typeface="微软雅黑"/>
                <a:ea typeface="微软雅黑"/>
              </a:rPr>
              <a:t>才使这些百年名校经久不衰</a:t>
            </a:r>
            <a:r>
              <a:rPr lang="en-US" altLang="zh-CN" sz="2000" dirty="0">
                <a:latin typeface="微软雅黑"/>
                <a:ea typeface="微软雅黑"/>
              </a:rPr>
              <a:t>,</a:t>
            </a:r>
            <a:r>
              <a:rPr lang="zh-CN" altLang="en-US" sz="2000" dirty="0">
                <a:latin typeface="微软雅黑"/>
                <a:ea typeface="微软雅黑"/>
              </a:rPr>
              <a:t>青春常在</a:t>
            </a:r>
            <a:r>
              <a:rPr lang="en-US" altLang="zh-CN"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12844840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877985" cy="584775"/>
          </a:xfrm>
          <a:prstGeom prst="rect">
            <a:avLst/>
          </a:prstGeom>
          <a:noFill/>
          <a:ln w="9525">
            <a:noFill/>
            <a:miter lim="800000"/>
            <a:headEnd/>
            <a:tailEnd/>
          </a:ln>
        </p:spPr>
        <p:txBody>
          <a:bodyPr wrap="none">
            <a:spAutoFit/>
          </a:bodyPr>
          <a:lstStyle/>
          <a:p>
            <a:r>
              <a:rPr lang="zh-CN" altLang="en-US" sz="3200" dirty="0" smtClean="0">
                <a:latin typeface="微软雅黑" pitchFamily="34" charset="-122"/>
                <a:ea typeface="微软雅黑" pitchFamily="34" charset="-122"/>
              </a:rPr>
              <a:t>四、大学</a:t>
            </a:r>
            <a:r>
              <a:rPr lang="zh-CN" altLang="en-US" sz="3200" dirty="0" smtClean="0">
                <a:latin typeface="微软雅黑" pitchFamily="34" charset="-122"/>
                <a:ea typeface="微软雅黑" pitchFamily="34" charset="-122"/>
              </a:rPr>
              <a:t>精神的作用</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764704"/>
            <a:ext cx="7776864" cy="4555093"/>
          </a:xfrm>
          <a:prstGeom prst="rect">
            <a:avLst/>
          </a:prstGeom>
          <a:noFill/>
        </p:spPr>
        <p:txBody>
          <a:bodyPr wrap="square" rtlCol="0">
            <a:spAutoFit/>
          </a:bodyPr>
          <a:lstStyle/>
          <a:p>
            <a:r>
              <a:rPr lang="zh-CN" altLang="en-US" b="1" dirty="0" smtClean="0">
                <a:latin typeface="微软雅黑"/>
                <a:ea typeface="微软雅黑"/>
              </a:rPr>
              <a:t>首先</a:t>
            </a:r>
            <a:r>
              <a:rPr lang="en-US" altLang="zh-CN" b="1" dirty="0">
                <a:latin typeface="微软雅黑"/>
                <a:ea typeface="微软雅黑"/>
              </a:rPr>
              <a:t>,</a:t>
            </a:r>
            <a:r>
              <a:rPr lang="zh-CN" altLang="en-US" b="1" dirty="0">
                <a:latin typeface="微软雅黑"/>
                <a:ea typeface="微软雅黑"/>
              </a:rPr>
              <a:t>大学精神引领大学的发展方向</a:t>
            </a:r>
            <a:r>
              <a:rPr lang="en-US" altLang="zh-CN" b="1" dirty="0" smtClean="0">
                <a:latin typeface="微软雅黑"/>
                <a:ea typeface="微软雅黑"/>
              </a:rPr>
              <a:t>.</a:t>
            </a:r>
          </a:p>
          <a:p>
            <a:r>
              <a:rPr lang="zh-CN" altLang="en-US" dirty="0" smtClean="0">
                <a:latin typeface="微软雅黑"/>
                <a:ea typeface="微软雅黑"/>
              </a:rPr>
              <a:t>大学</a:t>
            </a:r>
            <a:r>
              <a:rPr lang="zh-CN" altLang="en-US" dirty="0">
                <a:latin typeface="微软雅黑"/>
                <a:ea typeface="微软雅黑"/>
              </a:rPr>
              <a:t>精神是大学的灵 魂</a:t>
            </a:r>
            <a:r>
              <a:rPr lang="en-US" altLang="zh-CN" dirty="0">
                <a:latin typeface="微软雅黑"/>
                <a:ea typeface="微软雅黑"/>
              </a:rPr>
              <a:t>,</a:t>
            </a:r>
            <a:r>
              <a:rPr lang="zh-CN" altLang="en-US" dirty="0">
                <a:latin typeface="微软雅黑"/>
                <a:ea typeface="微软雅黑"/>
              </a:rPr>
              <a:t>赋予学校以生命和活力</a:t>
            </a:r>
            <a:r>
              <a:rPr lang="en-US" altLang="zh-CN" dirty="0">
                <a:latin typeface="微软雅黑"/>
                <a:ea typeface="微软雅黑"/>
              </a:rPr>
              <a:t>,</a:t>
            </a:r>
            <a:r>
              <a:rPr lang="zh-CN" altLang="en-US" dirty="0">
                <a:latin typeface="微软雅黑"/>
                <a:ea typeface="微软雅黑"/>
              </a:rPr>
              <a:t>并积淀了大学最富有典型意义的精神</a:t>
            </a:r>
            <a:r>
              <a:rPr lang="zh-CN" altLang="en-US" dirty="0" smtClean="0">
                <a:latin typeface="微软雅黑"/>
                <a:ea typeface="微软雅黑"/>
              </a:rPr>
              <a:t>特征。大学</a:t>
            </a:r>
            <a:r>
              <a:rPr lang="zh-CN" altLang="en-US" dirty="0">
                <a:latin typeface="微软雅黑"/>
                <a:ea typeface="微软雅黑"/>
              </a:rPr>
              <a:t>精神是学校攻克各种难关的动力</a:t>
            </a:r>
            <a:r>
              <a:rPr lang="en-US" altLang="zh-CN" dirty="0">
                <a:latin typeface="微软雅黑"/>
                <a:ea typeface="微软雅黑"/>
              </a:rPr>
              <a:t>,</a:t>
            </a:r>
            <a:r>
              <a:rPr lang="zh-CN" altLang="en-US" dirty="0">
                <a:latin typeface="微软雅黑"/>
                <a:ea typeface="微软雅黑"/>
              </a:rPr>
              <a:t>也是自己的品牌不断攀登高峰的阶梯</a:t>
            </a:r>
            <a:r>
              <a:rPr lang="en-US" altLang="zh-CN" dirty="0">
                <a:latin typeface="微软雅黑"/>
                <a:ea typeface="微软雅黑"/>
              </a:rPr>
              <a:t>.</a:t>
            </a:r>
            <a:r>
              <a:rPr lang="zh-CN" altLang="en-US" dirty="0" smtClean="0">
                <a:latin typeface="微软雅黑"/>
                <a:ea typeface="微软雅黑"/>
              </a:rPr>
              <a:t>大学的</a:t>
            </a:r>
            <a:r>
              <a:rPr lang="zh-CN" altLang="en-US" dirty="0">
                <a:latin typeface="微软雅黑"/>
                <a:ea typeface="微软雅黑"/>
              </a:rPr>
              <a:t>发展与大学精神的发展是相互依存、相互促进的</a:t>
            </a:r>
            <a:r>
              <a:rPr lang="en-US" altLang="zh-CN" dirty="0">
                <a:latin typeface="微软雅黑"/>
                <a:ea typeface="微软雅黑"/>
              </a:rPr>
              <a:t>,</a:t>
            </a:r>
            <a:r>
              <a:rPr lang="zh-CN" altLang="en-US" dirty="0">
                <a:latin typeface="微软雅黑"/>
                <a:ea typeface="微软雅黑"/>
              </a:rPr>
              <a:t>大学精神的发展提升能够促进和推动</a:t>
            </a:r>
            <a:r>
              <a:rPr lang="zh-CN" altLang="en-US" dirty="0" smtClean="0">
                <a:latin typeface="微软雅黑"/>
                <a:ea typeface="微软雅黑"/>
              </a:rPr>
              <a:t>大学</a:t>
            </a:r>
            <a:r>
              <a:rPr lang="zh-CN" altLang="en-US" dirty="0">
                <a:latin typeface="微软雅黑"/>
                <a:ea typeface="微软雅黑"/>
              </a:rPr>
              <a:t>的繁荣壮大</a:t>
            </a:r>
            <a:r>
              <a:rPr lang="en-US" altLang="zh-CN" dirty="0">
                <a:latin typeface="微软雅黑"/>
                <a:ea typeface="微软雅黑"/>
              </a:rPr>
              <a:t>,</a:t>
            </a:r>
            <a:r>
              <a:rPr lang="zh-CN" altLang="en-US" dirty="0">
                <a:latin typeface="微软雅黑"/>
                <a:ea typeface="微软雅黑"/>
              </a:rPr>
              <a:t>大学的繁荣和发展也会引导、锤炼大学精神的完善</a:t>
            </a:r>
            <a:r>
              <a:rPr lang="en-US" altLang="zh-CN" dirty="0">
                <a:latin typeface="微软雅黑"/>
                <a:ea typeface="微软雅黑"/>
              </a:rPr>
              <a:t>,</a:t>
            </a:r>
            <a:r>
              <a:rPr lang="zh-CN" altLang="en-US" dirty="0">
                <a:latin typeface="微软雅黑"/>
                <a:ea typeface="微软雅黑"/>
              </a:rPr>
              <a:t>使之不断更新和升华</a:t>
            </a:r>
            <a:r>
              <a:rPr lang="en-US" altLang="zh-CN" dirty="0">
                <a:latin typeface="微软雅黑"/>
                <a:ea typeface="微软雅黑"/>
              </a:rPr>
              <a:t>,</a:t>
            </a:r>
            <a:r>
              <a:rPr lang="zh-CN" altLang="en-US" dirty="0">
                <a:latin typeface="微软雅黑"/>
                <a:ea typeface="微软雅黑"/>
              </a:rPr>
              <a:t>从 而创建和铸就新的大学精神</a:t>
            </a:r>
            <a:r>
              <a:rPr lang="en-US" altLang="zh-CN" dirty="0" smtClean="0">
                <a:latin typeface="微软雅黑"/>
                <a:ea typeface="微软雅黑"/>
              </a:rPr>
              <a:t>.</a:t>
            </a:r>
          </a:p>
          <a:p>
            <a:endParaRPr lang="en-US" altLang="zh-CN" dirty="0" smtClean="0">
              <a:latin typeface="微软雅黑"/>
              <a:ea typeface="微软雅黑"/>
            </a:endParaRPr>
          </a:p>
          <a:p>
            <a:r>
              <a:rPr lang="zh-CN" altLang="en-US" b="1" dirty="0" smtClean="0">
                <a:latin typeface="微软雅黑"/>
                <a:ea typeface="微软雅黑"/>
              </a:rPr>
              <a:t>其次</a:t>
            </a:r>
            <a:r>
              <a:rPr lang="en-US" altLang="zh-CN" b="1" dirty="0">
                <a:latin typeface="微软雅黑"/>
                <a:ea typeface="微软雅黑"/>
              </a:rPr>
              <a:t>,</a:t>
            </a:r>
            <a:r>
              <a:rPr lang="zh-CN" altLang="en-US" b="1" dirty="0">
                <a:latin typeface="微软雅黑"/>
                <a:ea typeface="微软雅黑"/>
              </a:rPr>
              <a:t>大学精神塑造大学生的道德品格</a:t>
            </a:r>
            <a:r>
              <a:rPr lang="en-US" altLang="zh-CN" b="1" dirty="0" smtClean="0">
                <a:latin typeface="微软雅黑"/>
                <a:ea typeface="微软雅黑"/>
              </a:rPr>
              <a:t>.</a:t>
            </a:r>
          </a:p>
          <a:p>
            <a:r>
              <a:rPr lang="zh-CN" altLang="en-US" dirty="0" smtClean="0">
                <a:latin typeface="微软雅黑"/>
                <a:ea typeface="微软雅黑"/>
              </a:rPr>
              <a:t>有了</a:t>
            </a:r>
            <a:r>
              <a:rPr lang="zh-CN" altLang="en-US" dirty="0">
                <a:latin typeface="微软雅黑"/>
                <a:ea typeface="微软雅黑"/>
              </a:rPr>
              <a:t>大学精神</a:t>
            </a:r>
            <a:r>
              <a:rPr lang="en-US" altLang="zh-CN" dirty="0">
                <a:latin typeface="微软雅黑"/>
                <a:ea typeface="微软雅黑"/>
              </a:rPr>
              <a:t>,</a:t>
            </a:r>
            <a:r>
              <a:rPr lang="zh-CN" altLang="en-US" dirty="0">
                <a:latin typeface="微软雅黑"/>
                <a:ea typeface="微软雅黑"/>
              </a:rPr>
              <a:t>就</a:t>
            </a:r>
            <a:r>
              <a:rPr lang="zh-CN" altLang="en-US" dirty="0" smtClean="0">
                <a:latin typeface="微软雅黑"/>
                <a:ea typeface="微软雅黑"/>
              </a:rPr>
              <a:t>有可能使</a:t>
            </a:r>
            <a:r>
              <a:rPr lang="zh-CN" altLang="en-US" dirty="0">
                <a:latin typeface="微软雅黑"/>
                <a:ea typeface="微软雅黑"/>
              </a:rPr>
              <a:t>得大学真正地做到传授真理、追求真理</a:t>
            </a:r>
            <a:r>
              <a:rPr lang="en-US" altLang="zh-CN" dirty="0">
                <a:latin typeface="微软雅黑"/>
                <a:ea typeface="微软雅黑"/>
              </a:rPr>
              <a:t>,</a:t>
            </a:r>
            <a:r>
              <a:rPr lang="zh-CN" altLang="en-US" dirty="0">
                <a:latin typeface="微软雅黑"/>
                <a:ea typeface="微软雅黑"/>
              </a:rPr>
              <a:t>真正做到能够进一步创新知识</a:t>
            </a:r>
            <a:r>
              <a:rPr lang="en-US" altLang="zh-CN" dirty="0">
                <a:latin typeface="微软雅黑"/>
                <a:ea typeface="微软雅黑"/>
              </a:rPr>
              <a:t>,</a:t>
            </a:r>
            <a:r>
              <a:rPr lang="zh-CN" altLang="en-US" dirty="0">
                <a:latin typeface="微软雅黑"/>
                <a:ea typeface="微软雅黑"/>
              </a:rPr>
              <a:t>真正使</a:t>
            </a:r>
            <a:r>
              <a:rPr lang="zh-CN" altLang="en-US" dirty="0" smtClean="0">
                <a:latin typeface="微软雅黑"/>
                <a:ea typeface="微软雅黑"/>
              </a:rPr>
              <a:t>学生在这样一个氛围里塑</a:t>
            </a:r>
            <a:r>
              <a:rPr lang="zh-CN" altLang="en-US" dirty="0">
                <a:latin typeface="微软雅黑"/>
                <a:ea typeface="微软雅黑"/>
              </a:rPr>
              <a:t>造他们的道德品格</a:t>
            </a:r>
            <a:r>
              <a:rPr lang="en-US" altLang="zh-CN" dirty="0">
                <a:latin typeface="微软雅黑"/>
                <a:ea typeface="微软雅黑"/>
              </a:rPr>
              <a:t>.</a:t>
            </a:r>
            <a:r>
              <a:rPr lang="zh-CN" altLang="en-US" dirty="0">
                <a:latin typeface="微软雅黑"/>
                <a:ea typeface="微软雅黑"/>
              </a:rPr>
              <a:t>大学精神是一种价值观念和行为规范</a:t>
            </a:r>
            <a:r>
              <a:rPr lang="en-US" altLang="zh-CN" dirty="0">
                <a:latin typeface="微软雅黑"/>
                <a:ea typeface="微软雅黑"/>
              </a:rPr>
              <a:t>,</a:t>
            </a:r>
            <a:r>
              <a:rPr lang="zh-CN" altLang="en-US" dirty="0">
                <a:latin typeface="微软雅黑"/>
                <a:ea typeface="微软雅黑"/>
              </a:rPr>
              <a:t>它以其特 有的品质使身处其中的大学生受到熏陶和感染</a:t>
            </a:r>
            <a:r>
              <a:rPr lang="en-US" altLang="zh-CN" dirty="0">
                <a:latin typeface="微软雅黑"/>
                <a:ea typeface="微软雅黑"/>
              </a:rPr>
              <a:t>,</a:t>
            </a:r>
            <a:r>
              <a:rPr lang="zh-CN" altLang="en-US" dirty="0">
                <a:latin typeface="微软雅黑"/>
                <a:ea typeface="微软雅黑"/>
              </a:rPr>
              <a:t>使他们的言行受到潜移默化的影响</a:t>
            </a:r>
            <a:r>
              <a:rPr lang="en-US" altLang="zh-CN" dirty="0">
                <a:latin typeface="微软雅黑"/>
                <a:ea typeface="微软雅黑"/>
              </a:rPr>
              <a:t>,</a:t>
            </a:r>
            <a:r>
              <a:rPr lang="zh-CN" altLang="en-US" dirty="0" smtClean="0">
                <a:latin typeface="微软雅黑"/>
                <a:ea typeface="微软雅黑"/>
              </a:rPr>
              <a:t>精神品质不断得到升华</a:t>
            </a:r>
            <a:r>
              <a:rPr lang="en-US" altLang="zh-CN" dirty="0">
                <a:latin typeface="微软雅黑"/>
                <a:ea typeface="微软雅黑"/>
              </a:rPr>
              <a:t>.</a:t>
            </a:r>
            <a:r>
              <a:rPr lang="zh-CN" altLang="en-US" dirty="0">
                <a:latin typeface="微软雅黑"/>
                <a:ea typeface="微软雅黑"/>
              </a:rPr>
              <a:t>大学精神的传播与扩散能够使大学生接受文化思想的深刻影响和各种理 性思维的陶冶</a:t>
            </a:r>
            <a:r>
              <a:rPr lang="en-US" altLang="zh-CN" dirty="0">
                <a:latin typeface="微软雅黑"/>
                <a:ea typeface="微软雅黑"/>
              </a:rPr>
              <a:t>,</a:t>
            </a:r>
            <a:r>
              <a:rPr lang="zh-CN" altLang="en-US" dirty="0">
                <a:latin typeface="微软雅黑"/>
                <a:ea typeface="微软雅黑"/>
              </a:rPr>
              <a:t>培养他们明辨是非、区分善恶的能力</a:t>
            </a:r>
            <a:r>
              <a:rPr lang="en-US" altLang="zh-CN" dirty="0">
                <a:latin typeface="微软雅黑"/>
                <a:ea typeface="微软雅黑"/>
              </a:rPr>
              <a:t>,</a:t>
            </a:r>
            <a:r>
              <a:rPr lang="zh-CN" altLang="en-US" dirty="0">
                <a:latin typeface="微软雅黑"/>
                <a:ea typeface="微软雅黑"/>
              </a:rPr>
              <a:t>使大学生能够真正立足于社会</a:t>
            </a:r>
            <a:r>
              <a:rPr lang="en-US" altLang="zh-CN" dirty="0">
                <a:latin typeface="微软雅黑"/>
                <a:ea typeface="微软雅黑"/>
              </a:rPr>
              <a:t>,</a:t>
            </a:r>
            <a:r>
              <a:rPr lang="zh-CN" altLang="en-US" dirty="0">
                <a:latin typeface="微软雅黑"/>
                <a:ea typeface="微软雅黑"/>
              </a:rPr>
              <a:t>做一个 正直、善良的人</a:t>
            </a:r>
            <a:r>
              <a:rPr lang="en-US" altLang="zh-CN" dirty="0">
                <a:latin typeface="微软雅黑"/>
                <a:ea typeface="微软雅黑"/>
              </a:rPr>
              <a:t>. </a:t>
            </a:r>
            <a:endParaRPr lang="zh-CN" altLang="en-US" sz="2000" dirty="0"/>
          </a:p>
        </p:txBody>
      </p:sp>
    </p:spTree>
    <p:extLst>
      <p:ext uri="{BB962C8B-B14F-4D97-AF65-F5344CB8AC3E}">
        <p14:creationId xmlns:p14="http://schemas.microsoft.com/office/powerpoint/2010/main" val="32021588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smtClean="0">
                <a:latin typeface="微软雅黑" pitchFamily="34" charset="-122"/>
                <a:ea typeface="微软雅黑" pitchFamily="34" charset="-122"/>
              </a:rPr>
              <a:t>第三节  大学</a:t>
            </a:r>
            <a:r>
              <a:rPr lang="zh-CN" altLang="en-US" sz="3200" dirty="0" smtClean="0">
                <a:latin typeface="微软雅黑" pitchFamily="34" charset="-122"/>
                <a:ea typeface="微软雅黑" pitchFamily="34" charset="-122"/>
              </a:rPr>
              <a:t>生活与角色认知</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764704"/>
            <a:ext cx="7776864" cy="1077218"/>
          </a:xfrm>
          <a:prstGeom prst="rect">
            <a:avLst/>
          </a:prstGeom>
          <a:noFill/>
        </p:spPr>
        <p:txBody>
          <a:bodyPr wrap="square" rtlCol="0">
            <a:spAutoFit/>
          </a:bodyPr>
          <a:lstStyle/>
          <a:p>
            <a:r>
              <a:rPr lang="zh-CN" altLang="en-US" sz="2400" dirty="0">
                <a:latin typeface="微软雅黑"/>
                <a:ea typeface="微软雅黑"/>
              </a:rPr>
              <a:t>一、大学生活概述 </a:t>
            </a:r>
            <a:endParaRPr lang="en-US" altLang="zh-CN" sz="2400" dirty="0" smtClean="0">
              <a:latin typeface="微软雅黑"/>
              <a:ea typeface="微软雅黑"/>
            </a:endParaRPr>
          </a:p>
          <a:p>
            <a:endParaRPr lang="en-US" altLang="ja-JP" sz="2000" dirty="0" smtClean="0">
              <a:latin typeface="微软雅黑"/>
              <a:ea typeface="微软雅黑"/>
            </a:endParaRPr>
          </a:p>
          <a:p>
            <a:r>
              <a:rPr lang="en-US" altLang="ja-JP" sz="2000" b="1" dirty="0" smtClean="0">
                <a:latin typeface="微软雅黑"/>
                <a:ea typeface="微软雅黑"/>
              </a:rPr>
              <a:t>1 </a:t>
            </a:r>
            <a:r>
              <a:rPr lang="en-US" altLang="ja-JP" sz="2000" b="1" dirty="0">
                <a:latin typeface="微软雅黑"/>
                <a:ea typeface="微软雅黑"/>
              </a:rPr>
              <a:t>.</a:t>
            </a:r>
            <a:r>
              <a:rPr lang="ja-JP" altLang="en-US" sz="2000" b="1" dirty="0" smtClean="0">
                <a:latin typeface="微软雅黑"/>
                <a:ea typeface="微软雅黑"/>
              </a:rPr>
              <a:t>大学生活特点 </a:t>
            </a:r>
            <a:endParaRPr lang="zh-CN" altLang="en-US" sz="2000" b="1" dirty="0">
              <a:latin typeface="微软雅黑"/>
              <a:ea typeface="微软雅黑"/>
            </a:endParaRPr>
          </a:p>
        </p:txBody>
      </p:sp>
      <p:sp>
        <p:nvSpPr>
          <p:cNvPr id="9" name="文本框 3"/>
          <p:cNvSpPr txBox="1"/>
          <p:nvPr/>
        </p:nvSpPr>
        <p:spPr>
          <a:xfrm>
            <a:off x="971600" y="1841922"/>
            <a:ext cx="7776864" cy="1323439"/>
          </a:xfrm>
          <a:prstGeom prst="rect">
            <a:avLst/>
          </a:prstGeom>
          <a:noFill/>
        </p:spPr>
        <p:txBody>
          <a:bodyPr wrap="square" rtlCol="0">
            <a:spAutoFit/>
          </a:bodyPr>
          <a:lstStyle/>
          <a:p>
            <a:r>
              <a:rPr lang="zh-CN" altLang="en-US" sz="2000" dirty="0">
                <a:latin typeface="微软雅黑"/>
                <a:ea typeface="微软雅黑"/>
              </a:rPr>
              <a:t>大学阶段是大学生未来职业</a:t>
            </a:r>
            <a:r>
              <a:rPr lang="zh-CN" altLang="en-US" sz="2000" dirty="0" smtClean="0">
                <a:latin typeface="微软雅黑"/>
                <a:ea typeface="微软雅黑"/>
              </a:rPr>
              <a:t>发展的</a:t>
            </a:r>
            <a:r>
              <a:rPr lang="zh-CN" altLang="en-US" sz="2000" dirty="0">
                <a:latin typeface="微软雅黑"/>
                <a:ea typeface="微软雅黑"/>
              </a:rPr>
              <a:t>预备期</a:t>
            </a:r>
            <a:r>
              <a:rPr lang="en-US" altLang="zh-CN" sz="2000" dirty="0">
                <a:latin typeface="微软雅黑"/>
                <a:ea typeface="微软雅黑"/>
              </a:rPr>
              <a:t>,</a:t>
            </a:r>
            <a:r>
              <a:rPr lang="zh-CN" altLang="en-US" sz="2000" dirty="0">
                <a:latin typeface="微软雅黑"/>
                <a:ea typeface="微软雅黑"/>
              </a:rPr>
              <a:t>是大学生由青少年期进入青年期的过渡</a:t>
            </a:r>
            <a:r>
              <a:rPr lang="en-US" altLang="zh-CN" sz="2000" dirty="0">
                <a:latin typeface="微软雅黑"/>
                <a:ea typeface="微软雅黑"/>
              </a:rPr>
              <a:t>,</a:t>
            </a:r>
            <a:r>
              <a:rPr lang="zh-CN" altLang="en-US" sz="2000" dirty="0">
                <a:latin typeface="微软雅黑"/>
                <a:ea typeface="微软雅黑"/>
              </a:rPr>
              <a:t>要求大学生刚入大学开始就结合大学</a:t>
            </a:r>
            <a:r>
              <a:rPr lang="zh-CN" altLang="en-US" sz="2000" dirty="0" smtClean="0">
                <a:latin typeface="微软雅黑"/>
                <a:ea typeface="微软雅黑"/>
              </a:rPr>
              <a:t>学习</a:t>
            </a:r>
            <a:r>
              <a:rPr lang="zh-CN" altLang="en-US" sz="2000" dirty="0">
                <a:latin typeface="微软雅黑"/>
                <a:ea typeface="微软雅黑"/>
              </a:rPr>
              <a:t>生活环境</a:t>
            </a:r>
            <a:r>
              <a:rPr lang="en-US" altLang="zh-CN" sz="2000" dirty="0">
                <a:latin typeface="微软雅黑"/>
                <a:ea typeface="微软雅黑"/>
              </a:rPr>
              <a:t>,</a:t>
            </a:r>
            <a:r>
              <a:rPr lang="zh-CN" altLang="en-US" sz="2000" dirty="0">
                <a:latin typeface="微软雅黑"/>
                <a:ea typeface="微软雅黑"/>
              </a:rPr>
              <a:t>对自己主、客观因素进行分析和总结</a:t>
            </a:r>
            <a:r>
              <a:rPr lang="en-US" altLang="zh-CN" sz="2000" dirty="0">
                <a:latin typeface="微软雅黑"/>
                <a:ea typeface="微软雅黑"/>
              </a:rPr>
              <a:t>,</a:t>
            </a:r>
            <a:r>
              <a:rPr lang="zh-CN" altLang="en-US" sz="2000" dirty="0">
                <a:latin typeface="微软雅黑"/>
                <a:ea typeface="微软雅黑"/>
              </a:rPr>
              <a:t>及时实现角色转变</a:t>
            </a:r>
            <a:r>
              <a:rPr lang="en-US" altLang="zh-CN" sz="2000" dirty="0">
                <a:latin typeface="微软雅黑"/>
                <a:ea typeface="微软雅黑"/>
              </a:rPr>
              <a:t>,</a:t>
            </a:r>
            <a:r>
              <a:rPr lang="zh-CN" altLang="en-US" sz="2000" dirty="0">
                <a:latin typeface="微软雅黑"/>
                <a:ea typeface="微软雅黑"/>
              </a:rPr>
              <a:t>确定个人大学期间</a:t>
            </a:r>
            <a:r>
              <a:rPr lang="zh-CN" altLang="en-US" sz="2000" dirty="0" smtClean="0">
                <a:latin typeface="微软雅黑"/>
                <a:ea typeface="微软雅黑"/>
              </a:rPr>
              <a:t>的发展</a:t>
            </a:r>
            <a:r>
              <a:rPr lang="zh-CN" altLang="en-US" sz="2000" dirty="0">
                <a:latin typeface="微软雅黑"/>
                <a:ea typeface="微软雅黑"/>
              </a:rPr>
              <a:t>目标</a:t>
            </a:r>
            <a:r>
              <a:rPr lang="en-US" altLang="zh-CN" sz="2000" dirty="0">
                <a:latin typeface="微软雅黑"/>
                <a:ea typeface="微软雅黑"/>
              </a:rPr>
              <a:t>,</a:t>
            </a:r>
            <a:r>
              <a:rPr lang="zh-CN" altLang="en-US" sz="2000" dirty="0">
                <a:latin typeface="微软雅黑"/>
                <a:ea typeface="微软雅黑"/>
              </a:rPr>
              <a:t>并努力付诸实践</a:t>
            </a:r>
            <a:r>
              <a:rPr lang="en-US" altLang="zh-CN" sz="2000" dirty="0">
                <a:latin typeface="微软雅黑"/>
                <a:ea typeface="微软雅黑"/>
              </a:rPr>
              <a:t>.</a:t>
            </a:r>
            <a:endParaRPr lang="zh-CN" altLang="en-US" b="1" dirty="0">
              <a:latin typeface="微软雅黑"/>
              <a:ea typeface="微软雅黑"/>
            </a:endParaRPr>
          </a:p>
        </p:txBody>
      </p:sp>
      <p:sp>
        <p:nvSpPr>
          <p:cNvPr id="10" name="文本框 3"/>
          <p:cNvSpPr txBox="1"/>
          <p:nvPr/>
        </p:nvSpPr>
        <p:spPr>
          <a:xfrm>
            <a:off x="1835696" y="3165361"/>
            <a:ext cx="6912768" cy="400110"/>
          </a:xfrm>
          <a:prstGeom prst="rect">
            <a:avLst/>
          </a:prstGeom>
          <a:noFill/>
        </p:spPr>
        <p:txBody>
          <a:bodyPr wrap="square" rtlCol="0">
            <a:spAutoFit/>
          </a:bodyPr>
          <a:lstStyle/>
          <a:p>
            <a:r>
              <a:rPr lang="en-US" altLang="zh-CN" sz="2000" dirty="0" smtClean="0">
                <a:latin typeface="微软雅黑"/>
                <a:ea typeface="微软雅黑"/>
              </a:rPr>
              <a:t>(</a:t>
            </a:r>
            <a:r>
              <a:rPr lang="zh-CN" altLang="en-US" sz="2000" dirty="0" smtClean="0">
                <a:latin typeface="微软雅黑"/>
                <a:ea typeface="微软雅黑"/>
              </a:rPr>
              <a:t>１ </a:t>
            </a:r>
            <a:r>
              <a:rPr lang="en-US" altLang="zh-CN" sz="2000" dirty="0">
                <a:latin typeface="微软雅黑"/>
                <a:ea typeface="微软雅黑"/>
              </a:rPr>
              <a:t>)</a:t>
            </a:r>
            <a:r>
              <a:rPr lang="zh-CN" altLang="en-US" sz="2000" dirty="0">
                <a:latin typeface="微软雅黑"/>
                <a:ea typeface="微软雅黑"/>
              </a:rPr>
              <a:t>学习要求发生变化</a:t>
            </a:r>
            <a:r>
              <a:rPr lang="en-US" altLang="zh-CN" sz="2000" dirty="0">
                <a:latin typeface="微软雅黑"/>
                <a:ea typeface="微软雅黑"/>
              </a:rPr>
              <a:t>.</a:t>
            </a:r>
            <a:endParaRPr lang="zh-CN" altLang="en-US" b="1" dirty="0">
              <a:latin typeface="微软雅黑"/>
              <a:ea typeface="微软雅黑"/>
            </a:endParaRPr>
          </a:p>
        </p:txBody>
      </p:sp>
      <p:sp>
        <p:nvSpPr>
          <p:cNvPr id="11" name="文本框 3"/>
          <p:cNvSpPr txBox="1"/>
          <p:nvPr/>
        </p:nvSpPr>
        <p:spPr>
          <a:xfrm>
            <a:off x="1835696" y="3565471"/>
            <a:ext cx="6912768" cy="400110"/>
          </a:xfrm>
          <a:prstGeom prst="rect">
            <a:avLst/>
          </a:prstGeom>
          <a:noFill/>
        </p:spPr>
        <p:txBody>
          <a:bodyPr wrap="square" rtlCol="0">
            <a:spAutoFit/>
          </a:bodyPr>
          <a:lstStyle/>
          <a:p>
            <a:r>
              <a:rPr lang="en-US" altLang="zh-CN" sz="2000" dirty="0" smtClean="0">
                <a:latin typeface="微软雅黑"/>
                <a:ea typeface="微软雅黑"/>
              </a:rPr>
              <a:t>(</a:t>
            </a:r>
            <a:r>
              <a:rPr lang="zh-CN" altLang="en-US" sz="2000" dirty="0" smtClean="0">
                <a:latin typeface="微软雅黑"/>
                <a:ea typeface="微软雅黑"/>
              </a:rPr>
              <a:t>２ </a:t>
            </a:r>
            <a:r>
              <a:rPr lang="en-US" altLang="zh-CN" sz="2000" dirty="0">
                <a:latin typeface="微软雅黑"/>
                <a:ea typeface="微软雅黑"/>
              </a:rPr>
              <a:t>)</a:t>
            </a:r>
            <a:r>
              <a:rPr lang="zh-CN" altLang="en-US" sz="2000" dirty="0">
                <a:latin typeface="微软雅黑"/>
                <a:ea typeface="微软雅黑"/>
              </a:rPr>
              <a:t>生活环境发生变化</a:t>
            </a:r>
            <a:r>
              <a:rPr lang="en-US" altLang="zh-CN" sz="2000" dirty="0">
                <a:latin typeface="微软雅黑"/>
                <a:ea typeface="微软雅黑"/>
              </a:rPr>
              <a:t>.</a:t>
            </a:r>
            <a:endParaRPr lang="zh-CN" altLang="en-US" b="1" dirty="0">
              <a:latin typeface="微软雅黑"/>
              <a:ea typeface="微软雅黑"/>
            </a:endParaRPr>
          </a:p>
        </p:txBody>
      </p:sp>
      <p:sp>
        <p:nvSpPr>
          <p:cNvPr id="12" name="文本框 3"/>
          <p:cNvSpPr txBox="1"/>
          <p:nvPr/>
        </p:nvSpPr>
        <p:spPr>
          <a:xfrm>
            <a:off x="1835696" y="3994782"/>
            <a:ext cx="6912768" cy="400110"/>
          </a:xfrm>
          <a:prstGeom prst="rect">
            <a:avLst/>
          </a:prstGeom>
          <a:noFill/>
        </p:spPr>
        <p:txBody>
          <a:bodyPr wrap="square" rtlCol="0">
            <a:spAutoFit/>
          </a:bodyPr>
          <a:lstStyle/>
          <a:p>
            <a:r>
              <a:rPr lang="en-US" altLang="zh-CN" sz="2000" dirty="0" smtClean="0">
                <a:latin typeface="微软雅黑"/>
                <a:ea typeface="微软雅黑"/>
              </a:rPr>
              <a:t>(</a:t>
            </a:r>
            <a:r>
              <a:rPr lang="zh-CN" altLang="en-US" sz="2000" dirty="0" smtClean="0">
                <a:latin typeface="微软雅黑"/>
                <a:ea typeface="微软雅黑"/>
              </a:rPr>
              <a:t>３ </a:t>
            </a:r>
            <a:r>
              <a:rPr lang="en-US" altLang="zh-CN" sz="2000" dirty="0">
                <a:latin typeface="微软雅黑"/>
                <a:ea typeface="微软雅黑"/>
              </a:rPr>
              <a:t>)</a:t>
            </a:r>
            <a:r>
              <a:rPr lang="zh-CN" altLang="en-US" sz="2000" dirty="0">
                <a:latin typeface="微软雅黑"/>
                <a:ea typeface="微软雅黑"/>
              </a:rPr>
              <a:t>社会活动发生变化</a:t>
            </a:r>
            <a:r>
              <a:rPr lang="en-US" altLang="zh-CN" sz="2000" dirty="0">
                <a:latin typeface="微软雅黑"/>
                <a:ea typeface="微软雅黑"/>
              </a:rPr>
              <a:t>.</a:t>
            </a:r>
            <a:endParaRPr lang="zh-CN" altLang="en-US" b="1" dirty="0">
              <a:latin typeface="微软雅黑"/>
              <a:ea typeface="微软雅黑"/>
            </a:endParaRPr>
          </a:p>
        </p:txBody>
      </p:sp>
    </p:spTree>
    <p:extLst>
      <p:ext uri="{BB962C8B-B14F-4D97-AF65-F5344CB8AC3E}">
        <p14:creationId xmlns:p14="http://schemas.microsoft.com/office/powerpoint/2010/main" val="18202934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第三节  大学生活与角色认知</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764704"/>
            <a:ext cx="7776864" cy="5078313"/>
          </a:xfrm>
          <a:prstGeom prst="rect">
            <a:avLst/>
          </a:prstGeom>
          <a:noFill/>
        </p:spPr>
        <p:txBody>
          <a:bodyPr wrap="square" rtlCol="0">
            <a:spAutoFit/>
          </a:bodyPr>
          <a:lstStyle/>
          <a:p>
            <a:r>
              <a:rPr lang="zh-CN" altLang="en-US" sz="2400" dirty="0">
                <a:latin typeface="微软雅黑"/>
                <a:ea typeface="微软雅黑"/>
              </a:rPr>
              <a:t>一、大学生活概述 </a:t>
            </a:r>
            <a:endParaRPr lang="en-US" altLang="zh-CN" sz="2400" dirty="0" smtClean="0">
              <a:latin typeface="微软雅黑"/>
              <a:ea typeface="微软雅黑"/>
            </a:endParaRPr>
          </a:p>
          <a:p>
            <a:endParaRPr lang="en-US" altLang="ja-JP" sz="2000" b="1" dirty="0" smtClean="0">
              <a:latin typeface="微软雅黑"/>
              <a:ea typeface="微软雅黑"/>
            </a:endParaRPr>
          </a:p>
          <a:p>
            <a:r>
              <a:rPr lang="en-US" altLang="zh-CN" sz="2000" b="1" dirty="0" smtClean="0">
                <a:latin typeface="微软雅黑"/>
                <a:ea typeface="微软雅黑"/>
              </a:rPr>
              <a:t>2</a:t>
            </a:r>
            <a:r>
              <a:rPr lang="en-US" altLang="ja-JP" sz="2000" b="1" dirty="0" smtClean="0">
                <a:latin typeface="微软雅黑"/>
                <a:ea typeface="微软雅黑"/>
              </a:rPr>
              <a:t> .</a:t>
            </a:r>
            <a:r>
              <a:rPr lang="ja-JP" altLang="en-US" sz="2000" b="1" dirty="0" smtClean="0">
                <a:latin typeface="微软雅黑"/>
                <a:ea typeface="微软雅黑"/>
              </a:rPr>
              <a:t>不适应大学生活</a:t>
            </a:r>
            <a:r>
              <a:rPr lang="zh-CN" altLang="en-US" sz="2000" b="1" dirty="0" smtClean="0">
                <a:latin typeface="微软雅黑"/>
                <a:ea typeface="微软雅黑"/>
              </a:rPr>
              <a:t>的表现</a:t>
            </a:r>
            <a:endParaRPr lang="en-US" altLang="zh-CN" sz="2000" b="1" dirty="0" smtClean="0">
              <a:latin typeface="微软雅黑"/>
              <a:ea typeface="微软雅黑"/>
            </a:endParaRPr>
          </a:p>
          <a:p>
            <a:r>
              <a:rPr lang="en-US" altLang="zh-CN" sz="2000" b="1" dirty="0" smtClean="0">
                <a:latin typeface="微软雅黑"/>
                <a:ea typeface="微软雅黑"/>
              </a:rPr>
              <a:t>(</a:t>
            </a:r>
            <a:r>
              <a:rPr lang="en-US" altLang="zh-CN" sz="2000" b="1" dirty="0">
                <a:latin typeface="微软雅黑"/>
                <a:ea typeface="微软雅黑"/>
              </a:rPr>
              <a:t>1)</a:t>
            </a:r>
            <a:r>
              <a:rPr lang="zh-CN" altLang="en-US" sz="2000" b="1" dirty="0" smtClean="0">
                <a:latin typeface="微软雅黑"/>
                <a:ea typeface="微软雅黑"/>
              </a:rPr>
              <a:t>生活环境的不适应 </a:t>
            </a:r>
            <a:r>
              <a:rPr lang="en-US" altLang="zh-CN" sz="2000" b="1" dirty="0">
                <a:latin typeface="微软雅黑"/>
                <a:ea typeface="微软雅黑"/>
              </a:rPr>
              <a:t>. </a:t>
            </a:r>
            <a:endParaRPr lang="en-US" altLang="zh-CN" sz="2000" b="1" dirty="0" smtClean="0">
              <a:latin typeface="微软雅黑"/>
              <a:ea typeface="微软雅黑"/>
            </a:endParaRPr>
          </a:p>
          <a:p>
            <a:r>
              <a:rPr lang="zh-CN" altLang="en-US" sz="2000" dirty="0" smtClean="0">
                <a:latin typeface="微软雅黑"/>
                <a:ea typeface="微软雅黑"/>
              </a:rPr>
              <a:t>面 </a:t>
            </a:r>
            <a:r>
              <a:rPr lang="zh-CN" altLang="en-US" sz="2000" dirty="0">
                <a:latin typeface="微软雅黑"/>
                <a:ea typeface="微软雅黑"/>
              </a:rPr>
              <a:t>对 全 新 的 学 习 、生 活 环 境 </a:t>
            </a:r>
            <a:r>
              <a:rPr lang="en-US" altLang="zh-CN" sz="2000" dirty="0">
                <a:latin typeface="微软雅黑"/>
                <a:ea typeface="微软雅黑"/>
              </a:rPr>
              <a:t>,</a:t>
            </a:r>
            <a:r>
              <a:rPr lang="zh-CN" altLang="en-US" sz="2000" dirty="0">
                <a:latin typeface="微软雅黑"/>
                <a:ea typeface="微软雅黑"/>
              </a:rPr>
              <a:t>大 一 新 生 是 真 正 意 义 上 的 “</a:t>
            </a:r>
            <a:r>
              <a:rPr lang="en-US" altLang="zh-CN" sz="2000" dirty="0">
                <a:latin typeface="微软雅黑"/>
                <a:ea typeface="微软雅黑"/>
              </a:rPr>
              <a:t>fresh- man”,</a:t>
            </a:r>
            <a:r>
              <a:rPr lang="zh-CN" altLang="en-US" sz="2000" dirty="0">
                <a:latin typeface="微软雅黑"/>
                <a:ea typeface="微软雅黑"/>
              </a:rPr>
              <a:t>大多数新生开始时都会产生一种孤独无助的感觉</a:t>
            </a:r>
            <a:r>
              <a:rPr lang="en-US" altLang="zh-CN" sz="2000" dirty="0">
                <a:latin typeface="微软雅黑"/>
                <a:ea typeface="微软雅黑"/>
              </a:rPr>
              <a:t>,</a:t>
            </a:r>
            <a:r>
              <a:rPr lang="zh-CN" altLang="en-US" sz="2000" dirty="0">
                <a:latin typeface="微软雅黑"/>
                <a:ea typeface="微软雅黑"/>
              </a:rPr>
              <a:t>这其实是一种心理上的适应</a:t>
            </a:r>
            <a:r>
              <a:rPr lang="zh-CN" altLang="en-US" sz="2000" dirty="0" smtClean="0">
                <a:latin typeface="微软雅黑"/>
                <a:ea typeface="微软雅黑"/>
              </a:rPr>
              <a:t>性障碍</a:t>
            </a:r>
            <a:r>
              <a:rPr lang="en-US" altLang="zh-CN" sz="2000" dirty="0">
                <a:latin typeface="微软雅黑"/>
                <a:ea typeface="微软雅黑"/>
              </a:rPr>
              <a:t>.</a:t>
            </a:r>
            <a:r>
              <a:rPr lang="zh-CN" altLang="en-US" sz="2000" dirty="0">
                <a:latin typeface="微软雅黑"/>
                <a:ea typeface="微软雅黑"/>
              </a:rPr>
              <a:t>尤其对于从农村来的新生</a:t>
            </a:r>
            <a:r>
              <a:rPr lang="en-US" altLang="zh-CN" sz="2000" dirty="0">
                <a:latin typeface="微软雅黑"/>
                <a:ea typeface="微软雅黑"/>
              </a:rPr>
              <a:t>,</a:t>
            </a:r>
            <a:r>
              <a:rPr lang="zh-CN" altLang="en-US" sz="2000" dirty="0">
                <a:latin typeface="微软雅黑"/>
                <a:ea typeface="微软雅黑"/>
              </a:rPr>
              <a:t>这种适应性障碍可能会表现得更为突出</a:t>
            </a:r>
            <a:r>
              <a:rPr lang="en-US" altLang="zh-CN" sz="2000" dirty="0">
                <a:latin typeface="微软雅黑"/>
                <a:ea typeface="微软雅黑"/>
              </a:rPr>
              <a:t>.</a:t>
            </a:r>
            <a:r>
              <a:rPr lang="zh-CN" altLang="en-US" sz="2000" dirty="0">
                <a:latin typeface="微软雅黑"/>
                <a:ea typeface="微软雅黑"/>
              </a:rPr>
              <a:t>其实</a:t>
            </a:r>
            <a:r>
              <a:rPr lang="en-US" altLang="zh-CN" sz="2000" dirty="0">
                <a:latin typeface="微软雅黑"/>
                <a:ea typeface="微软雅黑"/>
              </a:rPr>
              <a:t>,</a:t>
            </a:r>
            <a:r>
              <a:rPr lang="zh-CN" altLang="en-US" sz="2000" dirty="0">
                <a:latin typeface="微软雅黑"/>
                <a:ea typeface="微软雅黑"/>
              </a:rPr>
              <a:t>这是一种正 常现象</a:t>
            </a:r>
            <a:r>
              <a:rPr lang="en-US" altLang="zh-CN" sz="2000" dirty="0">
                <a:latin typeface="微软雅黑"/>
                <a:ea typeface="微软雅黑"/>
              </a:rPr>
              <a:t>,</a:t>
            </a:r>
            <a:r>
              <a:rPr lang="zh-CN" altLang="en-US" sz="2000" dirty="0">
                <a:latin typeface="微软雅黑"/>
                <a:ea typeface="微软雅黑"/>
              </a:rPr>
              <a:t>只要及时疏导就能改善</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(2)</a:t>
            </a:r>
            <a:r>
              <a:rPr lang="zh-CN" altLang="en-US" sz="2000" b="1" dirty="0">
                <a:latin typeface="微软雅黑"/>
                <a:ea typeface="微软雅黑"/>
              </a:rPr>
              <a:t>心理落差的不适应</a:t>
            </a:r>
            <a:r>
              <a:rPr lang="en-US" altLang="zh-CN" sz="2000" b="1" dirty="0" smtClean="0">
                <a:latin typeface="微软雅黑"/>
                <a:ea typeface="微软雅黑"/>
              </a:rPr>
              <a:t>.</a:t>
            </a:r>
          </a:p>
          <a:p>
            <a:r>
              <a:rPr lang="zh-CN" altLang="en-US" sz="2000" dirty="0" smtClean="0">
                <a:latin typeface="微软雅黑"/>
                <a:ea typeface="微软雅黑"/>
              </a:rPr>
              <a:t>从</a:t>
            </a:r>
            <a:r>
              <a:rPr lang="zh-CN" altLang="en-US" sz="2000" dirty="0">
                <a:latin typeface="微软雅黑"/>
                <a:ea typeface="微软雅黑"/>
              </a:rPr>
              <a:t>某种意义上讲</a:t>
            </a:r>
            <a:r>
              <a:rPr lang="en-US" altLang="zh-CN" sz="2000" dirty="0">
                <a:latin typeface="微软雅黑"/>
                <a:ea typeface="微软雅黑"/>
              </a:rPr>
              <a:t>,</a:t>
            </a:r>
            <a:r>
              <a:rPr lang="zh-CN" altLang="en-US" sz="2000" dirty="0">
                <a:latin typeface="微软雅黑"/>
                <a:ea typeface="微软雅黑"/>
              </a:rPr>
              <a:t>考上大学的学生在中学阶段大部分都是学习 上的佼佼者</a:t>
            </a:r>
            <a:r>
              <a:rPr lang="en-US" altLang="zh-CN" sz="2000" dirty="0">
                <a:latin typeface="微软雅黑"/>
                <a:ea typeface="微软雅黑"/>
              </a:rPr>
              <a:t>,</a:t>
            </a:r>
            <a:r>
              <a:rPr lang="zh-CN" altLang="en-US" sz="2000" dirty="0">
                <a:latin typeface="微软雅黑"/>
                <a:ea typeface="微软雅黑"/>
              </a:rPr>
              <a:t>平时深得老师和同学的关注</a:t>
            </a:r>
            <a:r>
              <a:rPr lang="en-US" altLang="zh-CN" sz="2000" dirty="0">
                <a:latin typeface="微软雅黑"/>
                <a:ea typeface="微软雅黑"/>
              </a:rPr>
              <a:t>,</a:t>
            </a:r>
            <a:r>
              <a:rPr lang="zh-CN" altLang="en-US" sz="2000" dirty="0">
                <a:latin typeface="微软雅黑"/>
                <a:ea typeface="微软雅黑"/>
              </a:rPr>
              <a:t>通常都是生活中的中心人物</a:t>
            </a:r>
            <a:r>
              <a:rPr lang="en-US" altLang="zh-CN" sz="2000" dirty="0">
                <a:latin typeface="微软雅黑"/>
                <a:ea typeface="微软雅黑"/>
              </a:rPr>
              <a:t>.</a:t>
            </a:r>
            <a:r>
              <a:rPr lang="zh-CN" altLang="en-US" sz="2000" dirty="0">
                <a:latin typeface="微软雅黑"/>
                <a:ea typeface="微软雅黑"/>
              </a:rPr>
              <a:t>但是跨进大学校 门</a:t>
            </a:r>
            <a:r>
              <a:rPr lang="en-US" altLang="zh-CN" sz="2000" dirty="0">
                <a:latin typeface="微软雅黑"/>
                <a:ea typeface="微软雅黑"/>
              </a:rPr>
              <a:t>,</a:t>
            </a:r>
            <a:r>
              <a:rPr lang="zh-CN" altLang="en-US" sz="2000" dirty="0">
                <a:latin typeface="微软雅黑"/>
                <a:ea typeface="微软雅黑"/>
              </a:rPr>
              <a:t>尤其是重点、名牌大学的校门</a:t>
            </a:r>
            <a:r>
              <a:rPr lang="en-US" altLang="zh-CN" sz="2000" dirty="0">
                <a:latin typeface="微软雅黑"/>
                <a:ea typeface="微软雅黑"/>
              </a:rPr>
              <a:t>,</a:t>
            </a:r>
            <a:r>
              <a:rPr lang="zh-CN" altLang="en-US" sz="2000" dirty="0">
                <a:latin typeface="微软雅黑"/>
                <a:ea typeface="微软雅黑"/>
              </a:rPr>
              <a:t>许多大学生发现几乎每个同学都有辉煌的过去</a:t>
            </a:r>
            <a:r>
              <a:rPr lang="en-US" altLang="zh-CN" sz="2000" dirty="0">
                <a:latin typeface="微软雅黑"/>
                <a:ea typeface="微软雅黑"/>
              </a:rPr>
              <a:t>,</a:t>
            </a:r>
            <a:r>
              <a:rPr lang="zh-CN" altLang="en-US" sz="2000" dirty="0">
                <a:latin typeface="微软雅黑"/>
                <a:ea typeface="微软雅黑"/>
              </a:rPr>
              <a:t>人人都是 学习尖子</a:t>
            </a:r>
            <a:r>
              <a:rPr lang="en-US" altLang="zh-CN" sz="2000" dirty="0">
                <a:latin typeface="微软雅黑"/>
                <a:ea typeface="微软雅黑"/>
              </a:rPr>
              <a:t>,</a:t>
            </a:r>
            <a:r>
              <a:rPr lang="zh-CN" altLang="en-US" sz="2000" dirty="0">
                <a:latin typeface="微软雅黑"/>
                <a:ea typeface="微软雅黑"/>
              </a:rPr>
              <a:t>如果重新排定座次</a:t>
            </a:r>
            <a:r>
              <a:rPr lang="en-US" altLang="zh-CN" sz="2000" dirty="0">
                <a:latin typeface="微软雅黑"/>
                <a:ea typeface="微软雅黑"/>
              </a:rPr>
              <a:t>,</a:t>
            </a:r>
            <a:r>
              <a:rPr lang="zh-CN" altLang="en-US" sz="2000" dirty="0">
                <a:latin typeface="微软雅黑"/>
                <a:ea typeface="微软雅黑"/>
              </a:rPr>
              <a:t>只有少数人能保持原来的中心位置和重要角色</a:t>
            </a:r>
            <a:r>
              <a:rPr lang="en-US" altLang="zh-CN" sz="2000" dirty="0">
                <a:latin typeface="微软雅黑"/>
                <a:ea typeface="微软雅黑"/>
              </a:rPr>
              <a:t>,</a:t>
            </a:r>
            <a:r>
              <a:rPr lang="zh-CN" altLang="en-US" sz="2000" dirty="0">
                <a:latin typeface="微软雅黑"/>
                <a:ea typeface="微软雅黑"/>
              </a:rPr>
              <a:t>大多数学生 将从中心角色向普通角色转变</a:t>
            </a:r>
            <a:r>
              <a:rPr lang="en-US" altLang="zh-CN" sz="2000" dirty="0">
                <a:latin typeface="微软雅黑"/>
                <a:ea typeface="微软雅黑"/>
              </a:rPr>
              <a:t>.</a:t>
            </a:r>
            <a:r>
              <a:rPr lang="zh-CN" altLang="en-US" sz="2000" dirty="0">
                <a:latin typeface="微软雅黑"/>
                <a:ea typeface="微软雅黑"/>
              </a:rPr>
              <a:t>在这个过程中</a:t>
            </a:r>
            <a:r>
              <a:rPr lang="en-US" altLang="zh-CN" sz="2000" dirty="0">
                <a:latin typeface="微软雅黑"/>
                <a:ea typeface="微软雅黑"/>
              </a:rPr>
              <a:t>,</a:t>
            </a:r>
            <a:r>
              <a:rPr lang="zh-CN" altLang="en-US" sz="2000" dirty="0">
                <a:latin typeface="微软雅黑"/>
                <a:ea typeface="微软雅黑"/>
              </a:rPr>
              <a:t>有很多人就会产生心理落差</a:t>
            </a:r>
            <a:r>
              <a:rPr lang="en-US" altLang="zh-CN"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79129988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第三节  大学生活与角色认知</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764704"/>
            <a:ext cx="7776864" cy="4770537"/>
          </a:xfrm>
          <a:prstGeom prst="rect">
            <a:avLst/>
          </a:prstGeom>
          <a:noFill/>
        </p:spPr>
        <p:txBody>
          <a:bodyPr wrap="square" rtlCol="0">
            <a:spAutoFit/>
          </a:bodyPr>
          <a:lstStyle/>
          <a:p>
            <a:r>
              <a:rPr lang="zh-CN" altLang="en-US" sz="2400" dirty="0">
                <a:latin typeface="微软雅黑"/>
                <a:ea typeface="微软雅黑"/>
              </a:rPr>
              <a:t>一、大学生活概述 </a:t>
            </a:r>
            <a:endParaRPr lang="en-US" altLang="zh-CN" sz="2400" dirty="0" smtClean="0">
              <a:latin typeface="微软雅黑"/>
              <a:ea typeface="微软雅黑"/>
            </a:endParaRPr>
          </a:p>
          <a:p>
            <a:endParaRPr lang="en-US" altLang="ja-JP" sz="2000" dirty="0" smtClean="0">
              <a:latin typeface="微软雅黑"/>
              <a:ea typeface="微软雅黑"/>
            </a:endParaRPr>
          </a:p>
          <a:p>
            <a:r>
              <a:rPr lang="en-US" altLang="zh-CN" sz="2000" b="1" dirty="0" smtClean="0">
                <a:latin typeface="微软雅黑"/>
                <a:ea typeface="微软雅黑"/>
              </a:rPr>
              <a:t>3</a:t>
            </a:r>
            <a:r>
              <a:rPr lang="en-US" altLang="ja-JP" sz="2000" b="1" dirty="0" smtClean="0">
                <a:latin typeface="微软雅黑"/>
                <a:ea typeface="微软雅黑"/>
              </a:rPr>
              <a:t> </a:t>
            </a:r>
            <a:r>
              <a:rPr lang="en-US" altLang="ja-JP" sz="2000" b="1" dirty="0" smtClean="0">
                <a:latin typeface="微软雅黑"/>
                <a:ea typeface="微软雅黑"/>
              </a:rPr>
              <a:t>.</a:t>
            </a:r>
            <a:r>
              <a:rPr lang="ja-JP" altLang="en-US" sz="2000" b="1" dirty="0" smtClean="0">
                <a:latin typeface="微软雅黑"/>
                <a:ea typeface="微软雅黑"/>
              </a:rPr>
              <a:t>适应大学生活</a:t>
            </a:r>
            <a:r>
              <a:rPr lang="zh-CN" altLang="en-US" sz="2000" b="1" dirty="0" smtClean="0">
                <a:latin typeface="微软雅黑"/>
                <a:ea typeface="微软雅黑"/>
              </a:rPr>
              <a:t>的措施</a:t>
            </a:r>
            <a:endParaRPr lang="en-US" altLang="zh-CN" sz="2000" b="1" dirty="0" smtClean="0">
              <a:latin typeface="微软雅黑"/>
              <a:ea typeface="微软雅黑"/>
            </a:endParaRPr>
          </a:p>
          <a:p>
            <a:r>
              <a:rPr lang="zh-CN" altLang="en-US" sz="2000" dirty="0">
                <a:latin typeface="微软雅黑"/>
                <a:ea typeface="微软雅黑"/>
              </a:rPr>
              <a:t>针对新生表现出来的不适应大学生活的几种现象</a:t>
            </a:r>
            <a:r>
              <a:rPr lang="en-US" altLang="zh-CN" sz="2000" dirty="0">
                <a:latin typeface="微软雅黑"/>
                <a:ea typeface="微软雅黑"/>
              </a:rPr>
              <a:t>,</a:t>
            </a:r>
            <a:r>
              <a:rPr lang="zh-CN" altLang="en-US" sz="2000" dirty="0">
                <a:latin typeface="微软雅黑"/>
                <a:ea typeface="微软雅黑"/>
              </a:rPr>
              <a:t>可采取以下四个措施来帮助大学新 生尽快适应大学生活</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(1)</a:t>
            </a:r>
            <a:r>
              <a:rPr lang="zh-CN" altLang="en-US" sz="2000" b="1" dirty="0">
                <a:latin typeface="微软雅黑"/>
                <a:ea typeface="微软雅黑"/>
              </a:rPr>
              <a:t>了解专业前景、就业方向</a:t>
            </a:r>
            <a:r>
              <a:rPr lang="en-US" altLang="zh-CN" sz="2000" b="1" dirty="0">
                <a:latin typeface="微软雅黑"/>
                <a:ea typeface="微软雅黑"/>
              </a:rPr>
              <a:t>,</a:t>
            </a:r>
            <a:r>
              <a:rPr lang="zh-CN" altLang="en-US" sz="2000" b="1" dirty="0">
                <a:latin typeface="微软雅黑"/>
                <a:ea typeface="微软雅黑"/>
              </a:rPr>
              <a:t>正确地认识大学</a:t>
            </a:r>
            <a:r>
              <a:rPr lang="en-US" altLang="zh-CN" sz="2000" b="1" dirty="0">
                <a:latin typeface="微软雅黑"/>
                <a:ea typeface="微软雅黑"/>
              </a:rPr>
              <a:t>. </a:t>
            </a:r>
            <a:endParaRPr lang="zh-CN" altLang="en-US" sz="2000" b="1" dirty="0">
              <a:latin typeface="微软雅黑"/>
              <a:ea typeface="微软雅黑"/>
            </a:endParaRPr>
          </a:p>
          <a:p>
            <a:r>
              <a:rPr lang="en-US" altLang="zh-CN" sz="2000" b="1" dirty="0">
                <a:latin typeface="微软雅黑"/>
                <a:ea typeface="微软雅黑"/>
              </a:rPr>
              <a:t>(2)</a:t>
            </a:r>
            <a:r>
              <a:rPr lang="zh-CN" altLang="en-US" sz="2000" b="1" dirty="0">
                <a:latin typeface="微软雅黑"/>
                <a:ea typeface="微软雅黑"/>
              </a:rPr>
              <a:t>提升自我</a:t>
            </a:r>
            <a:r>
              <a:rPr lang="en-US" altLang="zh-CN" sz="2000" b="1" dirty="0">
                <a:latin typeface="微软雅黑"/>
                <a:ea typeface="微软雅黑"/>
              </a:rPr>
              <a:t>,</a:t>
            </a:r>
            <a:r>
              <a:rPr lang="zh-CN" altLang="en-US" sz="2000" b="1" dirty="0">
                <a:latin typeface="微软雅黑"/>
                <a:ea typeface="微软雅黑"/>
              </a:rPr>
              <a:t>适应新的生活环境</a:t>
            </a:r>
            <a:r>
              <a:rPr lang="en-US" altLang="zh-CN" sz="2000" b="1" dirty="0" smtClean="0">
                <a:latin typeface="微软雅黑"/>
                <a:ea typeface="微软雅黑"/>
              </a:rPr>
              <a:t>.</a:t>
            </a:r>
          </a:p>
          <a:p>
            <a:r>
              <a:rPr lang="zh-CN" altLang="en-US" sz="2000" dirty="0" smtClean="0">
                <a:latin typeface="微软雅黑"/>
                <a:ea typeface="微软雅黑"/>
              </a:rPr>
              <a:t>在</a:t>
            </a:r>
            <a:r>
              <a:rPr lang="zh-CN" altLang="en-US" sz="2000" dirty="0">
                <a:latin typeface="微软雅黑"/>
                <a:ea typeface="微软雅黑"/>
              </a:rPr>
              <a:t>新的生活环境里</a:t>
            </a:r>
            <a:r>
              <a:rPr lang="en-US" altLang="zh-CN" sz="2000" dirty="0">
                <a:latin typeface="微软雅黑"/>
                <a:ea typeface="微软雅黑"/>
              </a:rPr>
              <a:t>,</a:t>
            </a:r>
            <a:r>
              <a:rPr lang="zh-CN" altLang="en-US" sz="2000" dirty="0">
                <a:latin typeface="微软雅黑"/>
                <a:ea typeface="微软雅黑"/>
              </a:rPr>
              <a:t>父母不在身边</a:t>
            </a:r>
            <a:r>
              <a:rPr lang="en-US" altLang="zh-CN" sz="2000" dirty="0">
                <a:latin typeface="微软雅黑"/>
                <a:ea typeface="微软雅黑"/>
              </a:rPr>
              <a:t>,</a:t>
            </a:r>
            <a:r>
              <a:rPr lang="zh-CN" altLang="en-US" sz="2000" dirty="0">
                <a:latin typeface="微软雅黑"/>
                <a:ea typeface="微软雅黑"/>
              </a:rPr>
              <a:t>大学新生首先应 该学会独立解决一些原来由父母包办的生活事务</a:t>
            </a:r>
            <a:r>
              <a:rPr lang="en-US" altLang="zh-CN" sz="2000" dirty="0">
                <a:latin typeface="微软雅黑"/>
                <a:ea typeface="微软雅黑"/>
              </a:rPr>
              <a:t>,</a:t>
            </a:r>
            <a:r>
              <a:rPr lang="zh-CN" altLang="en-US" sz="2000" dirty="0">
                <a:latin typeface="微软雅黑"/>
                <a:ea typeface="微软雅黑"/>
              </a:rPr>
              <a:t>提高生活自理能力</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(3)</a:t>
            </a:r>
            <a:r>
              <a:rPr lang="zh-CN" altLang="en-US" sz="2000" b="1" dirty="0">
                <a:latin typeface="微软雅黑"/>
                <a:ea typeface="微软雅黑"/>
              </a:rPr>
              <a:t>积极调整</a:t>
            </a:r>
            <a:r>
              <a:rPr lang="en-US" altLang="zh-CN" sz="2000" b="1" dirty="0">
                <a:latin typeface="微软雅黑"/>
                <a:ea typeface="微软雅黑"/>
              </a:rPr>
              <a:t>,</a:t>
            </a:r>
            <a:r>
              <a:rPr lang="zh-CN" altLang="en-US" sz="2000" b="1" dirty="0">
                <a:latin typeface="微软雅黑"/>
                <a:ea typeface="微软雅黑"/>
              </a:rPr>
              <a:t>适应新的学习环境</a:t>
            </a:r>
            <a:r>
              <a:rPr lang="en-US" altLang="zh-CN" sz="2000" b="1" dirty="0" smtClean="0">
                <a:latin typeface="微软雅黑"/>
                <a:ea typeface="微软雅黑"/>
              </a:rPr>
              <a:t>.</a:t>
            </a:r>
          </a:p>
          <a:p>
            <a:r>
              <a:rPr lang="zh-CN" altLang="en-US" sz="2000" dirty="0" smtClean="0">
                <a:latin typeface="微软雅黑"/>
                <a:ea typeface="微软雅黑"/>
              </a:rPr>
              <a:t>进入</a:t>
            </a:r>
            <a:r>
              <a:rPr lang="zh-CN" altLang="en-US" sz="2000" dirty="0">
                <a:latin typeface="微软雅黑"/>
                <a:ea typeface="微软雅黑"/>
              </a:rPr>
              <a:t>大学</a:t>
            </a:r>
            <a:r>
              <a:rPr lang="en-US" altLang="zh-CN" sz="2000" dirty="0">
                <a:latin typeface="微软雅黑"/>
                <a:ea typeface="微软雅黑"/>
              </a:rPr>
              <a:t>,</a:t>
            </a:r>
            <a:r>
              <a:rPr lang="zh-CN" altLang="en-US" sz="2000" dirty="0">
                <a:latin typeface="微软雅黑"/>
                <a:ea typeface="微软雅黑"/>
              </a:rPr>
              <a:t>学习的内容、形式和要求都发生了很多变 化</a:t>
            </a:r>
            <a:r>
              <a:rPr lang="en-US" altLang="zh-CN" sz="2000" dirty="0">
                <a:latin typeface="微软雅黑"/>
                <a:ea typeface="微软雅黑"/>
              </a:rPr>
              <a:t>,</a:t>
            </a:r>
            <a:r>
              <a:rPr lang="zh-CN" altLang="en-US" sz="2000" dirty="0">
                <a:latin typeface="微软雅黑"/>
                <a:ea typeface="微软雅黑"/>
              </a:rPr>
              <a:t>学生不仅要努力学习</a:t>
            </a:r>
            <a:r>
              <a:rPr lang="en-US" altLang="zh-CN" sz="2000" dirty="0">
                <a:latin typeface="微软雅黑"/>
                <a:ea typeface="微软雅黑"/>
              </a:rPr>
              <a:t>,</a:t>
            </a:r>
            <a:r>
              <a:rPr lang="zh-CN" altLang="en-US" sz="2000" dirty="0">
                <a:latin typeface="微软雅黑"/>
                <a:ea typeface="微软雅黑"/>
              </a:rPr>
              <a:t>而且要学会学习</a:t>
            </a:r>
            <a:r>
              <a:rPr lang="en-US" altLang="zh-CN" sz="2000" dirty="0">
                <a:latin typeface="微软雅黑"/>
                <a:ea typeface="微软雅黑"/>
              </a:rPr>
              <a:t>;</a:t>
            </a:r>
            <a:r>
              <a:rPr lang="zh-CN" altLang="en-US" sz="2000" dirty="0">
                <a:latin typeface="微软雅黑"/>
                <a:ea typeface="微软雅黑"/>
              </a:rPr>
              <a:t>不仅要掌握知识</a:t>
            </a:r>
            <a:r>
              <a:rPr lang="en-US" altLang="zh-CN" sz="2000" dirty="0">
                <a:latin typeface="微软雅黑"/>
                <a:ea typeface="微软雅黑"/>
              </a:rPr>
              <a:t>,</a:t>
            </a:r>
            <a:r>
              <a:rPr lang="zh-CN" altLang="en-US" sz="2000" dirty="0">
                <a:latin typeface="微软雅黑"/>
                <a:ea typeface="微软雅黑"/>
              </a:rPr>
              <a:t>而且要掌握学习知识的方法能 力</a:t>
            </a:r>
            <a:r>
              <a:rPr lang="en-US" altLang="zh-CN" sz="2000" dirty="0">
                <a:latin typeface="微软雅黑"/>
                <a:ea typeface="微软雅黑"/>
              </a:rPr>
              <a:t>;</a:t>
            </a:r>
            <a:r>
              <a:rPr lang="zh-CN" altLang="en-US" sz="2000" dirty="0">
                <a:latin typeface="微软雅黑"/>
                <a:ea typeface="微软雅黑"/>
              </a:rPr>
              <a:t>不仅要学业上进步</a:t>
            </a:r>
            <a:r>
              <a:rPr lang="en-US" altLang="zh-CN" sz="2000" dirty="0">
                <a:latin typeface="微软雅黑"/>
                <a:ea typeface="微软雅黑"/>
              </a:rPr>
              <a:t>,</a:t>
            </a:r>
            <a:r>
              <a:rPr lang="zh-CN" altLang="en-US" sz="2000" dirty="0">
                <a:latin typeface="微软雅黑"/>
                <a:ea typeface="微软雅黑"/>
              </a:rPr>
              <a:t>而且要在综合素质上进步</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(4)</a:t>
            </a:r>
            <a:r>
              <a:rPr lang="zh-CN" altLang="en-US" sz="2000" b="1" dirty="0">
                <a:latin typeface="微软雅黑"/>
                <a:ea typeface="微软雅黑"/>
              </a:rPr>
              <a:t>规划未来</a:t>
            </a:r>
            <a:r>
              <a:rPr lang="en-US" altLang="zh-CN" sz="2000" b="1" dirty="0">
                <a:latin typeface="微软雅黑"/>
                <a:ea typeface="微软雅黑"/>
              </a:rPr>
              <a:t>,</a:t>
            </a:r>
            <a:r>
              <a:rPr lang="zh-CN" altLang="en-US" sz="2000" b="1" dirty="0">
                <a:latin typeface="微软雅黑"/>
                <a:ea typeface="微软雅黑"/>
              </a:rPr>
              <a:t>树立新的奋斗目标</a:t>
            </a:r>
            <a:r>
              <a:rPr lang="en-US" altLang="zh-CN" sz="2000" b="1" dirty="0">
                <a:latin typeface="微软雅黑"/>
                <a:ea typeface="微软雅黑"/>
              </a:rPr>
              <a:t>. </a:t>
            </a:r>
            <a:endParaRPr lang="zh-CN" altLang="en-US" sz="2000" dirty="0">
              <a:latin typeface="微软雅黑"/>
              <a:ea typeface="微软雅黑"/>
            </a:endParaRPr>
          </a:p>
          <a:p>
            <a:endParaRPr lang="zh-CN" altLang="en-US" sz="2000" dirty="0">
              <a:latin typeface="微软雅黑"/>
              <a:ea typeface="微软雅黑"/>
            </a:endParaRPr>
          </a:p>
        </p:txBody>
      </p:sp>
    </p:spTree>
    <p:extLst>
      <p:ext uri="{BB962C8B-B14F-4D97-AF65-F5344CB8AC3E}">
        <p14:creationId xmlns:p14="http://schemas.microsoft.com/office/powerpoint/2010/main" val="2707877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 name="剪去单圆角的矩形 2"/>
          <p:cNvSpPr/>
          <p:nvPr/>
        </p:nvSpPr>
        <p:spPr>
          <a:xfrm>
            <a:off x="539552" y="548680"/>
            <a:ext cx="432048" cy="482352"/>
          </a:xfrm>
          <a:prstGeom prst="snip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3075"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6"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7"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8"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9" name="TextBox 12"/>
          <p:cNvSpPr txBox="1">
            <a:spLocks noChangeArrowheads="1"/>
          </p:cNvSpPr>
          <p:nvPr/>
        </p:nvSpPr>
        <p:spPr bwMode="auto">
          <a:xfrm>
            <a:off x="467544" y="476672"/>
            <a:ext cx="2928937" cy="584776"/>
          </a:xfrm>
          <a:prstGeom prst="rect">
            <a:avLst/>
          </a:prstGeom>
          <a:noFill/>
          <a:ln w="9525">
            <a:noFill/>
            <a:miter lim="800000"/>
            <a:headEnd/>
            <a:tailEnd/>
          </a:ln>
        </p:spPr>
        <p:txBody>
          <a:bodyPr>
            <a:spAutoFit/>
          </a:bodyPr>
          <a:lstStyle/>
          <a:p>
            <a:r>
              <a:rPr lang="zh-CN" altLang="en-US" sz="3200" dirty="0" smtClean="0">
                <a:solidFill>
                  <a:schemeClr val="bg1"/>
                </a:solidFill>
                <a:latin typeface="微软雅黑" pitchFamily="34" charset="-122"/>
                <a:ea typeface="微软雅黑" pitchFamily="34" charset="-122"/>
              </a:rPr>
              <a:t>前</a:t>
            </a:r>
            <a:r>
              <a:rPr lang="zh-CN" altLang="en-US" sz="3200" dirty="0" smtClean="0">
                <a:latin typeface="微软雅黑" pitchFamily="34" charset="-122"/>
                <a:ea typeface="微软雅黑" pitchFamily="34" charset="-122"/>
              </a:rPr>
              <a:t>言</a:t>
            </a:r>
            <a:endParaRPr lang="zh-CN" altLang="en-US" sz="3200" dirty="0">
              <a:latin typeface="微软雅黑" pitchFamily="34" charset="-122"/>
              <a:ea typeface="微软雅黑" pitchFamily="34" charset="-122"/>
            </a:endParaRPr>
          </a:p>
        </p:txBody>
      </p:sp>
      <p:sp>
        <p:nvSpPr>
          <p:cNvPr id="2" name="文本框 1"/>
          <p:cNvSpPr txBox="1"/>
          <p:nvPr/>
        </p:nvSpPr>
        <p:spPr>
          <a:xfrm>
            <a:off x="1619672" y="980728"/>
            <a:ext cx="7128792" cy="4801315"/>
          </a:xfrm>
          <a:prstGeom prst="rect">
            <a:avLst/>
          </a:prstGeom>
          <a:noFill/>
        </p:spPr>
        <p:txBody>
          <a:bodyPr wrap="square" rtlCol="0">
            <a:spAutoFit/>
          </a:bodyPr>
          <a:lstStyle/>
          <a:p>
            <a:r>
              <a:rPr lang="zh-CN" altLang="en-US" dirty="0" smtClean="0">
                <a:latin typeface="微软雅黑"/>
                <a:ea typeface="微软雅黑"/>
              </a:rPr>
              <a:t>      </a:t>
            </a:r>
            <a:r>
              <a:rPr lang="en-US" altLang="zh-CN" dirty="0" smtClean="0">
                <a:latin typeface="微软雅黑"/>
                <a:ea typeface="微软雅黑"/>
              </a:rPr>
              <a:t>《</a:t>
            </a:r>
            <a:r>
              <a:rPr lang="zh-CN" altLang="en-US" dirty="0">
                <a:latin typeface="微软雅黑"/>
                <a:ea typeface="微软雅黑"/>
              </a:rPr>
              <a:t>大学生入学导读</a:t>
            </a:r>
            <a:r>
              <a:rPr lang="en-US" altLang="zh-CN" dirty="0">
                <a:latin typeface="微软雅黑"/>
                <a:ea typeface="微软雅黑"/>
              </a:rPr>
              <a:t>》</a:t>
            </a:r>
            <a:r>
              <a:rPr lang="zh-CN" altLang="en-US" dirty="0">
                <a:latin typeface="微软雅黑"/>
                <a:ea typeface="微软雅黑"/>
              </a:rPr>
              <a:t>是高等教育通用教材。全书根据大学生特点、教育规律和现行教学制度、政策和规定</a:t>
            </a:r>
            <a:r>
              <a:rPr lang="en-US" altLang="zh-CN" dirty="0">
                <a:latin typeface="微软雅黑"/>
                <a:ea typeface="微软雅黑"/>
              </a:rPr>
              <a:t>,</a:t>
            </a:r>
            <a:r>
              <a:rPr lang="zh-CN" altLang="en-US" dirty="0">
                <a:latin typeface="微软雅黑"/>
                <a:ea typeface="微软雅黑"/>
              </a:rPr>
              <a:t>以大学生学习和生活为主要内容</a:t>
            </a:r>
            <a:r>
              <a:rPr lang="en-US" altLang="zh-CN" dirty="0">
                <a:latin typeface="微软雅黑"/>
                <a:ea typeface="微软雅黑"/>
              </a:rPr>
              <a:t>,</a:t>
            </a:r>
            <a:r>
              <a:rPr lang="zh-CN" altLang="en-US" dirty="0">
                <a:latin typeface="微软雅黑"/>
                <a:ea typeface="微软雅黑"/>
              </a:rPr>
              <a:t>以帮助大学新生顺利度过初入大学 的适应期</a:t>
            </a:r>
            <a:r>
              <a:rPr lang="en-US" altLang="zh-CN" dirty="0">
                <a:latin typeface="微软雅黑"/>
                <a:ea typeface="微软雅黑"/>
              </a:rPr>
              <a:t>,</a:t>
            </a:r>
            <a:r>
              <a:rPr lang="zh-CN" altLang="en-US" dirty="0">
                <a:latin typeface="微软雅黑"/>
                <a:ea typeface="微软雅黑"/>
              </a:rPr>
              <a:t>更好更快地完成角色转换</a:t>
            </a:r>
            <a:r>
              <a:rPr lang="en-US" altLang="zh-CN" dirty="0">
                <a:latin typeface="微软雅黑"/>
                <a:ea typeface="微软雅黑"/>
              </a:rPr>
              <a:t>.</a:t>
            </a:r>
            <a:endParaRPr lang="zh-CN" altLang="en-US" dirty="0">
              <a:latin typeface="微软雅黑"/>
              <a:ea typeface="微软雅黑"/>
            </a:endParaRPr>
          </a:p>
          <a:p>
            <a:r>
              <a:rPr lang="zh-CN" altLang="en-US" dirty="0" smtClean="0">
                <a:latin typeface="微软雅黑"/>
                <a:ea typeface="微软雅黑"/>
              </a:rPr>
              <a:t>       本书作为</a:t>
            </a:r>
            <a:r>
              <a:rPr lang="zh-CN" altLang="en-US" dirty="0">
                <a:latin typeface="微软雅黑"/>
                <a:ea typeface="微软雅黑"/>
              </a:rPr>
              <a:t>大学新生入学教育的辅导读物</a:t>
            </a:r>
            <a:r>
              <a:rPr lang="en-US" altLang="zh-CN" dirty="0">
                <a:latin typeface="微软雅黑"/>
                <a:ea typeface="微软雅黑"/>
              </a:rPr>
              <a:t>,</a:t>
            </a:r>
            <a:r>
              <a:rPr lang="zh-CN" altLang="en-US" dirty="0">
                <a:latin typeface="微软雅黑"/>
                <a:ea typeface="微软雅黑"/>
              </a:rPr>
              <a:t>让刚步入大学的学生能初步认识大学</a:t>
            </a:r>
            <a:r>
              <a:rPr lang="en-US" altLang="zh-CN" dirty="0">
                <a:latin typeface="微软雅黑"/>
                <a:ea typeface="微软雅黑"/>
              </a:rPr>
              <a:t>,</a:t>
            </a:r>
            <a:r>
              <a:rPr lang="zh-CN" altLang="en-US" dirty="0">
                <a:latin typeface="微软雅黑"/>
                <a:ea typeface="微软雅黑"/>
              </a:rPr>
              <a:t>了解 大学教育的特点和教学模式</a:t>
            </a:r>
            <a:r>
              <a:rPr lang="en-US" altLang="zh-CN" dirty="0">
                <a:latin typeface="微软雅黑"/>
                <a:ea typeface="微软雅黑"/>
              </a:rPr>
              <a:t>,</a:t>
            </a:r>
            <a:r>
              <a:rPr lang="zh-CN" altLang="en-US" dirty="0">
                <a:latin typeface="微软雅黑"/>
                <a:ea typeface="微软雅黑"/>
              </a:rPr>
              <a:t>了解大学教育的制度、政策和规定</a:t>
            </a:r>
            <a:r>
              <a:rPr lang="en-US" altLang="zh-CN" dirty="0">
                <a:latin typeface="微软雅黑"/>
                <a:ea typeface="微软雅黑"/>
              </a:rPr>
              <a:t>;</a:t>
            </a:r>
            <a:r>
              <a:rPr lang="zh-CN" altLang="en-US" dirty="0">
                <a:latin typeface="微软雅黑"/>
                <a:ea typeface="微软雅黑"/>
              </a:rPr>
              <a:t>为了使大学生在校园中尽 快适应学习和生活环境</a:t>
            </a:r>
            <a:r>
              <a:rPr lang="en-US" altLang="zh-CN" dirty="0">
                <a:latin typeface="微软雅黑"/>
                <a:ea typeface="微软雅黑"/>
              </a:rPr>
              <a:t>,</a:t>
            </a:r>
            <a:r>
              <a:rPr lang="zh-CN" altLang="en-US" dirty="0">
                <a:latin typeface="微软雅黑"/>
                <a:ea typeface="微软雅黑"/>
              </a:rPr>
              <a:t>掌握科学的学习方法</a:t>
            </a:r>
            <a:r>
              <a:rPr lang="en-US" altLang="zh-CN" dirty="0">
                <a:latin typeface="微软雅黑"/>
                <a:ea typeface="微软雅黑"/>
              </a:rPr>
              <a:t>,</a:t>
            </a:r>
            <a:r>
              <a:rPr lang="zh-CN" altLang="en-US" dirty="0">
                <a:latin typeface="微软雅黑"/>
                <a:ea typeface="微软雅黑"/>
              </a:rPr>
              <a:t>过好有意义的大学生活</a:t>
            </a:r>
            <a:r>
              <a:rPr lang="en-US" altLang="zh-CN" dirty="0">
                <a:latin typeface="微软雅黑"/>
                <a:ea typeface="微软雅黑"/>
              </a:rPr>
              <a:t>,</a:t>
            </a:r>
            <a:r>
              <a:rPr lang="zh-CN" altLang="en-US" dirty="0">
                <a:latin typeface="微软雅黑"/>
                <a:ea typeface="微软雅黑"/>
              </a:rPr>
              <a:t>本书从大学生的 专业选择、学习、考试和继续教育、校园组织生活和社会实践生活等方面进行了阐述</a:t>
            </a:r>
            <a:r>
              <a:rPr lang="en-US" altLang="zh-CN" dirty="0">
                <a:latin typeface="微软雅黑"/>
                <a:ea typeface="微软雅黑"/>
              </a:rPr>
              <a:t>;</a:t>
            </a:r>
            <a:r>
              <a:rPr lang="zh-CN" altLang="en-US" dirty="0">
                <a:latin typeface="微软雅黑"/>
                <a:ea typeface="微软雅黑"/>
              </a:rPr>
              <a:t>本书以 促进大学生素质的全面提高和健康成长为宗旨</a:t>
            </a:r>
            <a:r>
              <a:rPr lang="en-US" altLang="zh-CN" dirty="0">
                <a:latin typeface="微软雅黑"/>
                <a:ea typeface="微软雅黑"/>
              </a:rPr>
              <a:t>,</a:t>
            </a:r>
            <a:r>
              <a:rPr lang="zh-CN" altLang="en-US" dirty="0">
                <a:latin typeface="微软雅黑"/>
                <a:ea typeface="微软雅黑"/>
              </a:rPr>
              <a:t>对大学生的心理健康、人际交往和完美人 格的塑造做了阐述</a:t>
            </a:r>
            <a:r>
              <a:rPr lang="en-US" altLang="zh-CN" dirty="0">
                <a:latin typeface="微软雅黑"/>
                <a:ea typeface="微软雅黑"/>
              </a:rPr>
              <a:t>;</a:t>
            </a:r>
            <a:r>
              <a:rPr lang="zh-CN" altLang="en-US" dirty="0">
                <a:latin typeface="微软雅黑"/>
                <a:ea typeface="微软雅黑"/>
              </a:rPr>
              <a:t>为了引导大学生树立正确的择业观</a:t>
            </a:r>
            <a:r>
              <a:rPr lang="en-US" altLang="zh-CN" dirty="0">
                <a:latin typeface="微软雅黑"/>
                <a:ea typeface="微软雅黑"/>
              </a:rPr>
              <a:t>,</a:t>
            </a:r>
            <a:r>
              <a:rPr lang="zh-CN" altLang="en-US" dirty="0">
                <a:latin typeface="微软雅黑"/>
                <a:ea typeface="微软雅黑"/>
              </a:rPr>
              <a:t>提高就业、创业能力</a:t>
            </a:r>
            <a:r>
              <a:rPr lang="en-US" altLang="zh-CN" dirty="0">
                <a:latin typeface="微软雅黑"/>
                <a:ea typeface="微软雅黑"/>
              </a:rPr>
              <a:t>,</a:t>
            </a:r>
            <a:r>
              <a:rPr lang="zh-CN" altLang="en-US" dirty="0">
                <a:latin typeface="微软雅黑"/>
                <a:ea typeface="微软雅黑"/>
              </a:rPr>
              <a:t>本书还从职 业与职业生涯设计、就业准备和应聘技巧、自主创业等方面进行了阐述</a:t>
            </a:r>
            <a:r>
              <a:rPr lang="en-US" altLang="zh-CN" dirty="0">
                <a:latin typeface="微软雅黑"/>
                <a:ea typeface="微软雅黑"/>
              </a:rPr>
              <a:t>.</a:t>
            </a:r>
            <a:endParaRPr lang="zh-CN" altLang="en-US" dirty="0">
              <a:latin typeface="微软雅黑"/>
              <a:ea typeface="微软雅黑"/>
            </a:endParaRPr>
          </a:p>
          <a:p>
            <a:r>
              <a:rPr lang="zh-CN" altLang="en-US" dirty="0" smtClean="0">
                <a:latin typeface="微软雅黑"/>
                <a:ea typeface="微软雅黑"/>
              </a:rPr>
              <a:t>      本书以实用和创新为</a:t>
            </a:r>
            <a:r>
              <a:rPr lang="zh-CN" altLang="en-US" dirty="0">
                <a:latin typeface="微软雅黑"/>
                <a:ea typeface="微软雅黑"/>
              </a:rPr>
              <a:t>特色</a:t>
            </a:r>
            <a:r>
              <a:rPr lang="en-US" altLang="zh-CN" dirty="0">
                <a:latin typeface="微软雅黑"/>
                <a:ea typeface="微软雅黑"/>
              </a:rPr>
              <a:t>,</a:t>
            </a:r>
            <a:r>
              <a:rPr lang="zh-CN" altLang="en-US" dirty="0">
                <a:latin typeface="微软雅黑"/>
                <a:ea typeface="微软雅黑"/>
              </a:rPr>
              <a:t>从入学到毕业对学生进行全面的指导和教育</a:t>
            </a:r>
            <a:r>
              <a:rPr lang="en-US" altLang="zh-CN" dirty="0">
                <a:latin typeface="微软雅黑"/>
                <a:ea typeface="微软雅黑"/>
              </a:rPr>
              <a:t>,</a:t>
            </a:r>
            <a:r>
              <a:rPr lang="zh-CN" altLang="en-US" dirty="0">
                <a:latin typeface="微软雅黑"/>
                <a:ea typeface="微软雅黑"/>
              </a:rPr>
              <a:t>具有内容新 颖、实用性强、论述系统等特点</a:t>
            </a:r>
            <a:r>
              <a:rPr lang="en-US" altLang="zh-CN" dirty="0">
                <a:latin typeface="微软雅黑"/>
                <a:ea typeface="微软雅黑"/>
              </a:rPr>
              <a:t>,</a:t>
            </a:r>
            <a:r>
              <a:rPr lang="zh-CN" altLang="en-US" dirty="0">
                <a:latin typeface="微软雅黑"/>
                <a:ea typeface="微软雅黑"/>
              </a:rPr>
              <a:t>可以作为大学生解决学习、生活、就业等问题的工具书</a:t>
            </a:r>
            <a:r>
              <a:rPr lang="en-US" altLang="zh-CN" dirty="0">
                <a:latin typeface="微软雅黑"/>
                <a:ea typeface="微软雅黑"/>
              </a:rPr>
              <a:t>,</a:t>
            </a:r>
            <a:r>
              <a:rPr lang="zh-CN" altLang="en-US" dirty="0">
                <a:latin typeface="微软雅黑"/>
                <a:ea typeface="微软雅黑"/>
              </a:rPr>
              <a:t>还 可作为高中生、三校生及其家长、老师了解大学生活的参考书</a:t>
            </a:r>
            <a:r>
              <a:rPr lang="en-US" altLang="zh-CN" dirty="0" smtClean="0">
                <a:latin typeface="微软雅黑"/>
                <a:ea typeface="微软雅黑"/>
              </a:rPr>
              <a:t>.</a:t>
            </a:r>
            <a:endParaRPr kumimoji="1" lang="zh-CN" altLang="en-US" dirty="0">
              <a:latin typeface="微软雅黑"/>
              <a:ea typeface="微软雅黑"/>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第三节  大学生活与角色认知</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764704"/>
            <a:ext cx="7776864" cy="4770537"/>
          </a:xfrm>
          <a:prstGeom prst="rect">
            <a:avLst/>
          </a:prstGeom>
          <a:noFill/>
        </p:spPr>
        <p:txBody>
          <a:bodyPr wrap="square" rtlCol="0">
            <a:spAutoFit/>
          </a:bodyPr>
          <a:lstStyle/>
          <a:p>
            <a:r>
              <a:rPr lang="zh-CN" altLang="en-US" sz="2400" dirty="0" smtClean="0">
                <a:latin typeface="微软雅黑"/>
                <a:ea typeface="微软雅黑"/>
              </a:rPr>
              <a:t>二、</a:t>
            </a:r>
            <a:r>
              <a:rPr lang="zh-CN" altLang="en-US" sz="2400" dirty="0" smtClean="0">
                <a:latin typeface="微软雅黑"/>
                <a:ea typeface="微软雅黑"/>
              </a:rPr>
              <a:t>大学角色认知 </a:t>
            </a:r>
            <a:endParaRPr lang="en-US" altLang="zh-CN" sz="2400" dirty="0" smtClean="0">
              <a:latin typeface="微软雅黑"/>
              <a:ea typeface="微软雅黑"/>
            </a:endParaRPr>
          </a:p>
          <a:p>
            <a:endParaRPr lang="en-US" altLang="ja-JP" sz="2000" dirty="0" smtClean="0">
              <a:latin typeface="微软雅黑"/>
              <a:ea typeface="微软雅黑"/>
            </a:endParaRPr>
          </a:p>
          <a:p>
            <a:r>
              <a:rPr lang="en-US" altLang="zh-TW" sz="2000" b="1" dirty="0">
                <a:latin typeface="微软雅黑"/>
                <a:ea typeface="微软雅黑"/>
              </a:rPr>
              <a:t>1 .</a:t>
            </a:r>
            <a:r>
              <a:rPr lang="zh-TW" altLang="en-US" sz="2000" b="1" dirty="0" smtClean="0">
                <a:latin typeface="微软雅黑"/>
                <a:ea typeface="微软雅黑"/>
              </a:rPr>
              <a:t>大学生的社会角色</a:t>
            </a:r>
            <a:endParaRPr lang="zh-TW" altLang="en-US" sz="2000" b="1" dirty="0">
              <a:latin typeface="微软雅黑"/>
              <a:ea typeface="微软雅黑"/>
            </a:endParaRPr>
          </a:p>
          <a:p>
            <a:r>
              <a:rPr lang="zh-TW" altLang="en-US" sz="2000" dirty="0" smtClean="0">
                <a:latin typeface="微软雅黑"/>
                <a:ea typeface="微软雅黑"/>
              </a:rPr>
              <a:t>大学生的</a:t>
            </a:r>
            <a:r>
              <a:rPr lang="zh-TW" altLang="en-US" sz="2000" dirty="0">
                <a:latin typeface="微软雅黑"/>
                <a:ea typeface="微软雅黑"/>
              </a:rPr>
              <a:t>社会角色主要是指大学生在校期间能够明确自身的社会地位</a:t>
            </a:r>
            <a:r>
              <a:rPr lang="en-US" altLang="zh-TW" sz="2000" dirty="0">
                <a:latin typeface="微软雅黑"/>
                <a:ea typeface="微软雅黑"/>
              </a:rPr>
              <a:t>,</a:t>
            </a:r>
            <a:r>
              <a:rPr lang="zh-TW" altLang="en-US" sz="2000" dirty="0">
                <a:latin typeface="微软雅黑"/>
                <a:ea typeface="微软雅黑"/>
              </a:rPr>
              <a:t>领悟社会和国 家赋予的社会期望</a:t>
            </a:r>
            <a:r>
              <a:rPr lang="en-US" altLang="zh-TW" sz="2000" dirty="0">
                <a:latin typeface="微软雅黑"/>
                <a:ea typeface="微软雅黑"/>
              </a:rPr>
              <a:t>,</a:t>
            </a:r>
            <a:r>
              <a:rPr lang="zh-TW" altLang="en-US" sz="2000" dirty="0">
                <a:latin typeface="微软雅黑"/>
                <a:ea typeface="微软雅黑"/>
              </a:rPr>
              <a:t>运用角色权利履行社会职责、肩负社会使命</a:t>
            </a:r>
            <a:r>
              <a:rPr lang="en-US" altLang="zh-TW" sz="2000" dirty="0">
                <a:latin typeface="微软雅黑"/>
                <a:ea typeface="微软雅黑"/>
              </a:rPr>
              <a:t>,</a:t>
            </a:r>
            <a:r>
              <a:rPr lang="zh-TW" altLang="en-US" sz="2000" dirty="0">
                <a:latin typeface="微软雅黑"/>
                <a:ea typeface="微软雅黑"/>
              </a:rPr>
              <a:t>不断进行社会角色实践的 行为模式</a:t>
            </a:r>
            <a:r>
              <a:rPr lang="en-US" altLang="zh-TW" sz="2000" dirty="0">
                <a:latin typeface="微软雅黑"/>
                <a:ea typeface="微软雅黑"/>
              </a:rPr>
              <a:t>.</a:t>
            </a:r>
            <a:r>
              <a:rPr lang="zh-TW" altLang="en-US" sz="2000" dirty="0">
                <a:latin typeface="微软雅黑"/>
                <a:ea typeface="微软雅黑"/>
              </a:rPr>
              <a:t>其特征主要有以下两点</a:t>
            </a:r>
            <a:r>
              <a:rPr lang="en-US" altLang="zh-TW" sz="2000" dirty="0">
                <a:latin typeface="微软雅黑"/>
                <a:ea typeface="微软雅黑"/>
              </a:rPr>
              <a:t>: </a:t>
            </a:r>
            <a:endParaRPr lang="zh-TW" altLang="en-US" sz="2000" dirty="0">
              <a:latin typeface="微软雅黑"/>
              <a:ea typeface="微软雅黑"/>
            </a:endParaRPr>
          </a:p>
          <a:p>
            <a:r>
              <a:rPr lang="en-US" altLang="zh-TW" sz="2000" b="1" dirty="0">
                <a:latin typeface="微软雅黑"/>
                <a:ea typeface="微软雅黑"/>
              </a:rPr>
              <a:t>(1)</a:t>
            </a:r>
            <a:r>
              <a:rPr lang="zh-TW" altLang="en-US" sz="2000" b="1" dirty="0">
                <a:latin typeface="微软雅黑"/>
                <a:ea typeface="微软雅黑"/>
              </a:rPr>
              <a:t>具有规定性</a:t>
            </a:r>
            <a:r>
              <a:rPr lang="en-US" altLang="zh-TW" sz="2000" b="1" dirty="0">
                <a:latin typeface="微软雅黑"/>
                <a:ea typeface="微软雅黑"/>
              </a:rPr>
              <a:t>.</a:t>
            </a:r>
            <a:r>
              <a:rPr lang="zh-TW" altLang="en-US" sz="2000" dirty="0">
                <a:latin typeface="微软雅黑"/>
                <a:ea typeface="微软雅黑"/>
              </a:rPr>
              <a:t>就“大学生”社会角色本身而言</a:t>
            </a:r>
            <a:r>
              <a:rPr lang="en-US" altLang="zh-TW" sz="2000" dirty="0">
                <a:latin typeface="微软雅黑"/>
                <a:ea typeface="微软雅黑"/>
              </a:rPr>
              <a:t>,</a:t>
            </a:r>
            <a:r>
              <a:rPr lang="zh-TW" altLang="en-US" sz="2000" dirty="0">
                <a:latin typeface="微软雅黑"/>
                <a:ea typeface="微软雅黑"/>
              </a:rPr>
              <a:t>它规定着大学生的角色权利、角色义 务和角色规范等方面内容</a:t>
            </a:r>
            <a:r>
              <a:rPr lang="en-US" altLang="zh-TW" sz="2000" dirty="0">
                <a:latin typeface="微软雅黑"/>
                <a:ea typeface="微软雅黑"/>
              </a:rPr>
              <a:t>.</a:t>
            </a:r>
            <a:r>
              <a:rPr lang="zh-TW" altLang="en-US" sz="2000" dirty="0">
                <a:latin typeface="微软雅黑"/>
                <a:ea typeface="微软雅黑"/>
              </a:rPr>
              <a:t>就外在规定而言</a:t>
            </a:r>
            <a:r>
              <a:rPr lang="en-US" altLang="zh-TW" sz="2000" dirty="0">
                <a:latin typeface="微软雅黑"/>
                <a:ea typeface="微软雅黑"/>
              </a:rPr>
              <a:t>,«</a:t>
            </a:r>
            <a:r>
              <a:rPr lang="zh-TW" altLang="en-US" sz="2000" dirty="0">
                <a:latin typeface="微软雅黑"/>
                <a:ea typeface="微软雅黑"/>
              </a:rPr>
              <a:t>高等学校学生行为准则</a:t>
            </a:r>
            <a:r>
              <a:rPr lang="en-US" altLang="zh-TW" sz="2000" dirty="0">
                <a:latin typeface="微软雅黑"/>
                <a:ea typeface="微软雅黑"/>
              </a:rPr>
              <a:t>»«</a:t>
            </a:r>
            <a:r>
              <a:rPr lang="zh-TW" altLang="en-US" sz="2000" dirty="0">
                <a:latin typeface="微软雅黑"/>
                <a:ea typeface="微软雅黑"/>
              </a:rPr>
              <a:t>大学生守则</a:t>
            </a:r>
            <a:r>
              <a:rPr lang="en-US" altLang="zh-TW" sz="2000" dirty="0">
                <a:latin typeface="微软雅黑"/>
                <a:ea typeface="微软雅黑"/>
              </a:rPr>
              <a:t>»«</a:t>
            </a:r>
            <a:r>
              <a:rPr lang="zh-TW" altLang="en-US" sz="2000" dirty="0">
                <a:latin typeface="微软雅黑"/>
                <a:ea typeface="微软雅黑"/>
              </a:rPr>
              <a:t>学生 手册</a:t>
            </a:r>
            <a:r>
              <a:rPr lang="en-US" altLang="zh-TW" sz="2000" dirty="0">
                <a:latin typeface="微软雅黑"/>
                <a:ea typeface="微软雅黑"/>
              </a:rPr>
              <a:t>»</a:t>
            </a:r>
            <a:r>
              <a:rPr lang="zh-TW" altLang="en-US" sz="2000" dirty="0">
                <a:latin typeface="微软雅黑"/>
                <a:ea typeface="微软雅黑"/>
              </a:rPr>
              <a:t>等规章制度</a:t>
            </a:r>
            <a:r>
              <a:rPr lang="en-US" altLang="zh-TW" sz="2000" dirty="0">
                <a:latin typeface="微软雅黑"/>
                <a:ea typeface="微软雅黑"/>
              </a:rPr>
              <a:t>,</a:t>
            </a:r>
            <a:r>
              <a:rPr lang="zh-TW" altLang="en-US" sz="2000" dirty="0">
                <a:latin typeface="微软雅黑"/>
                <a:ea typeface="微软雅黑"/>
              </a:rPr>
              <a:t>明确规定了大学生社会角色理想的行为模式</a:t>
            </a:r>
            <a:r>
              <a:rPr lang="en-US" altLang="zh-TW" sz="2000" dirty="0">
                <a:latin typeface="微软雅黑"/>
                <a:ea typeface="微软雅黑"/>
              </a:rPr>
              <a:t>. </a:t>
            </a:r>
            <a:endParaRPr lang="zh-TW" altLang="en-US" sz="2000" dirty="0">
              <a:latin typeface="微软雅黑"/>
              <a:ea typeface="微软雅黑"/>
            </a:endParaRPr>
          </a:p>
          <a:p>
            <a:r>
              <a:rPr lang="en-US" altLang="zh-TW" sz="2000" b="1" dirty="0">
                <a:latin typeface="微软雅黑"/>
                <a:ea typeface="微软雅黑"/>
              </a:rPr>
              <a:t>(2)</a:t>
            </a:r>
            <a:r>
              <a:rPr lang="zh-TW" altLang="en-US" sz="2000" b="1" dirty="0">
                <a:latin typeface="微软雅黑"/>
                <a:ea typeface="微软雅黑"/>
              </a:rPr>
              <a:t>具有可变性</a:t>
            </a:r>
            <a:r>
              <a:rPr lang="en-US" altLang="zh-TW" sz="2000" b="1" dirty="0">
                <a:latin typeface="微软雅黑"/>
                <a:ea typeface="微软雅黑"/>
              </a:rPr>
              <a:t>.</a:t>
            </a:r>
            <a:r>
              <a:rPr lang="zh-TW" altLang="en-US" sz="2000" dirty="0">
                <a:latin typeface="微软雅黑"/>
                <a:ea typeface="微软雅黑"/>
              </a:rPr>
              <a:t>在社会角色的扮演过程中</a:t>
            </a:r>
            <a:r>
              <a:rPr lang="en-US" altLang="zh-TW" sz="2000" dirty="0">
                <a:latin typeface="微软雅黑"/>
                <a:ea typeface="微软雅黑"/>
              </a:rPr>
              <a:t>,</a:t>
            </a:r>
            <a:r>
              <a:rPr lang="zh-TW" altLang="en-US" sz="2000" dirty="0">
                <a:latin typeface="微软雅黑"/>
                <a:ea typeface="微软雅黑"/>
              </a:rPr>
              <a:t>每一个大学生都有自己的个性和特长</a:t>
            </a:r>
            <a:r>
              <a:rPr lang="en-US" altLang="zh-TW" sz="2000" dirty="0">
                <a:latin typeface="微软雅黑"/>
                <a:ea typeface="微软雅黑"/>
              </a:rPr>
              <a:t>,</a:t>
            </a:r>
            <a:r>
              <a:rPr lang="zh-TW" altLang="en-US" sz="2000" dirty="0">
                <a:latin typeface="微软雅黑"/>
                <a:ea typeface="微软雅黑"/>
              </a:rPr>
              <a:t>各 自对社会角色学习和掌握程度也就不同</a:t>
            </a:r>
            <a:r>
              <a:rPr lang="en-US" altLang="zh-TW" sz="2000" dirty="0">
                <a:latin typeface="微软雅黑"/>
                <a:ea typeface="微软雅黑"/>
              </a:rPr>
              <a:t>;</a:t>
            </a:r>
            <a:r>
              <a:rPr lang="zh-TW" altLang="en-US" sz="2000" dirty="0">
                <a:latin typeface="微软雅黑"/>
                <a:ea typeface="微软雅黑"/>
              </a:rPr>
              <a:t>随着时代的变迁和社会的发展</a:t>
            </a:r>
            <a:r>
              <a:rPr lang="en-US" altLang="zh-TW" sz="2000" dirty="0">
                <a:latin typeface="微软雅黑"/>
                <a:ea typeface="微软雅黑"/>
              </a:rPr>
              <a:t>,</a:t>
            </a:r>
            <a:r>
              <a:rPr lang="zh-TW" altLang="en-US" sz="2000" dirty="0">
                <a:latin typeface="微软雅黑"/>
                <a:ea typeface="微软雅黑"/>
              </a:rPr>
              <a:t>同一社会角色在内 涵和外延上都会有新旧的更替</a:t>
            </a:r>
            <a:r>
              <a:rPr lang="en-US" altLang="zh-TW" sz="2000" dirty="0">
                <a:latin typeface="微软雅黑"/>
                <a:ea typeface="微软雅黑"/>
              </a:rPr>
              <a:t>,</a:t>
            </a:r>
            <a:r>
              <a:rPr lang="zh-TW" altLang="en-US" sz="2000" dirty="0">
                <a:latin typeface="微软雅黑"/>
                <a:ea typeface="微软雅黑"/>
              </a:rPr>
              <a:t>具有可变性</a:t>
            </a:r>
            <a:r>
              <a:rPr lang="en-US" altLang="zh-TW"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114860483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第三节  大学生活与角色认知</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764704"/>
            <a:ext cx="7776864" cy="1077218"/>
          </a:xfrm>
          <a:prstGeom prst="rect">
            <a:avLst/>
          </a:prstGeom>
          <a:noFill/>
        </p:spPr>
        <p:txBody>
          <a:bodyPr wrap="square" rtlCol="0">
            <a:spAutoFit/>
          </a:bodyPr>
          <a:lstStyle/>
          <a:p>
            <a:r>
              <a:rPr lang="zh-CN" altLang="en-US" sz="2400" dirty="0">
                <a:latin typeface="微软雅黑"/>
                <a:ea typeface="微软雅黑"/>
              </a:rPr>
              <a:t>一、</a:t>
            </a:r>
            <a:r>
              <a:rPr lang="zh-CN" altLang="en-US" sz="2400" dirty="0" smtClean="0">
                <a:latin typeface="微软雅黑"/>
                <a:ea typeface="微软雅黑"/>
              </a:rPr>
              <a:t>大学角色认知 </a:t>
            </a:r>
            <a:endParaRPr lang="en-US" altLang="zh-CN" sz="2400" dirty="0" smtClean="0">
              <a:latin typeface="微软雅黑"/>
              <a:ea typeface="微软雅黑"/>
            </a:endParaRPr>
          </a:p>
          <a:p>
            <a:endParaRPr lang="en-US" altLang="ja-JP" sz="2000" dirty="0" smtClean="0">
              <a:latin typeface="微软雅黑"/>
              <a:ea typeface="微软雅黑"/>
            </a:endParaRPr>
          </a:p>
          <a:p>
            <a:r>
              <a:rPr lang="en-US" altLang="zh-CN" sz="2000" b="1" dirty="0" smtClean="0">
                <a:latin typeface="微软雅黑"/>
                <a:ea typeface="微软雅黑"/>
              </a:rPr>
              <a:t>2</a:t>
            </a:r>
            <a:r>
              <a:rPr lang="en-US" altLang="zh-TW" sz="2000" b="1" dirty="0" smtClean="0">
                <a:latin typeface="微软雅黑"/>
                <a:ea typeface="微软雅黑"/>
              </a:rPr>
              <a:t> </a:t>
            </a:r>
            <a:r>
              <a:rPr lang="en-US" altLang="zh-TW" sz="2000" b="1" dirty="0">
                <a:latin typeface="微软雅黑"/>
                <a:ea typeface="微软雅黑"/>
              </a:rPr>
              <a:t>.</a:t>
            </a:r>
            <a:r>
              <a:rPr lang="zh-TW" altLang="en-US" sz="2000" b="1" dirty="0" smtClean="0">
                <a:latin typeface="微软雅黑"/>
                <a:ea typeface="微软雅黑"/>
              </a:rPr>
              <a:t>大学生的角色</a:t>
            </a:r>
            <a:r>
              <a:rPr lang="zh-CN" altLang="en-US" sz="2000" b="1" dirty="0" smtClean="0">
                <a:latin typeface="微软雅黑"/>
                <a:ea typeface="微软雅黑"/>
              </a:rPr>
              <a:t>差距</a:t>
            </a:r>
            <a:r>
              <a:rPr lang="zh-TW" altLang="en-US" sz="2000" b="1" dirty="0" smtClean="0">
                <a:latin typeface="微软雅黑"/>
                <a:ea typeface="微软雅黑"/>
              </a:rPr>
              <a:t> </a:t>
            </a:r>
            <a:endParaRPr lang="zh-TW" altLang="en-US" sz="2000" b="1" dirty="0">
              <a:latin typeface="微软雅黑"/>
              <a:ea typeface="微软雅黑"/>
            </a:endParaRPr>
          </a:p>
        </p:txBody>
      </p:sp>
      <p:sp>
        <p:nvSpPr>
          <p:cNvPr id="9" name="文本框 3"/>
          <p:cNvSpPr txBox="1"/>
          <p:nvPr/>
        </p:nvSpPr>
        <p:spPr>
          <a:xfrm>
            <a:off x="971600" y="1855044"/>
            <a:ext cx="7776864" cy="1631216"/>
          </a:xfrm>
          <a:prstGeom prst="rect">
            <a:avLst/>
          </a:prstGeom>
          <a:noFill/>
        </p:spPr>
        <p:txBody>
          <a:bodyPr wrap="square" rtlCol="0">
            <a:spAutoFit/>
          </a:bodyPr>
          <a:lstStyle/>
          <a:p>
            <a:r>
              <a:rPr lang="zh-CN" altLang="en-US" sz="2000" dirty="0">
                <a:latin typeface="微软雅黑"/>
                <a:ea typeface="微软雅黑"/>
              </a:rPr>
              <a:t>大学生角色冲突最典型的表现为</a:t>
            </a:r>
            <a:r>
              <a:rPr lang="en-US" altLang="zh-CN" sz="2000" dirty="0">
                <a:latin typeface="微软雅黑"/>
                <a:ea typeface="微软雅黑"/>
              </a:rPr>
              <a:t>:</a:t>
            </a:r>
            <a:r>
              <a:rPr lang="zh-CN" altLang="en-US" sz="2000" dirty="0">
                <a:latin typeface="微软雅黑"/>
                <a:ea typeface="微软雅黑"/>
              </a:rPr>
              <a:t>由于过高估计了自我价值</a:t>
            </a:r>
            <a:r>
              <a:rPr lang="en-US" altLang="zh-CN" sz="2000" dirty="0">
                <a:latin typeface="微软雅黑"/>
                <a:ea typeface="微软雅黑"/>
              </a:rPr>
              <a:t>,</a:t>
            </a:r>
            <a:r>
              <a:rPr lang="zh-CN" altLang="en-US" sz="2000" dirty="0">
                <a:latin typeface="微软雅黑"/>
                <a:ea typeface="微软雅黑"/>
              </a:rPr>
              <a:t>受辨别能力的限制</a:t>
            </a:r>
            <a:r>
              <a:rPr lang="en-US" altLang="zh-CN" sz="2000" dirty="0">
                <a:latin typeface="微软雅黑"/>
                <a:ea typeface="微软雅黑"/>
              </a:rPr>
              <a:t>,</a:t>
            </a:r>
            <a:r>
              <a:rPr lang="zh-CN" altLang="en-US" sz="2000" dirty="0">
                <a:latin typeface="微软雅黑"/>
                <a:ea typeface="微软雅黑"/>
              </a:rPr>
              <a:t>用西方的先进来与我国的落后做比较</a:t>
            </a:r>
            <a:r>
              <a:rPr lang="en-US" altLang="zh-CN" sz="2000" dirty="0">
                <a:latin typeface="微软雅黑"/>
                <a:ea typeface="微软雅黑"/>
              </a:rPr>
              <a:t>,</a:t>
            </a:r>
            <a:r>
              <a:rPr lang="zh-CN" altLang="en-US" sz="2000" dirty="0">
                <a:latin typeface="微软雅黑"/>
                <a:ea typeface="微软雅黑"/>
              </a:rPr>
              <a:t>往往以一个社会觉醒家的形象自居</a:t>
            </a:r>
            <a:r>
              <a:rPr lang="en-US" altLang="zh-CN" sz="2000" dirty="0">
                <a:latin typeface="微软雅黑"/>
                <a:ea typeface="微软雅黑"/>
              </a:rPr>
              <a:t>,</a:t>
            </a:r>
            <a:r>
              <a:rPr lang="zh-CN" altLang="en-US" sz="2000" dirty="0">
                <a:latin typeface="微软雅黑"/>
                <a:ea typeface="微软雅黑"/>
              </a:rPr>
              <a:t>想通过自己的人生奋斗来改变国家的现状</a:t>
            </a:r>
            <a:r>
              <a:rPr lang="en-US" altLang="zh-CN" sz="2000" dirty="0">
                <a:latin typeface="微软雅黑"/>
                <a:ea typeface="微软雅黑"/>
              </a:rPr>
              <a:t>,</a:t>
            </a:r>
            <a:r>
              <a:rPr lang="zh-CN" altLang="en-US" sz="2000" dirty="0">
                <a:latin typeface="微软雅黑"/>
                <a:ea typeface="微软雅黑"/>
              </a:rPr>
              <a:t>而在实际生活中一旦遇到困难和挫折</a:t>
            </a:r>
            <a:r>
              <a:rPr lang="en-US" altLang="zh-CN" sz="2000" dirty="0">
                <a:latin typeface="微软雅黑"/>
                <a:ea typeface="微软雅黑"/>
              </a:rPr>
              <a:t>,</a:t>
            </a:r>
            <a:r>
              <a:rPr lang="zh-CN" altLang="en-US" sz="2000" dirty="0">
                <a:latin typeface="微软雅黑"/>
                <a:ea typeface="微软雅黑"/>
              </a:rPr>
              <a:t>又很容易垂头丧气</a:t>
            </a:r>
            <a:r>
              <a:rPr lang="en-US" altLang="zh-CN" sz="2000" dirty="0">
                <a:latin typeface="微软雅黑"/>
                <a:ea typeface="微软雅黑"/>
              </a:rPr>
              <a:t>.</a:t>
            </a:r>
            <a:r>
              <a:rPr lang="zh-CN" altLang="en-US" sz="2000" dirty="0">
                <a:latin typeface="微软雅黑"/>
                <a:ea typeface="微软雅黑"/>
              </a:rPr>
              <a:t>这种角色差距造成心理压力常使他们筋疲力尽而顾此失彼</a:t>
            </a:r>
            <a:r>
              <a:rPr lang="en-US" altLang="zh-CN" sz="2000" dirty="0">
                <a:latin typeface="微软雅黑"/>
                <a:ea typeface="微软雅黑"/>
              </a:rPr>
              <a:t>,</a:t>
            </a:r>
            <a:r>
              <a:rPr lang="zh-CN" altLang="en-US" sz="2000" dirty="0">
                <a:latin typeface="微软雅黑"/>
                <a:ea typeface="微软雅黑"/>
              </a:rPr>
              <a:t>甚至怀疑自己</a:t>
            </a:r>
            <a:r>
              <a:rPr lang="en-US" altLang="zh-CN" sz="2000" dirty="0">
                <a:latin typeface="微软雅黑"/>
                <a:ea typeface="微软雅黑"/>
              </a:rPr>
              <a:t>,</a:t>
            </a:r>
            <a:r>
              <a:rPr lang="zh-CN" altLang="en-US" sz="2000" dirty="0">
                <a:latin typeface="微软雅黑"/>
                <a:ea typeface="微软雅黑"/>
              </a:rPr>
              <a:t>感到</a:t>
            </a:r>
            <a:r>
              <a:rPr lang="zh-CN" altLang="en-US" sz="2000" dirty="0" smtClean="0">
                <a:latin typeface="微软雅黑"/>
                <a:ea typeface="微软雅黑"/>
              </a:rPr>
              <a:t>失落。</a:t>
            </a:r>
            <a:endParaRPr lang="zh-TW" altLang="en-US" b="1" dirty="0">
              <a:latin typeface="微软雅黑"/>
              <a:ea typeface="微软雅黑"/>
            </a:endParaRPr>
          </a:p>
        </p:txBody>
      </p:sp>
    </p:spTree>
    <p:extLst>
      <p:ext uri="{BB962C8B-B14F-4D97-AF65-F5344CB8AC3E}">
        <p14:creationId xmlns:p14="http://schemas.microsoft.com/office/powerpoint/2010/main" val="41143231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第三节  大学生活与角色认知</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764704"/>
            <a:ext cx="7776864" cy="1077218"/>
          </a:xfrm>
          <a:prstGeom prst="rect">
            <a:avLst/>
          </a:prstGeom>
          <a:noFill/>
        </p:spPr>
        <p:txBody>
          <a:bodyPr wrap="square" rtlCol="0">
            <a:spAutoFit/>
          </a:bodyPr>
          <a:lstStyle/>
          <a:p>
            <a:r>
              <a:rPr lang="zh-CN" altLang="en-US" sz="2400" dirty="0">
                <a:latin typeface="微软雅黑"/>
                <a:ea typeface="微软雅黑"/>
              </a:rPr>
              <a:t>一、</a:t>
            </a:r>
            <a:r>
              <a:rPr lang="zh-CN" altLang="en-US" sz="2400" dirty="0" smtClean="0">
                <a:latin typeface="微软雅黑"/>
                <a:ea typeface="微软雅黑"/>
              </a:rPr>
              <a:t>大学角色认知 </a:t>
            </a:r>
            <a:endParaRPr lang="en-US" altLang="zh-CN" sz="2400" dirty="0" smtClean="0">
              <a:latin typeface="微软雅黑"/>
              <a:ea typeface="微软雅黑"/>
            </a:endParaRPr>
          </a:p>
          <a:p>
            <a:endParaRPr lang="en-US" altLang="ja-JP" sz="2000" dirty="0" smtClean="0">
              <a:latin typeface="微软雅黑"/>
              <a:ea typeface="微软雅黑"/>
            </a:endParaRPr>
          </a:p>
          <a:p>
            <a:r>
              <a:rPr lang="en-US" altLang="zh-TW" sz="2000" b="1" dirty="0" smtClean="0">
                <a:latin typeface="微软雅黑"/>
                <a:ea typeface="微软雅黑"/>
              </a:rPr>
              <a:t>3 </a:t>
            </a:r>
            <a:r>
              <a:rPr lang="en-US" altLang="zh-TW" sz="2000" b="1" dirty="0">
                <a:latin typeface="微软雅黑"/>
                <a:ea typeface="微软雅黑"/>
              </a:rPr>
              <a:t>.</a:t>
            </a:r>
            <a:r>
              <a:rPr lang="zh-TW" altLang="en-US" sz="2000" b="1" dirty="0" smtClean="0">
                <a:latin typeface="微软雅黑"/>
                <a:ea typeface="微软雅黑"/>
              </a:rPr>
              <a:t>大学生的</a:t>
            </a:r>
            <a:r>
              <a:rPr lang="en-US" altLang="en-US" sz="2000" b="1" dirty="0" smtClean="0">
                <a:latin typeface="微软雅黑"/>
                <a:ea typeface="微软雅黑"/>
              </a:rPr>
              <a:t>社会</a:t>
            </a:r>
            <a:r>
              <a:rPr lang="zh-TW" altLang="en-US" sz="2000" b="1" dirty="0" smtClean="0">
                <a:latin typeface="微软雅黑"/>
                <a:ea typeface="微软雅黑"/>
              </a:rPr>
              <a:t>角色</a:t>
            </a:r>
            <a:r>
              <a:rPr lang="zh-CN" altLang="en-US" sz="2000" b="1" dirty="0" smtClean="0">
                <a:latin typeface="微软雅黑"/>
                <a:ea typeface="微软雅黑"/>
              </a:rPr>
              <a:t>扮演</a:t>
            </a:r>
            <a:endParaRPr lang="en-US" altLang="zh-CN" sz="2000" b="1" dirty="0" smtClean="0">
              <a:latin typeface="微软雅黑"/>
              <a:ea typeface="微软雅黑"/>
            </a:endParaRPr>
          </a:p>
        </p:txBody>
      </p:sp>
      <p:sp>
        <p:nvSpPr>
          <p:cNvPr id="9" name="文本框 3"/>
          <p:cNvSpPr txBox="1"/>
          <p:nvPr/>
        </p:nvSpPr>
        <p:spPr>
          <a:xfrm>
            <a:off x="971600" y="1855044"/>
            <a:ext cx="7776864" cy="2554545"/>
          </a:xfrm>
          <a:prstGeom prst="rect">
            <a:avLst/>
          </a:prstGeom>
          <a:noFill/>
        </p:spPr>
        <p:txBody>
          <a:bodyPr wrap="square" rtlCol="0">
            <a:spAutoFit/>
          </a:bodyPr>
          <a:lstStyle/>
          <a:p>
            <a:r>
              <a:rPr lang="zh-CN" altLang="en-US" sz="2000" dirty="0">
                <a:latin typeface="微软雅黑"/>
                <a:ea typeface="微软雅黑"/>
              </a:rPr>
              <a:t>作为大学生</a:t>
            </a:r>
            <a:r>
              <a:rPr lang="en-US" altLang="zh-CN" sz="2000" dirty="0">
                <a:latin typeface="微软雅黑"/>
                <a:ea typeface="微软雅黑"/>
              </a:rPr>
              <a:t>,</a:t>
            </a:r>
            <a:r>
              <a:rPr lang="zh-CN" altLang="en-US" sz="2000" dirty="0">
                <a:latin typeface="微软雅黑"/>
                <a:ea typeface="微软雅黑"/>
              </a:rPr>
              <a:t>在进入角色之前</a:t>
            </a:r>
            <a:r>
              <a:rPr lang="en-US" altLang="zh-CN" sz="2000" dirty="0">
                <a:latin typeface="微软雅黑"/>
                <a:ea typeface="微软雅黑"/>
              </a:rPr>
              <a:t>,</a:t>
            </a:r>
            <a:r>
              <a:rPr lang="zh-CN" altLang="en-US" sz="2000" dirty="0">
                <a:latin typeface="微软雅黑"/>
                <a:ea typeface="微软雅黑"/>
              </a:rPr>
              <a:t>立足于家庭生活层面</a:t>
            </a:r>
            <a:r>
              <a:rPr lang="en-US" altLang="zh-CN" sz="2000" dirty="0">
                <a:latin typeface="微软雅黑"/>
                <a:ea typeface="微软雅黑"/>
              </a:rPr>
              <a:t>,</a:t>
            </a:r>
            <a:r>
              <a:rPr lang="zh-CN" altLang="en-US" sz="2000" dirty="0">
                <a:latin typeface="微软雅黑"/>
                <a:ea typeface="微软雅黑"/>
              </a:rPr>
              <a:t>大学生应与父母建立 </a:t>
            </a:r>
            <a:r>
              <a:rPr lang="en-US" altLang="zh-CN" sz="2000" dirty="0">
                <a:latin typeface="微软雅黑"/>
                <a:ea typeface="微软雅黑"/>
              </a:rPr>
              <a:t>AA </a:t>
            </a:r>
            <a:r>
              <a:rPr lang="zh-CN" altLang="en-US" sz="2000" dirty="0">
                <a:latin typeface="微软雅黑"/>
                <a:ea typeface="微软雅黑"/>
              </a:rPr>
              <a:t>型交际 沟通模式</a:t>
            </a:r>
            <a:r>
              <a:rPr lang="en-US" altLang="zh-CN" sz="2000" dirty="0">
                <a:latin typeface="微软雅黑"/>
                <a:ea typeface="微软雅黑"/>
              </a:rPr>
              <a:t>,</a:t>
            </a:r>
            <a:r>
              <a:rPr lang="zh-CN" altLang="en-US" sz="2000" dirty="0">
                <a:latin typeface="微软雅黑"/>
                <a:ea typeface="微软雅黑"/>
              </a:rPr>
              <a:t>父母不是保姆</a:t>
            </a:r>
            <a:r>
              <a:rPr lang="en-US" altLang="zh-CN" sz="2000" dirty="0">
                <a:latin typeface="微软雅黑"/>
                <a:ea typeface="微软雅黑"/>
              </a:rPr>
              <a:t>,</a:t>
            </a:r>
            <a:r>
              <a:rPr lang="zh-CN" altLang="en-US" sz="2000" dirty="0">
                <a:latin typeface="微软雅黑"/>
                <a:ea typeface="微软雅黑"/>
              </a:rPr>
              <a:t>平等与自由的家庭角色沟通才是营造良好大学生社会角色沟通的 关键</a:t>
            </a:r>
            <a:r>
              <a:rPr lang="en-US" altLang="zh-CN" sz="2000" dirty="0">
                <a:latin typeface="微软雅黑"/>
                <a:ea typeface="微软雅黑"/>
              </a:rPr>
              <a:t>;</a:t>
            </a:r>
            <a:r>
              <a:rPr lang="zh-CN" altLang="en-US" sz="2000" dirty="0">
                <a:latin typeface="微软雅黑"/>
                <a:ea typeface="微软雅黑"/>
              </a:rPr>
              <a:t>立足校园学习</a:t>
            </a:r>
            <a:r>
              <a:rPr lang="en-US" altLang="zh-CN" sz="2000" dirty="0">
                <a:latin typeface="微软雅黑"/>
                <a:ea typeface="微软雅黑"/>
              </a:rPr>
              <a:t>,</a:t>
            </a:r>
            <a:r>
              <a:rPr lang="zh-CN" altLang="en-US" sz="2000" dirty="0">
                <a:latin typeface="微软雅黑"/>
                <a:ea typeface="微软雅黑"/>
              </a:rPr>
              <a:t>大学生应该积极追求智育与德育同步</a:t>
            </a:r>
            <a:r>
              <a:rPr lang="en-US" altLang="zh-CN" sz="2000" dirty="0">
                <a:latin typeface="微软雅黑"/>
                <a:ea typeface="微软雅黑"/>
              </a:rPr>
              <a:t>.</a:t>
            </a:r>
            <a:r>
              <a:rPr lang="zh-CN" altLang="en-US" sz="2000" dirty="0">
                <a:latin typeface="微软雅黑"/>
                <a:ea typeface="微软雅黑"/>
              </a:rPr>
              <a:t>我们要时刻提醒自己</a:t>
            </a:r>
            <a:r>
              <a:rPr lang="en-US" altLang="zh-CN" sz="2000" dirty="0">
                <a:latin typeface="微软雅黑"/>
                <a:ea typeface="微软雅黑"/>
              </a:rPr>
              <a:t>:</a:t>
            </a:r>
            <a:r>
              <a:rPr lang="zh-CN" altLang="en-US" sz="2000" dirty="0">
                <a:latin typeface="微软雅黑"/>
                <a:ea typeface="微软雅黑"/>
              </a:rPr>
              <a:t>要做事 先做人</a:t>
            </a:r>
            <a:r>
              <a:rPr lang="en-US" altLang="zh-CN" sz="2000" dirty="0">
                <a:latin typeface="微软雅黑"/>
                <a:ea typeface="微软雅黑"/>
              </a:rPr>
              <a:t>,</a:t>
            </a:r>
            <a:r>
              <a:rPr lang="zh-CN" altLang="en-US" sz="2000" dirty="0">
                <a:latin typeface="微软雅黑"/>
                <a:ea typeface="微软雅黑"/>
              </a:rPr>
              <a:t>远比知道一道题的正确答案更为重要</a:t>
            </a:r>
            <a:r>
              <a:rPr lang="en-US" altLang="zh-CN" sz="2000" dirty="0">
                <a:latin typeface="微软雅黑"/>
                <a:ea typeface="微软雅黑"/>
              </a:rPr>
              <a:t>.</a:t>
            </a:r>
            <a:r>
              <a:rPr lang="zh-CN" altLang="en-US" sz="2000" dirty="0">
                <a:latin typeface="微软雅黑"/>
                <a:ea typeface="微软雅黑"/>
              </a:rPr>
              <a:t>在社会实践方面</a:t>
            </a:r>
            <a:r>
              <a:rPr lang="en-US" altLang="zh-CN" sz="2000" dirty="0">
                <a:latin typeface="微软雅黑"/>
                <a:ea typeface="微软雅黑"/>
              </a:rPr>
              <a:t>:</a:t>
            </a:r>
            <a:r>
              <a:rPr lang="zh-CN" altLang="en-US" sz="2000" dirty="0">
                <a:latin typeface="微软雅黑"/>
                <a:ea typeface="微软雅黑"/>
              </a:rPr>
              <a:t>我们要意识到知识学习与 能力培养并行的重要性</a:t>
            </a:r>
            <a:r>
              <a:rPr lang="en-US" altLang="zh-CN" sz="2000" dirty="0">
                <a:latin typeface="微软雅黑"/>
                <a:ea typeface="微软雅黑"/>
              </a:rPr>
              <a:t>.</a:t>
            </a:r>
            <a:r>
              <a:rPr lang="zh-CN" altLang="en-US" sz="2000" dirty="0">
                <a:latin typeface="微软雅黑"/>
                <a:ea typeface="微软雅黑"/>
              </a:rPr>
              <a:t>将文化知识的理解狭隘化</a:t>
            </a:r>
            <a:r>
              <a:rPr lang="en-US" altLang="zh-CN" sz="2000" dirty="0">
                <a:latin typeface="微软雅黑"/>
                <a:ea typeface="微软雅黑"/>
              </a:rPr>
              <a:t>,</a:t>
            </a:r>
            <a:r>
              <a:rPr lang="zh-CN" altLang="en-US" sz="2000" dirty="0">
                <a:latin typeface="微软雅黑"/>
                <a:ea typeface="微软雅黑"/>
              </a:rPr>
              <a:t>只注重书本知识的传授</a:t>
            </a:r>
            <a:r>
              <a:rPr lang="en-US" altLang="zh-CN" sz="2000" dirty="0">
                <a:latin typeface="微软雅黑"/>
                <a:ea typeface="微软雅黑"/>
              </a:rPr>
              <a:t>,</a:t>
            </a:r>
            <a:r>
              <a:rPr lang="zh-CN" altLang="en-US" sz="2000" dirty="0">
                <a:latin typeface="微软雅黑"/>
                <a:ea typeface="微软雅黑"/>
              </a:rPr>
              <a:t>忽视综合素质 的培养</a:t>
            </a:r>
            <a:r>
              <a:rPr lang="en-US" altLang="zh-CN" sz="2000" dirty="0">
                <a:latin typeface="微软雅黑"/>
                <a:ea typeface="微软雅黑"/>
              </a:rPr>
              <a:t>,</a:t>
            </a:r>
            <a:r>
              <a:rPr lang="zh-CN" altLang="en-US" sz="2000" dirty="0">
                <a:latin typeface="微软雅黑"/>
                <a:ea typeface="微软雅黑"/>
              </a:rPr>
              <a:t>才是日后角色失败的原因</a:t>
            </a:r>
            <a:r>
              <a:rPr lang="en-US" altLang="zh-CN" sz="2000" dirty="0">
                <a:latin typeface="微软雅黑"/>
                <a:ea typeface="微软雅黑"/>
              </a:rPr>
              <a:t>.</a:t>
            </a:r>
            <a:r>
              <a:rPr lang="zh-CN" altLang="en-US" sz="2000" dirty="0">
                <a:latin typeface="微软雅黑"/>
                <a:ea typeface="微软雅黑"/>
              </a:rPr>
              <a:t>在进入角色之后</a:t>
            </a:r>
            <a:r>
              <a:rPr lang="en-US" altLang="zh-CN" sz="2000" dirty="0">
                <a:latin typeface="微软雅黑"/>
                <a:ea typeface="微软雅黑"/>
              </a:rPr>
              <a:t>,</a:t>
            </a:r>
            <a:r>
              <a:rPr lang="zh-CN" altLang="en-US" sz="2000" dirty="0">
                <a:latin typeface="微软雅黑"/>
                <a:ea typeface="微软雅黑"/>
              </a:rPr>
              <a:t>我们要积极完成大学生角色心态的转 化</a:t>
            </a:r>
            <a:r>
              <a:rPr lang="en-US" altLang="zh-CN" sz="2000" dirty="0">
                <a:latin typeface="微软雅黑"/>
                <a:ea typeface="微软雅黑"/>
              </a:rPr>
              <a:t>,</a:t>
            </a:r>
            <a:r>
              <a:rPr lang="zh-CN" altLang="en-US" sz="2000" dirty="0">
                <a:latin typeface="微软雅黑"/>
                <a:ea typeface="微软雅黑"/>
              </a:rPr>
              <a:t>迅速为自己定位</a:t>
            </a:r>
            <a:r>
              <a:rPr lang="en-US" altLang="zh-CN"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97759688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第三节  大学生活与角色认知</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764704"/>
            <a:ext cx="7776864" cy="4770537"/>
          </a:xfrm>
          <a:prstGeom prst="rect">
            <a:avLst/>
          </a:prstGeom>
          <a:noFill/>
        </p:spPr>
        <p:txBody>
          <a:bodyPr wrap="square" rtlCol="0">
            <a:spAutoFit/>
          </a:bodyPr>
          <a:lstStyle/>
          <a:p>
            <a:r>
              <a:rPr lang="zh-CN" altLang="en-US" sz="2400" dirty="0">
                <a:latin typeface="微软雅黑"/>
                <a:ea typeface="微软雅黑"/>
              </a:rPr>
              <a:t>一、</a:t>
            </a:r>
            <a:r>
              <a:rPr lang="zh-CN" altLang="en-US" sz="2400" dirty="0" smtClean="0">
                <a:latin typeface="微软雅黑"/>
                <a:ea typeface="微软雅黑"/>
              </a:rPr>
              <a:t>大学角色认知 </a:t>
            </a:r>
            <a:endParaRPr lang="en-US" altLang="zh-CN" sz="2400" dirty="0" smtClean="0">
              <a:latin typeface="微软雅黑"/>
              <a:ea typeface="微软雅黑"/>
            </a:endParaRPr>
          </a:p>
          <a:p>
            <a:endParaRPr lang="en-US" altLang="ja-JP" sz="2000" b="1" dirty="0" smtClean="0">
              <a:latin typeface="微软雅黑"/>
              <a:ea typeface="微软雅黑"/>
            </a:endParaRPr>
          </a:p>
          <a:p>
            <a:r>
              <a:rPr lang="en-US" altLang="zh-CN" sz="2000" b="1" dirty="0" smtClean="0">
                <a:latin typeface="微软雅黑"/>
                <a:ea typeface="微软雅黑"/>
              </a:rPr>
              <a:t>4</a:t>
            </a:r>
            <a:r>
              <a:rPr lang="en-US" altLang="zh-TW" sz="2000" b="1" dirty="0" smtClean="0">
                <a:latin typeface="微软雅黑"/>
                <a:ea typeface="微软雅黑"/>
              </a:rPr>
              <a:t> </a:t>
            </a:r>
            <a:r>
              <a:rPr lang="en-US" altLang="zh-TW" sz="2000" b="1" dirty="0">
                <a:latin typeface="微软雅黑"/>
                <a:ea typeface="微软雅黑"/>
              </a:rPr>
              <a:t>.</a:t>
            </a:r>
            <a:r>
              <a:rPr lang="zh-TW" altLang="en-US" sz="2000" b="1" dirty="0" smtClean="0">
                <a:latin typeface="微软雅黑"/>
                <a:ea typeface="微软雅黑"/>
              </a:rPr>
              <a:t>大学生的角色</a:t>
            </a:r>
            <a:r>
              <a:rPr lang="zh-CN" altLang="en-US" sz="2000" b="1" dirty="0" smtClean="0">
                <a:latin typeface="微软雅黑"/>
                <a:ea typeface="微软雅黑"/>
              </a:rPr>
              <a:t>的调适与定位</a:t>
            </a:r>
            <a:endParaRPr lang="en-US" altLang="zh-CN" sz="2000" b="1" dirty="0" smtClean="0">
              <a:latin typeface="微软雅黑"/>
              <a:ea typeface="微软雅黑"/>
            </a:endParaRPr>
          </a:p>
          <a:p>
            <a:r>
              <a:rPr lang="en-US" altLang="zh-CN" sz="2000" b="1" dirty="0" smtClean="0">
                <a:latin typeface="微软雅黑"/>
                <a:ea typeface="微软雅黑"/>
              </a:rPr>
              <a:t>(</a:t>
            </a:r>
            <a:r>
              <a:rPr lang="en-US" altLang="zh-CN" sz="2000" b="1" dirty="0">
                <a:latin typeface="微软雅黑"/>
                <a:ea typeface="微软雅黑"/>
              </a:rPr>
              <a:t>1)</a:t>
            </a:r>
            <a:r>
              <a:rPr lang="zh-CN" altLang="en-US" sz="2000" b="1" dirty="0">
                <a:latin typeface="微软雅黑"/>
                <a:ea typeface="微软雅黑"/>
              </a:rPr>
              <a:t>角色的调适</a:t>
            </a:r>
            <a:r>
              <a:rPr lang="en-US" altLang="zh-CN" sz="2000" b="1" dirty="0" smtClean="0">
                <a:latin typeface="微软雅黑"/>
                <a:ea typeface="微软雅黑"/>
              </a:rPr>
              <a:t>.</a:t>
            </a:r>
          </a:p>
          <a:p>
            <a:r>
              <a:rPr lang="zh-CN" altLang="en-US" sz="2000" dirty="0" smtClean="0">
                <a:latin typeface="微软雅黑"/>
                <a:ea typeface="微软雅黑"/>
              </a:rPr>
              <a:t>大学生</a:t>
            </a:r>
            <a:r>
              <a:rPr lang="zh-CN" altLang="en-US" sz="2000" dirty="0">
                <a:latin typeface="微软雅黑"/>
                <a:ea typeface="微软雅黑"/>
              </a:rPr>
              <a:t>要学会角色的调适</a:t>
            </a:r>
            <a:r>
              <a:rPr lang="en-US" altLang="zh-CN" sz="2000" dirty="0">
                <a:latin typeface="微软雅黑"/>
                <a:ea typeface="微软雅黑"/>
              </a:rPr>
              <a:t>,</a:t>
            </a:r>
            <a:r>
              <a:rPr lang="zh-CN" altLang="en-US" sz="2000" dirty="0">
                <a:latin typeface="微软雅黑"/>
                <a:ea typeface="微软雅黑"/>
              </a:rPr>
              <a:t>这是一个综合努力的过程</a:t>
            </a:r>
            <a:r>
              <a:rPr lang="en-US" altLang="zh-CN" sz="2000" dirty="0">
                <a:latin typeface="微软雅黑"/>
                <a:ea typeface="微软雅黑"/>
              </a:rPr>
              <a:t>,</a:t>
            </a:r>
            <a:r>
              <a:rPr lang="zh-CN" altLang="en-US" sz="2000" dirty="0">
                <a:latin typeface="微软雅黑"/>
                <a:ea typeface="微软雅黑"/>
              </a:rPr>
              <a:t>就要求大学生 学会教育和自我教育</a:t>
            </a:r>
            <a:r>
              <a:rPr lang="en-US" altLang="zh-CN" sz="2000" dirty="0">
                <a:latin typeface="微软雅黑"/>
                <a:ea typeface="微软雅黑"/>
              </a:rPr>
              <a:t>,</a:t>
            </a:r>
            <a:r>
              <a:rPr lang="zh-CN" altLang="en-US" sz="2000" dirty="0">
                <a:latin typeface="微软雅黑"/>
                <a:ea typeface="微软雅黑"/>
              </a:rPr>
              <a:t>就是说</a:t>
            </a:r>
            <a:r>
              <a:rPr lang="en-US" altLang="zh-CN" sz="2000" dirty="0">
                <a:latin typeface="微软雅黑"/>
                <a:ea typeface="微软雅黑"/>
              </a:rPr>
              <a:t>,</a:t>
            </a:r>
            <a:r>
              <a:rPr lang="zh-CN" altLang="en-US" sz="2000" dirty="0">
                <a:latin typeface="微软雅黑"/>
                <a:ea typeface="微软雅黑"/>
              </a:rPr>
              <a:t>在学校的校园文化氛围中</a:t>
            </a:r>
            <a:r>
              <a:rPr lang="en-US" altLang="zh-CN" sz="2000" dirty="0">
                <a:latin typeface="微软雅黑"/>
                <a:ea typeface="微软雅黑"/>
              </a:rPr>
              <a:t>,</a:t>
            </a:r>
            <a:r>
              <a:rPr lang="zh-CN" altLang="en-US" sz="2000" dirty="0">
                <a:latin typeface="微软雅黑"/>
                <a:ea typeface="微软雅黑"/>
              </a:rPr>
              <a:t>在老师的指导下</a:t>
            </a:r>
            <a:r>
              <a:rPr lang="en-US" altLang="zh-CN" sz="2000" dirty="0">
                <a:latin typeface="微软雅黑"/>
                <a:ea typeface="微软雅黑"/>
              </a:rPr>
              <a:t>,</a:t>
            </a:r>
            <a:r>
              <a:rPr lang="zh-CN" altLang="en-US" sz="2000" dirty="0">
                <a:latin typeface="微软雅黑"/>
                <a:ea typeface="微软雅黑"/>
              </a:rPr>
              <a:t>树立正确的人生 </a:t>
            </a:r>
            <a:r>
              <a:rPr lang="zh-CN" altLang="en-US" sz="2000" dirty="0" smtClean="0">
                <a:latin typeface="微软雅黑"/>
                <a:ea typeface="微软雅黑"/>
              </a:rPr>
              <a:t>观、价值观 、社会道德观 </a:t>
            </a:r>
            <a:r>
              <a:rPr lang="en-US" altLang="zh-CN" sz="2000" dirty="0">
                <a:latin typeface="微软雅黑"/>
                <a:ea typeface="微软雅黑"/>
              </a:rPr>
              <a:t>,</a:t>
            </a:r>
            <a:r>
              <a:rPr lang="zh-CN" altLang="en-US" sz="2000" dirty="0" smtClean="0">
                <a:latin typeface="微软雅黑"/>
                <a:ea typeface="微软雅黑"/>
              </a:rPr>
              <a:t>从而健康成长 </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smtClean="0">
                <a:latin typeface="微软雅黑"/>
                <a:ea typeface="微软雅黑"/>
              </a:rPr>
              <a:t>(</a:t>
            </a:r>
            <a:r>
              <a:rPr lang="en-US" altLang="zh-CN" sz="2000" b="1" dirty="0">
                <a:latin typeface="微软雅黑"/>
                <a:ea typeface="微软雅黑"/>
              </a:rPr>
              <a:t>2)</a:t>
            </a:r>
            <a:r>
              <a:rPr lang="zh-CN" altLang="en-US" sz="2000" b="1" dirty="0" smtClean="0">
                <a:latin typeface="微软雅黑"/>
                <a:ea typeface="微软雅黑"/>
              </a:rPr>
              <a:t>角色定位 </a:t>
            </a:r>
            <a:r>
              <a:rPr lang="en-US" altLang="zh-CN" sz="2000" b="1" dirty="0">
                <a:latin typeface="微软雅黑"/>
                <a:ea typeface="微软雅黑"/>
              </a:rPr>
              <a:t>. </a:t>
            </a:r>
            <a:endParaRPr lang="en-US" altLang="zh-CN" sz="2000" b="1" dirty="0" smtClean="0">
              <a:latin typeface="微软雅黑"/>
              <a:ea typeface="微软雅黑"/>
            </a:endParaRPr>
          </a:p>
          <a:p>
            <a:r>
              <a:rPr lang="zh-CN" altLang="en-US" sz="2000" dirty="0">
                <a:latin typeface="微软雅黑"/>
                <a:ea typeface="微软雅黑"/>
              </a:rPr>
              <a:t>角色理论认为</a:t>
            </a:r>
            <a:r>
              <a:rPr lang="en-US" altLang="zh-CN" sz="2000" dirty="0">
                <a:latin typeface="微软雅黑"/>
                <a:ea typeface="微软雅黑"/>
              </a:rPr>
              <a:t>,</a:t>
            </a:r>
            <a:r>
              <a:rPr lang="zh-CN" altLang="en-US" sz="2000" dirty="0">
                <a:latin typeface="微软雅黑"/>
                <a:ea typeface="微软雅黑"/>
              </a:rPr>
              <a:t>社会中的每个角色都由角色权利、角色义务和角色规范三个基本要素</a:t>
            </a:r>
            <a:r>
              <a:rPr lang="zh-CN" altLang="en-US" sz="2000" dirty="0" smtClean="0">
                <a:latin typeface="微软雅黑"/>
                <a:ea typeface="微软雅黑"/>
              </a:rPr>
              <a:t>组成</a:t>
            </a:r>
            <a:r>
              <a:rPr lang="en-US" altLang="zh-CN" sz="2000" dirty="0">
                <a:latin typeface="微软雅黑"/>
                <a:ea typeface="微软雅黑"/>
              </a:rPr>
              <a:t>,</a:t>
            </a:r>
            <a:r>
              <a:rPr lang="zh-CN" altLang="en-US" sz="2000" dirty="0">
                <a:latin typeface="微软雅黑"/>
                <a:ea typeface="微软雅黑"/>
              </a:rPr>
              <a:t>大学生角色定位的过程是其逐渐认识在大学期间及就业之后所扮演的职责及其规范</a:t>
            </a:r>
            <a:r>
              <a:rPr lang="zh-CN" altLang="en-US" sz="2000" dirty="0" smtClean="0">
                <a:latin typeface="微软雅黑"/>
                <a:ea typeface="微软雅黑"/>
              </a:rPr>
              <a:t>要求</a:t>
            </a:r>
            <a:r>
              <a:rPr lang="en-US" altLang="zh-CN" sz="2000" dirty="0">
                <a:latin typeface="微软雅黑"/>
                <a:ea typeface="微软雅黑"/>
              </a:rPr>
              <a:t>,</a:t>
            </a:r>
            <a:r>
              <a:rPr lang="zh-CN" altLang="en-US" sz="2000" dirty="0">
                <a:latin typeface="微软雅黑"/>
                <a:ea typeface="微软雅黑"/>
              </a:rPr>
              <a:t>弄清社会对他们的具体期望的过程</a:t>
            </a:r>
            <a:r>
              <a:rPr lang="en-US" altLang="zh-CN" sz="2000" dirty="0" smtClean="0">
                <a:latin typeface="微软雅黑"/>
                <a:ea typeface="微软雅黑"/>
              </a:rPr>
              <a:t>.</a:t>
            </a:r>
            <a:r>
              <a:rPr lang="zh-CN" altLang="en-US" sz="2000" dirty="0" smtClean="0">
                <a:latin typeface="微软雅黑"/>
                <a:ea typeface="微软雅黑"/>
              </a:rPr>
              <a:t>由此</a:t>
            </a:r>
            <a:r>
              <a:rPr lang="zh-CN" altLang="en-US" sz="2000" dirty="0">
                <a:latin typeface="微软雅黑"/>
                <a:ea typeface="微软雅黑"/>
              </a:rPr>
              <a:t>决定了培养大学生责任意识是大学生成才的重要课题</a:t>
            </a:r>
            <a:r>
              <a:rPr lang="en-US" altLang="zh-CN" sz="2000" dirty="0">
                <a:latin typeface="微软雅黑"/>
                <a:ea typeface="微软雅黑"/>
              </a:rPr>
              <a:t>,</a:t>
            </a:r>
            <a:r>
              <a:rPr lang="zh-CN" altLang="en-US" sz="2000" dirty="0">
                <a:latin typeface="微软雅黑"/>
                <a:ea typeface="微软雅黑"/>
              </a:rPr>
              <a:t>角色和责任是相辅相成的</a:t>
            </a:r>
            <a:r>
              <a:rPr lang="en-US" altLang="zh-CN" sz="2000" dirty="0">
                <a:latin typeface="微软雅黑"/>
                <a:ea typeface="微软雅黑"/>
              </a:rPr>
              <a:t>,</a:t>
            </a:r>
            <a:r>
              <a:rPr lang="zh-CN" altLang="en-US" sz="2000" dirty="0">
                <a:latin typeface="微软雅黑"/>
                <a:ea typeface="微软雅黑"/>
              </a:rPr>
              <a:t>意识</a:t>
            </a:r>
            <a:r>
              <a:rPr lang="zh-CN" altLang="en-US" sz="2000" dirty="0" smtClean="0">
                <a:latin typeface="微软雅黑"/>
                <a:ea typeface="微软雅黑"/>
              </a:rPr>
              <a:t>到自己</a:t>
            </a:r>
            <a:r>
              <a:rPr lang="zh-CN" altLang="en-US" sz="2000" dirty="0">
                <a:latin typeface="微软雅黑"/>
                <a:ea typeface="微软雅黑"/>
              </a:rPr>
              <a:t>扮演的角色</a:t>
            </a:r>
            <a:r>
              <a:rPr lang="en-US" altLang="zh-CN" sz="2000" dirty="0">
                <a:latin typeface="微软雅黑"/>
                <a:ea typeface="微软雅黑"/>
              </a:rPr>
              <a:t>,</a:t>
            </a:r>
            <a:r>
              <a:rPr lang="zh-CN" altLang="en-US" sz="2000" dirty="0">
                <a:latin typeface="微软雅黑"/>
                <a:ea typeface="微软雅黑"/>
              </a:rPr>
              <a:t>才能明白自己应尽的责任</a:t>
            </a:r>
            <a:r>
              <a:rPr lang="en-US" altLang="zh-CN" sz="2000" dirty="0">
                <a:latin typeface="微软雅黑"/>
                <a:ea typeface="微软雅黑"/>
              </a:rPr>
              <a:t>,</a:t>
            </a:r>
            <a:r>
              <a:rPr lang="zh-CN" altLang="en-US" sz="2000" dirty="0">
                <a:latin typeface="微软雅黑"/>
                <a:ea typeface="微软雅黑"/>
              </a:rPr>
              <a:t>而大学生的角色定位是一个动态变化的过程</a:t>
            </a:r>
            <a:r>
              <a:rPr lang="en-US" altLang="zh-CN" sz="2000" dirty="0" smtClean="0">
                <a:latin typeface="微软雅黑"/>
                <a:ea typeface="微软雅黑"/>
              </a:rPr>
              <a:t>,</a:t>
            </a:r>
            <a:r>
              <a:rPr lang="zh-CN" altLang="en-US" sz="2000" dirty="0" smtClean="0">
                <a:latin typeface="微软雅黑"/>
                <a:ea typeface="微软雅黑"/>
              </a:rPr>
              <a:t>同时</a:t>
            </a:r>
            <a:r>
              <a:rPr lang="zh-CN" altLang="en-US" sz="2000" dirty="0">
                <a:latin typeface="微软雅黑"/>
                <a:ea typeface="微软雅黑"/>
              </a:rPr>
              <a:t>当代大学生在时代潮流中的角色定位也表现出了多样化等特点</a:t>
            </a:r>
            <a:r>
              <a:rPr lang="en-US" altLang="zh-CN" sz="2000" dirty="0">
                <a:latin typeface="微软雅黑"/>
                <a:ea typeface="微软雅黑"/>
              </a:rPr>
              <a:t>.</a:t>
            </a:r>
            <a:endParaRPr lang="zh-CN" altLang="en-US" sz="2000" dirty="0">
              <a:latin typeface="微软雅黑"/>
              <a:ea typeface="微软雅黑"/>
            </a:endParaRPr>
          </a:p>
        </p:txBody>
      </p:sp>
    </p:spTree>
    <p:extLst>
      <p:ext uri="{BB962C8B-B14F-4D97-AF65-F5344CB8AC3E}">
        <p14:creationId xmlns:p14="http://schemas.microsoft.com/office/powerpoint/2010/main" val="134824719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352747"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第三节  大学生活与角色认知</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764704"/>
            <a:ext cx="7776864" cy="1077218"/>
          </a:xfrm>
          <a:prstGeom prst="rect">
            <a:avLst/>
          </a:prstGeom>
          <a:noFill/>
        </p:spPr>
        <p:txBody>
          <a:bodyPr wrap="square" rtlCol="0">
            <a:spAutoFit/>
          </a:bodyPr>
          <a:lstStyle/>
          <a:p>
            <a:r>
              <a:rPr lang="zh-CN" altLang="en-US" sz="2400" dirty="0">
                <a:latin typeface="微软雅黑"/>
                <a:ea typeface="微软雅黑"/>
              </a:rPr>
              <a:t>一、</a:t>
            </a:r>
            <a:r>
              <a:rPr lang="zh-CN" altLang="en-US" sz="2400" dirty="0" smtClean="0">
                <a:latin typeface="微软雅黑"/>
                <a:ea typeface="微软雅黑"/>
              </a:rPr>
              <a:t>大学角色认知 </a:t>
            </a:r>
            <a:endParaRPr lang="en-US" altLang="zh-CN" sz="2400" dirty="0" smtClean="0">
              <a:latin typeface="微软雅黑"/>
              <a:ea typeface="微软雅黑"/>
            </a:endParaRPr>
          </a:p>
          <a:p>
            <a:endParaRPr lang="en-US" altLang="ja-JP" sz="2000" b="1" dirty="0" smtClean="0">
              <a:latin typeface="微软雅黑"/>
              <a:ea typeface="微软雅黑"/>
            </a:endParaRPr>
          </a:p>
          <a:p>
            <a:r>
              <a:rPr lang="zh-CN" altLang="en-US" sz="2000" b="1" dirty="0">
                <a:latin typeface="微软雅黑"/>
                <a:ea typeface="微软雅黑"/>
              </a:rPr>
              <a:t>５． 大学生的角色</a:t>
            </a:r>
            <a:r>
              <a:rPr lang="zh-CN" altLang="en-US" sz="2000" b="1" dirty="0" smtClean="0">
                <a:latin typeface="微软雅黑"/>
                <a:ea typeface="微软雅黑"/>
              </a:rPr>
              <a:t>期望</a:t>
            </a:r>
            <a:endParaRPr lang="en-US" altLang="zh-CN" sz="2000" b="1" dirty="0" smtClean="0">
              <a:latin typeface="微软雅黑"/>
              <a:ea typeface="微软雅黑"/>
            </a:endParaRPr>
          </a:p>
        </p:txBody>
      </p:sp>
      <p:sp>
        <p:nvSpPr>
          <p:cNvPr id="9" name="文本框 3"/>
          <p:cNvSpPr txBox="1"/>
          <p:nvPr/>
        </p:nvSpPr>
        <p:spPr>
          <a:xfrm>
            <a:off x="971600" y="1855044"/>
            <a:ext cx="7776864" cy="1015663"/>
          </a:xfrm>
          <a:prstGeom prst="rect">
            <a:avLst/>
          </a:prstGeom>
          <a:noFill/>
        </p:spPr>
        <p:txBody>
          <a:bodyPr wrap="square" rtlCol="0">
            <a:spAutoFit/>
          </a:bodyPr>
          <a:lstStyle/>
          <a:p>
            <a:r>
              <a:rPr lang="zh-CN" altLang="en-US" sz="2000" dirty="0">
                <a:latin typeface="微软雅黑"/>
                <a:ea typeface="微软雅黑"/>
              </a:rPr>
              <a:t>角色期望是社会角色理论的重要组成部分</a:t>
            </a:r>
            <a:r>
              <a:rPr lang="en-US" altLang="zh-CN" sz="2000" dirty="0">
                <a:latin typeface="微软雅黑"/>
                <a:ea typeface="微软雅黑"/>
              </a:rPr>
              <a:t>,</a:t>
            </a:r>
            <a:r>
              <a:rPr lang="zh-CN" altLang="en-US" sz="2000" dirty="0">
                <a:latin typeface="微软雅黑"/>
                <a:ea typeface="微软雅黑"/>
              </a:rPr>
              <a:t>指在一定的社会条件下</a:t>
            </a:r>
            <a:r>
              <a:rPr lang="en-US" altLang="zh-CN" sz="2000" dirty="0">
                <a:latin typeface="微软雅黑"/>
                <a:ea typeface="微软雅黑"/>
              </a:rPr>
              <a:t>,</a:t>
            </a:r>
            <a:r>
              <a:rPr lang="zh-CN" altLang="en-US" sz="2000" dirty="0">
                <a:latin typeface="微软雅黑"/>
                <a:ea typeface="微软雅黑"/>
              </a:rPr>
              <a:t>社会对处于某一</a:t>
            </a:r>
            <a:r>
              <a:rPr lang="zh-CN" altLang="en-US" sz="2000" dirty="0" smtClean="0">
                <a:latin typeface="微软雅黑"/>
                <a:ea typeface="微软雅黑"/>
              </a:rPr>
              <a:t>地位</a:t>
            </a:r>
            <a:r>
              <a:rPr lang="zh-CN" altLang="en-US" sz="2000" dirty="0">
                <a:latin typeface="微软雅黑"/>
                <a:ea typeface="微软雅黑"/>
              </a:rPr>
              <a:t>上的成员行为的期待和要求</a:t>
            </a:r>
            <a:r>
              <a:rPr lang="en-US" altLang="zh-CN" sz="2000" dirty="0">
                <a:latin typeface="微软雅黑"/>
                <a:ea typeface="微软雅黑"/>
              </a:rPr>
              <a:t>,</a:t>
            </a:r>
            <a:r>
              <a:rPr lang="zh-CN" altLang="en-US" sz="2000" dirty="0">
                <a:latin typeface="微软雅黑"/>
                <a:ea typeface="微软雅黑"/>
              </a:rPr>
              <a:t>即社会和他人对角色的期望</a:t>
            </a:r>
            <a:r>
              <a:rPr lang="en-US" altLang="zh-CN" sz="2000" dirty="0">
                <a:latin typeface="微软雅黑"/>
                <a:ea typeface="微软雅黑"/>
              </a:rPr>
              <a:t>.</a:t>
            </a:r>
            <a:endParaRPr lang="en-US" altLang="zh-CN" b="1" dirty="0" smtClean="0">
              <a:latin typeface="微软雅黑"/>
              <a:ea typeface="微软雅黑"/>
            </a:endParaRPr>
          </a:p>
        </p:txBody>
      </p:sp>
      <p:sp>
        <p:nvSpPr>
          <p:cNvPr id="10" name="文本框 3"/>
          <p:cNvSpPr txBox="1"/>
          <p:nvPr/>
        </p:nvSpPr>
        <p:spPr>
          <a:xfrm>
            <a:off x="971600" y="2870707"/>
            <a:ext cx="7776864" cy="400110"/>
          </a:xfrm>
          <a:prstGeom prst="rect">
            <a:avLst/>
          </a:prstGeom>
          <a:noFill/>
        </p:spPr>
        <p:txBody>
          <a:bodyPr wrap="square" rtlCol="0">
            <a:spAutoFit/>
          </a:bodyPr>
          <a:lstStyle/>
          <a:p>
            <a:r>
              <a:rPr lang="en-US" altLang="zh-CN" sz="2000" dirty="0" smtClean="0">
                <a:latin typeface="微软雅黑"/>
                <a:ea typeface="微软雅黑"/>
              </a:rPr>
              <a:t>(</a:t>
            </a:r>
            <a:r>
              <a:rPr lang="zh-CN" altLang="en-US" sz="2000" dirty="0" smtClean="0">
                <a:latin typeface="微软雅黑"/>
                <a:ea typeface="微软雅黑"/>
              </a:rPr>
              <a:t>１</a:t>
            </a:r>
            <a:r>
              <a:rPr lang="en-US" altLang="zh-CN" sz="2000" dirty="0" smtClean="0">
                <a:latin typeface="微软雅黑"/>
                <a:ea typeface="微软雅黑"/>
              </a:rPr>
              <a:t>)</a:t>
            </a:r>
            <a:r>
              <a:rPr lang="zh-CN" altLang="en-US" sz="2000" dirty="0">
                <a:latin typeface="微软雅黑"/>
                <a:ea typeface="微软雅黑"/>
              </a:rPr>
              <a:t>社会要求大学生具有创新能力</a:t>
            </a:r>
            <a:r>
              <a:rPr lang="en-US" altLang="zh-CN" sz="2000" dirty="0">
                <a:latin typeface="微软雅黑"/>
                <a:ea typeface="微软雅黑"/>
              </a:rPr>
              <a:t>.</a:t>
            </a:r>
            <a:endParaRPr lang="en-US" altLang="zh-CN" b="1" dirty="0" smtClean="0">
              <a:latin typeface="微软雅黑"/>
              <a:ea typeface="微软雅黑"/>
            </a:endParaRPr>
          </a:p>
        </p:txBody>
      </p:sp>
      <p:sp>
        <p:nvSpPr>
          <p:cNvPr id="11" name="文本框 3"/>
          <p:cNvSpPr txBox="1"/>
          <p:nvPr/>
        </p:nvSpPr>
        <p:spPr>
          <a:xfrm>
            <a:off x="971600" y="3270817"/>
            <a:ext cx="7776864" cy="707886"/>
          </a:xfrm>
          <a:prstGeom prst="rect">
            <a:avLst/>
          </a:prstGeom>
          <a:noFill/>
        </p:spPr>
        <p:txBody>
          <a:bodyPr wrap="square" rtlCol="0">
            <a:spAutoFit/>
          </a:bodyPr>
          <a:lstStyle/>
          <a:p>
            <a:r>
              <a:rPr lang="en-US" altLang="zh-CN" sz="2000" dirty="0" smtClean="0">
                <a:latin typeface="微软雅黑"/>
                <a:ea typeface="微软雅黑"/>
              </a:rPr>
              <a:t>(</a:t>
            </a:r>
            <a:r>
              <a:rPr lang="zh-CN" altLang="en-US" sz="2000" dirty="0" smtClean="0">
                <a:latin typeface="微软雅黑"/>
                <a:ea typeface="微软雅黑"/>
              </a:rPr>
              <a:t>２</a:t>
            </a:r>
            <a:r>
              <a:rPr lang="en-US" altLang="zh-CN" sz="2000" dirty="0" smtClean="0">
                <a:latin typeface="微软雅黑"/>
                <a:ea typeface="微软雅黑"/>
              </a:rPr>
              <a:t>)</a:t>
            </a:r>
            <a:r>
              <a:rPr lang="zh-CN" altLang="en-US" sz="2000" dirty="0">
                <a:latin typeface="微软雅黑"/>
                <a:ea typeface="微软雅黑"/>
              </a:rPr>
              <a:t>社会要求大学生要有扎实的专业知识并能根据社会需要灵活调整知识结构</a:t>
            </a:r>
            <a:r>
              <a:rPr lang="en-US" altLang="zh-CN" sz="2000" dirty="0">
                <a:latin typeface="微软雅黑"/>
                <a:ea typeface="微软雅黑"/>
              </a:rPr>
              <a:t>.</a:t>
            </a:r>
            <a:endParaRPr lang="en-US" altLang="zh-CN" b="1" dirty="0" smtClean="0">
              <a:latin typeface="微软雅黑"/>
              <a:ea typeface="微软雅黑"/>
            </a:endParaRPr>
          </a:p>
        </p:txBody>
      </p:sp>
      <p:sp>
        <p:nvSpPr>
          <p:cNvPr id="12" name="文本框 3"/>
          <p:cNvSpPr txBox="1"/>
          <p:nvPr/>
        </p:nvSpPr>
        <p:spPr>
          <a:xfrm>
            <a:off x="971600" y="3978703"/>
            <a:ext cx="7776864" cy="400110"/>
          </a:xfrm>
          <a:prstGeom prst="rect">
            <a:avLst/>
          </a:prstGeom>
          <a:noFill/>
        </p:spPr>
        <p:txBody>
          <a:bodyPr wrap="square" rtlCol="0">
            <a:spAutoFit/>
          </a:bodyPr>
          <a:lstStyle/>
          <a:p>
            <a:r>
              <a:rPr lang="en-US" altLang="zh-CN" sz="2000" dirty="0" smtClean="0">
                <a:latin typeface="微软雅黑"/>
                <a:ea typeface="微软雅黑"/>
              </a:rPr>
              <a:t>(</a:t>
            </a:r>
            <a:r>
              <a:rPr lang="zh-CN" altLang="en-US" sz="2000" dirty="0" smtClean="0">
                <a:latin typeface="微软雅黑"/>
                <a:ea typeface="微软雅黑"/>
              </a:rPr>
              <a:t>３</a:t>
            </a:r>
            <a:r>
              <a:rPr lang="en-US" altLang="zh-CN" sz="2000" dirty="0" smtClean="0">
                <a:latin typeface="微软雅黑"/>
                <a:ea typeface="微软雅黑"/>
              </a:rPr>
              <a:t>)</a:t>
            </a:r>
            <a:r>
              <a:rPr lang="zh-CN" altLang="en-US" sz="2000" dirty="0">
                <a:latin typeface="微软雅黑"/>
                <a:ea typeface="微软雅黑"/>
              </a:rPr>
              <a:t>社会要求大学生具有良好的思想道德素质</a:t>
            </a:r>
            <a:r>
              <a:rPr lang="en-US" altLang="zh-CN" sz="2000" dirty="0">
                <a:latin typeface="微软雅黑"/>
                <a:ea typeface="微软雅黑"/>
              </a:rPr>
              <a:t>.</a:t>
            </a:r>
            <a:endParaRPr lang="en-US" altLang="zh-CN" b="1" dirty="0" smtClean="0">
              <a:latin typeface="微软雅黑"/>
              <a:ea typeface="微软雅黑"/>
            </a:endParaRPr>
          </a:p>
        </p:txBody>
      </p:sp>
    </p:spTree>
    <p:extLst>
      <p:ext uri="{BB962C8B-B14F-4D97-AF65-F5344CB8AC3E}">
        <p14:creationId xmlns:p14="http://schemas.microsoft.com/office/powerpoint/2010/main" val="78290655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999813" cy="584775"/>
          </a:xfrm>
          <a:prstGeom prst="rect">
            <a:avLst/>
          </a:prstGeom>
          <a:noFill/>
          <a:ln w="9525">
            <a:noFill/>
            <a:miter lim="800000"/>
            <a:headEnd/>
            <a:tailEnd/>
          </a:ln>
        </p:spPr>
        <p:txBody>
          <a:bodyPr wrap="none">
            <a:spAutoFit/>
          </a:bodyPr>
          <a:lstStyle/>
          <a:p>
            <a:r>
              <a:rPr lang="zh-CN" altLang="en-US" sz="3200" dirty="0" smtClean="0">
                <a:latin typeface="微软雅黑" pitchFamily="34" charset="-122"/>
                <a:ea typeface="微软雅黑" pitchFamily="34" charset="-122"/>
              </a:rPr>
              <a:t>第四节 校园</a:t>
            </a:r>
            <a:r>
              <a:rPr lang="zh-CN" altLang="en-US" sz="3200" dirty="0" smtClean="0">
                <a:latin typeface="微软雅黑" pitchFamily="34" charset="-122"/>
                <a:ea typeface="微软雅黑" pitchFamily="34" charset="-122"/>
              </a:rPr>
              <a:t>组织生活</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692696"/>
            <a:ext cx="7776864" cy="6001643"/>
          </a:xfrm>
          <a:prstGeom prst="rect">
            <a:avLst/>
          </a:prstGeom>
          <a:noFill/>
        </p:spPr>
        <p:txBody>
          <a:bodyPr wrap="square" rtlCol="0">
            <a:spAutoFit/>
          </a:bodyPr>
          <a:lstStyle/>
          <a:p>
            <a:r>
              <a:rPr lang="zh-CN" altLang="en-US" sz="2400" dirty="0">
                <a:latin typeface="微软雅黑"/>
                <a:ea typeface="微软雅黑"/>
              </a:rPr>
              <a:t>一</a:t>
            </a:r>
            <a:r>
              <a:rPr lang="zh-CN" altLang="en-US" sz="2400" dirty="0" smtClean="0">
                <a:latin typeface="微软雅黑"/>
                <a:ea typeface="微软雅黑"/>
              </a:rPr>
              <a:t>、校园组织 </a:t>
            </a:r>
            <a:endParaRPr lang="en-US" altLang="zh-CN" sz="2400" dirty="0" smtClean="0">
              <a:latin typeface="微软雅黑"/>
              <a:ea typeface="微软雅黑"/>
            </a:endParaRPr>
          </a:p>
          <a:p>
            <a:endParaRPr lang="en-US" altLang="ja-JP" sz="2000" dirty="0" smtClean="0">
              <a:latin typeface="微软雅黑"/>
              <a:ea typeface="微软雅黑"/>
            </a:endParaRPr>
          </a:p>
          <a:p>
            <a:r>
              <a:rPr lang="en-US" altLang="zh-TW" sz="2000" b="1" dirty="0">
                <a:latin typeface="微软雅黑"/>
                <a:ea typeface="微软雅黑"/>
              </a:rPr>
              <a:t>(</a:t>
            </a:r>
            <a:r>
              <a:rPr lang="zh-TW" altLang="en-US" sz="2000" b="1" dirty="0">
                <a:latin typeface="微软雅黑"/>
                <a:ea typeface="微软雅黑"/>
              </a:rPr>
              <a:t>一 </a:t>
            </a:r>
            <a:r>
              <a:rPr lang="en-US" altLang="zh-TW" sz="2000" b="1" dirty="0">
                <a:latin typeface="微软雅黑"/>
                <a:ea typeface="微软雅黑"/>
              </a:rPr>
              <a:t>)</a:t>
            </a:r>
            <a:r>
              <a:rPr lang="zh-TW" altLang="en-US" sz="2000" b="1" dirty="0">
                <a:latin typeface="微软雅黑"/>
                <a:ea typeface="微软雅黑"/>
              </a:rPr>
              <a:t>共 青 团 </a:t>
            </a:r>
          </a:p>
          <a:p>
            <a:r>
              <a:rPr lang="zh-CN" altLang="en-US" sz="2000" dirty="0" smtClean="0">
                <a:latin typeface="微软雅黑"/>
                <a:ea typeface="微软雅黑"/>
              </a:rPr>
              <a:t>共青团</a:t>
            </a:r>
            <a:r>
              <a:rPr lang="zh-CN" altLang="en-US" sz="2000" dirty="0">
                <a:latin typeface="微软雅黑"/>
                <a:ea typeface="微软雅黑"/>
              </a:rPr>
              <a:t>的政治性是共青团组织与生俱来的</a:t>
            </a:r>
            <a:r>
              <a:rPr lang="en-US" altLang="zh-CN" sz="2000" dirty="0">
                <a:latin typeface="微软雅黑"/>
                <a:ea typeface="微软雅黑"/>
              </a:rPr>
              <a:t>.</a:t>
            </a:r>
            <a:r>
              <a:rPr lang="zh-CN" altLang="en-US" sz="2000" dirty="0">
                <a:latin typeface="微软雅黑"/>
                <a:ea typeface="微软雅黑"/>
              </a:rPr>
              <a:t>近几年来</a:t>
            </a:r>
            <a:r>
              <a:rPr lang="en-US" altLang="zh-CN" sz="2000" dirty="0">
                <a:latin typeface="微软雅黑"/>
                <a:ea typeface="微软雅黑"/>
              </a:rPr>
              <a:t>,</a:t>
            </a:r>
            <a:r>
              <a:rPr lang="zh-CN" altLang="en-US" sz="2000" dirty="0">
                <a:latin typeface="微软雅黑"/>
                <a:ea typeface="微软雅黑"/>
              </a:rPr>
              <a:t>随着高校教育体制的改革</a:t>
            </a:r>
            <a:r>
              <a:rPr lang="en-US" altLang="zh-CN" sz="2000" dirty="0">
                <a:latin typeface="微软雅黑"/>
                <a:ea typeface="微软雅黑"/>
              </a:rPr>
              <a:t>,</a:t>
            </a:r>
            <a:r>
              <a:rPr lang="zh-CN" altLang="en-US" sz="2000" dirty="0">
                <a:latin typeface="微软雅黑"/>
                <a:ea typeface="微软雅黑"/>
              </a:rPr>
              <a:t>学生 培养目标的转变和素质教育的推进</a:t>
            </a:r>
            <a:r>
              <a:rPr lang="en-US" altLang="zh-CN" sz="2000" dirty="0">
                <a:latin typeface="微软雅黑"/>
                <a:ea typeface="微软雅黑"/>
              </a:rPr>
              <a:t>,</a:t>
            </a:r>
            <a:r>
              <a:rPr lang="zh-CN" altLang="en-US" sz="2000" dirty="0">
                <a:latin typeface="微软雅黑"/>
                <a:ea typeface="微软雅黑"/>
              </a:rPr>
              <a:t>高校的共青团组织已经慢慢由教育向着教育与服务双 重职能转变</a:t>
            </a:r>
            <a:r>
              <a:rPr lang="en-US" altLang="zh-CN" sz="2000" dirty="0">
                <a:latin typeface="微软雅黑"/>
                <a:ea typeface="微软雅黑"/>
              </a:rPr>
              <a:t>.</a:t>
            </a:r>
            <a:r>
              <a:rPr lang="zh-CN" altLang="en-US" sz="2000" dirty="0">
                <a:latin typeface="微软雅黑"/>
                <a:ea typeface="微软雅黑"/>
              </a:rPr>
              <a:t>近几年来</a:t>
            </a:r>
            <a:r>
              <a:rPr lang="en-US" altLang="zh-CN" sz="2000" dirty="0">
                <a:latin typeface="微软雅黑"/>
                <a:ea typeface="微软雅黑"/>
              </a:rPr>
              <a:t>,</a:t>
            </a:r>
            <a:r>
              <a:rPr lang="zh-CN" altLang="en-US" sz="2000" dirty="0">
                <a:latin typeface="微软雅黑"/>
                <a:ea typeface="微软雅黑"/>
              </a:rPr>
              <a:t>高校共青团坚持以第二课堂作为主阵地</a:t>
            </a:r>
            <a:r>
              <a:rPr lang="en-US" altLang="zh-CN" sz="2000" dirty="0">
                <a:latin typeface="微软雅黑"/>
                <a:ea typeface="微软雅黑"/>
              </a:rPr>
              <a:t>,</a:t>
            </a:r>
            <a:r>
              <a:rPr lang="zh-CN" altLang="en-US" sz="2000" dirty="0">
                <a:latin typeface="微软雅黑"/>
                <a:ea typeface="微软雅黑"/>
              </a:rPr>
              <a:t>以服务青年学生成长成才 为目标</a:t>
            </a:r>
            <a:r>
              <a:rPr lang="en-US" altLang="zh-CN" sz="2000" dirty="0">
                <a:latin typeface="微软雅黑"/>
                <a:ea typeface="微软雅黑"/>
              </a:rPr>
              <a:t>,</a:t>
            </a:r>
            <a:r>
              <a:rPr lang="zh-CN" altLang="en-US" sz="2000" dirty="0">
                <a:latin typeface="微软雅黑"/>
                <a:ea typeface="微软雅黑"/>
              </a:rPr>
              <a:t>充分发挥组织优势和活动优势</a:t>
            </a:r>
            <a:r>
              <a:rPr lang="en-US" altLang="zh-CN" sz="2000" dirty="0">
                <a:latin typeface="微软雅黑"/>
                <a:ea typeface="微软雅黑"/>
              </a:rPr>
              <a:t>,</a:t>
            </a:r>
            <a:r>
              <a:rPr lang="zh-CN" altLang="en-US" sz="2000" dirty="0">
                <a:latin typeface="微软雅黑"/>
                <a:ea typeface="微软雅黑"/>
              </a:rPr>
              <a:t>在团结、组织广大学生接受马列主义教育、参加</a:t>
            </a:r>
            <a:r>
              <a:rPr lang="zh-CN" altLang="en-US" sz="2000" dirty="0" smtClean="0">
                <a:latin typeface="微软雅黑"/>
                <a:ea typeface="微软雅黑"/>
              </a:rPr>
              <a:t>社会</a:t>
            </a:r>
            <a:r>
              <a:rPr lang="zh-CN" altLang="en-US" sz="2000" dirty="0">
                <a:latin typeface="微软雅黑"/>
                <a:ea typeface="微软雅黑"/>
              </a:rPr>
              <a:t>实践和志愿活动、提高自身思想道德素质和科学文化素质、树立正确的“三观”等方面</a:t>
            </a:r>
            <a:r>
              <a:rPr lang="en-US" altLang="zh-CN" sz="2000" dirty="0">
                <a:latin typeface="微软雅黑"/>
                <a:ea typeface="微软雅黑"/>
              </a:rPr>
              <a:t>,</a:t>
            </a:r>
            <a:r>
              <a:rPr lang="zh-CN" altLang="en-US" sz="2000" dirty="0">
                <a:latin typeface="微软雅黑"/>
                <a:ea typeface="微软雅黑"/>
              </a:rPr>
              <a:t>发挥 了积极的作用</a:t>
            </a:r>
            <a:r>
              <a:rPr lang="en-US" altLang="zh-CN" sz="2000" dirty="0">
                <a:latin typeface="微软雅黑"/>
                <a:ea typeface="微软雅黑"/>
              </a:rPr>
              <a:t>,</a:t>
            </a:r>
            <a:r>
              <a:rPr lang="zh-CN" altLang="en-US" sz="2000" dirty="0">
                <a:latin typeface="微软雅黑"/>
                <a:ea typeface="微软雅黑"/>
              </a:rPr>
              <a:t>成为一支不可替代的力量</a:t>
            </a:r>
            <a:r>
              <a:rPr lang="en-US" altLang="zh-CN" sz="2000" dirty="0">
                <a:latin typeface="微软雅黑"/>
                <a:ea typeface="微软雅黑"/>
              </a:rPr>
              <a:t>.</a:t>
            </a:r>
            <a:r>
              <a:rPr lang="zh-CN" altLang="en-US" sz="2000" dirty="0">
                <a:latin typeface="微软雅黑"/>
                <a:ea typeface="微软雅黑"/>
              </a:rPr>
              <a:t>团委为大家搭建了许多可以展示才华的舞台</a:t>
            </a:r>
            <a:r>
              <a:rPr lang="en-US" altLang="zh-CN" sz="2000" dirty="0">
                <a:latin typeface="微软雅黑"/>
                <a:ea typeface="微软雅黑"/>
              </a:rPr>
              <a:t>. </a:t>
            </a:r>
            <a:endParaRPr lang="zh-CN" altLang="en-US" sz="2000" dirty="0">
              <a:latin typeface="微软雅黑"/>
              <a:ea typeface="微软雅黑"/>
            </a:endParaRPr>
          </a:p>
          <a:p>
            <a:r>
              <a:rPr lang="en-US" altLang="zh-TW" sz="2000" b="1" dirty="0">
                <a:latin typeface="微软雅黑"/>
                <a:ea typeface="微软雅黑"/>
              </a:rPr>
              <a:t>(</a:t>
            </a:r>
            <a:r>
              <a:rPr lang="zh-TW" altLang="en-US" sz="2000" b="1" dirty="0">
                <a:latin typeface="微软雅黑"/>
                <a:ea typeface="微软雅黑"/>
              </a:rPr>
              <a:t>二 </a:t>
            </a:r>
            <a:r>
              <a:rPr lang="en-US" altLang="zh-TW" sz="2000" b="1" dirty="0">
                <a:latin typeface="微软雅黑"/>
                <a:ea typeface="微软雅黑"/>
              </a:rPr>
              <a:t>)</a:t>
            </a:r>
            <a:r>
              <a:rPr lang="zh-TW" altLang="en-US" sz="2000" b="1" dirty="0">
                <a:latin typeface="微软雅黑"/>
                <a:ea typeface="微软雅黑"/>
              </a:rPr>
              <a:t>学 生 会 </a:t>
            </a:r>
          </a:p>
          <a:p>
            <a:r>
              <a:rPr lang="zh-TW" altLang="en-US" sz="2000" dirty="0">
                <a:latin typeface="微软雅黑"/>
                <a:ea typeface="微软雅黑"/>
              </a:rPr>
              <a:t>学生委员会</a:t>
            </a:r>
            <a:r>
              <a:rPr lang="en-US" altLang="zh-TW" sz="2000" dirty="0">
                <a:latin typeface="微软雅黑"/>
                <a:ea typeface="微软雅黑"/>
              </a:rPr>
              <a:t>(</a:t>
            </a:r>
            <a:r>
              <a:rPr lang="zh-TW" altLang="en-US" sz="2000" dirty="0">
                <a:latin typeface="微软雅黑"/>
                <a:ea typeface="微软雅黑"/>
              </a:rPr>
              <a:t>简称学委会</a:t>
            </a:r>
            <a:r>
              <a:rPr lang="en-US" altLang="zh-TW" sz="2000" dirty="0">
                <a:latin typeface="微软雅黑"/>
                <a:ea typeface="微软雅黑"/>
              </a:rPr>
              <a:t>)</a:t>
            </a:r>
            <a:r>
              <a:rPr lang="zh-TW" altLang="en-US" sz="2000" dirty="0">
                <a:latin typeface="微软雅黑"/>
                <a:ea typeface="微软雅黑"/>
              </a:rPr>
              <a:t>是由学生代表大会选举产生</a:t>
            </a:r>
            <a:r>
              <a:rPr lang="en-US" altLang="zh-TW" sz="2000" dirty="0">
                <a:latin typeface="微软雅黑"/>
                <a:ea typeface="微软雅黑"/>
              </a:rPr>
              <a:t>,</a:t>
            </a:r>
            <a:r>
              <a:rPr lang="zh-TW" altLang="en-US" sz="2000" dirty="0">
                <a:latin typeface="微软雅黑"/>
                <a:ea typeface="微软雅黑"/>
              </a:rPr>
              <a:t>在学代会闭会期间作为常设机 构执行各项职能和权利</a:t>
            </a:r>
            <a:r>
              <a:rPr lang="en-US" altLang="zh-TW" sz="2000" dirty="0">
                <a:latin typeface="微软雅黑"/>
                <a:ea typeface="微软雅黑"/>
              </a:rPr>
              <a:t>.</a:t>
            </a:r>
            <a:r>
              <a:rPr lang="zh-TW" altLang="en-US" sz="2000" dirty="0">
                <a:latin typeface="微软雅黑"/>
                <a:ea typeface="微软雅黑"/>
              </a:rPr>
              <a:t>在学代会闭会期间</a:t>
            </a:r>
            <a:r>
              <a:rPr lang="en-US" altLang="zh-TW" sz="2000" dirty="0">
                <a:latin typeface="微软雅黑"/>
                <a:ea typeface="微软雅黑"/>
              </a:rPr>
              <a:t>,</a:t>
            </a:r>
            <a:r>
              <a:rPr lang="zh-TW" altLang="en-US" sz="2000" dirty="0">
                <a:latin typeface="微软雅黑"/>
                <a:ea typeface="微软雅黑"/>
              </a:rPr>
              <a:t>各位学委会委员要做好全体学生的代言人</a:t>
            </a:r>
            <a:r>
              <a:rPr lang="en-US" altLang="zh-TW" sz="2000" dirty="0">
                <a:latin typeface="微软雅黑"/>
                <a:ea typeface="微软雅黑"/>
              </a:rPr>
              <a:t>,</a:t>
            </a:r>
            <a:r>
              <a:rPr lang="zh-TW" altLang="en-US" sz="2000" dirty="0">
                <a:latin typeface="微软雅黑"/>
                <a:ea typeface="微软雅黑"/>
              </a:rPr>
              <a:t>积 极行使以下各项权利</a:t>
            </a:r>
            <a:r>
              <a:rPr lang="en-US" altLang="zh-TW" sz="2000" dirty="0">
                <a:latin typeface="微软雅黑"/>
                <a:ea typeface="微软雅黑"/>
              </a:rPr>
              <a:t>:</a:t>
            </a:r>
            <a:r>
              <a:rPr lang="zh-TW" altLang="en-US" sz="2000" dirty="0">
                <a:latin typeface="微软雅黑"/>
                <a:ea typeface="微软雅黑"/>
              </a:rPr>
              <a:t>日常执行机构</a:t>
            </a:r>
            <a:r>
              <a:rPr lang="en-US" altLang="zh-TW" sz="2000" dirty="0">
                <a:latin typeface="微软雅黑"/>
                <a:ea typeface="微软雅黑"/>
              </a:rPr>
              <a:t>—</a:t>
            </a:r>
            <a:r>
              <a:rPr lang="en-US" altLang="zh-TW" sz="2000" dirty="0" smtClean="0">
                <a:latin typeface="微软雅黑"/>
                <a:ea typeface="微软雅黑"/>
              </a:rPr>
              <a:t>—</a:t>
            </a:r>
            <a:r>
              <a:rPr lang="zh-TW" altLang="en-US" sz="2000" dirty="0" smtClean="0">
                <a:latin typeface="微软雅黑"/>
                <a:ea typeface="微软雅黑"/>
              </a:rPr>
              <a:t>学生会的</a:t>
            </a:r>
            <a:r>
              <a:rPr lang="zh-TW" altLang="en-US" sz="2000" dirty="0">
                <a:latin typeface="微软雅黑"/>
                <a:ea typeface="微软雅黑"/>
              </a:rPr>
              <a:t>主要人事任免</a:t>
            </a:r>
            <a:r>
              <a:rPr lang="en-US" altLang="zh-TW" sz="2000" dirty="0">
                <a:latin typeface="微软雅黑"/>
                <a:ea typeface="微软雅黑"/>
              </a:rPr>
              <a:t>,</a:t>
            </a:r>
            <a:r>
              <a:rPr lang="zh-TW" altLang="en-US" sz="2000" dirty="0">
                <a:latin typeface="微软雅黑"/>
                <a:ea typeface="微软雅黑"/>
              </a:rPr>
              <a:t>各项提案的提出、答复、敦 促落实</a:t>
            </a:r>
            <a:r>
              <a:rPr lang="en-US" altLang="zh-TW" sz="2000" dirty="0">
                <a:latin typeface="微软雅黑"/>
                <a:ea typeface="微软雅黑"/>
              </a:rPr>
              <a:t>,</a:t>
            </a:r>
            <a:r>
              <a:rPr lang="zh-TW" altLang="en-US" sz="2000" dirty="0">
                <a:latin typeface="微软雅黑"/>
                <a:ea typeface="微软雅黑"/>
              </a:rPr>
              <a:t>其他有关学生组织的重大事项</a:t>
            </a:r>
            <a:r>
              <a:rPr lang="en-US" altLang="zh-TW" sz="2000" dirty="0">
                <a:latin typeface="微软雅黑"/>
                <a:ea typeface="微软雅黑"/>
              </a:rPr>
              <a:t>.</a:t>
            </a:r>
            <a:r>
              <a:rPr lang="zh-TW" altLang="en-US" sz="2000" dirty="0">
                <a:latin typeface="微软雅黑"/>
                <a:ea typeface="微软雅黑"/>
              </a:rPr>
              <a:t>在学代会闭会期间</a:t>
            </a:r>
            <a:r>
              <a:rPr lang="en-US" altLang="zh-TW" sz="2000" dirty="0">
                <a:latin typeface="微软雅黑"/>
                <a:ea typeface="微软雅黑"/>
              </a:rPr>
              <a:t>,</a:t>
            </a:r>
            <a:r>
              <a:rPr lang="zh-TW" altLang="en-US" sz="2000" dirty="0">
                <a:latin typeface="微软雅黑"/>
                <a:ea typeface="微软雅黑"/>
              </a:rPr>
              <a:t>经过</a:t>
            </a:r>
            <a:r>
              <a:rPr lang="en-US" altLang="zh-TW" sz="2000" dirty="0">
                <a:latin typeface="微软雅黑"/>
                <a:ea typeface="微软雅黑"/>
              </a:rPr>
              <a:t>1/3</a:t>
            </a:r>
            <a:r>
              <a:rPr lang="zh-TW" altLang="en-US" sz="2000" dirty="0">
                <a:latin typeface="微软雅黑"/>
                <a:ea typeface="微软雅黑"/>
              </a:rPr>
              <a:t>以上学委会委员发 起</a:t>
            </a:r>
            <a:r>
              <a:rPr lang="en-US" altLang="zh-TW" sz="2000" dirty="0">
                <a:latin typeface="微软雅黑"/>
                <a:ea typeface="微软雅黑"/>
              </a:rPr>
              <a:t>,2/3</a:t>
            </a:r>
            <a:r>
              <a:rPr lang="zh-TW" altLang="en-US" sz="2000" dirty="0">
                <a:latin typeface="微软雅黑"/>
                <a:ea typeface="微软雅黑"/>
              </a:rPr>
              <a:t>以上委员通过</a:t>
            </a:r>
            <a:r>
              <a:rPr lang="en-US" altLang="zh-TW" sz="2000" dirty="0">
                <a:latin typeface="微软雅黑"/>
                <a:ea typeface="微软雅黑"/>
              </a:rPr>
              <a:t>,</a:t>
            </a:r>
            <a:r>
              <a:rPr lang="zh-TW" altLang="en-US" sz="2000" dirty="0">
                <a:latin typeface="微软雅黑"/>
                <a:ea typeface="微软雅黑"/>
              </a:rPr>
              <a:t>可以弹劾学生会主席团或者进行其他重大事项的决策</a:t>
            </a:r>
            <a:r>
              <a:rPr lang="en-US" altLang="zh-TW"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105383025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999813"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第四</a:t>
            </a:r>
            <a:r>
              <a:rPr lang="zh-CN" altLang="en-US" sz="3200" dirty="0" smtClean="0">
                <a:latin typeface="微软雅黑" pitchFamily="34" charset="-122"/>
                <a:ea typeface="微软雅黑" pitchFamily="34" charset="-122"/>
              </a:rPr>
              <a:t>节 校园</a:t>
            </a:r>
            <a:r>
              <a:rPr lang="zh-CN" altLang="en-US" sz="3200" dirty="0" smtClean="0">
                <a:latin typeface="微软雅黑" pitchFamily="34" charset="-122"/>
                <a:ea typeface="微软雅黑" pitchFamily="34" charset="-122"/>
              </a:rPr>
              <a:t>组织生活</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692696"/>
            <a:ext cx="7776864" cy="2923877"/>
          </a:xfrm>
          <a:prstGeom prst="rect">
            <a:avLst/>
          </a:prstGeom>
          <a:noFill/>
        </p:spPr>
        <p:txBody>
          <a:bodyPr wrap="square" rtlCol="0">
            <a:spAutoFit/>
          </a:bodyPr>
          <a:lstStyle/>
          <a:p>
            <a:r>
              <a:rPr lang="zh-CN" altLang="en-US" sz="2400" dirty="0">
                <a:latin typeface="微软雅黑"/>
                <a:ea typeface="微软雅黑"/>
              </a:rPr>
              <a:t>一</a:t>
            </a:r>
            <a:r>
              <a:rPr lang="zh-CN" altLang="en-US" sz="2400" dirty="0" smtClean="0">
                <a:latin typeface="微软雅黑"/>
                <a:ea typeface="微软雅黑"/>
              </a:rPr>
              <a:t>、校园组织 </a:t>
            </a:r>
            <a:endParaRPr lang="en-US" altLang="zh-CN" sz="2400" dirty="0" smtClean="0">
              <a:latin typeface="微软雅黑"/>
              <a:ea typeface="微软雅黑"/>
            </a:endParaRPr>
          </a:p>
          <a:p>
            <a:r>
              <a:rPr lang="en-US" altLang="zh-TW" sz="2000" b="1" dirty="0" smtClean="0">
                <a:latin typeface="微软雅黑"/>
                <a:ea typeface="微软雅黑"/>
              </a:rPr>
              <a:t>(</a:t>
            </a:r>
            <a:r>
              <a:rPr lang="zh-CN" altLang="en-US" sz="2000" b="1" dirty="0" smtClean="0">
                <a:latin typeface="微软雅黑"/>
                <a:ea typeface="微软雅黑"/>
              </a:rPr>
              <a:t>三</a:t>
            </a:r>
            <a:r>
              <a:rPr lang="zh-TW" altLang="en-US" sz="2000" b="1" dirty="0" smtClean="0">
                <a:latin typeface="微软雅黑"/>
                <a:ea typeface="微软雅黑"/>
              </a:rPr>
              <a:t> </a:t>
            </a:r>
            <a:r>
              <a:rPr lang="en-US" altLang="zh-TW" sz="2000" b="1" dirty="0" smtClean="0">
                <a:latin typeface="微软雅黑"/>
                <a:ea typeface="微软雅黑"/>
              </a:rPr>
              <a:t>)</a:t>
            </a:r>
            <a:r>
              <a:rPr lang="zh-TW" altLang="en-US" sz="2000" b="1" dirty="0" smtClean="0">
                <a:latin typeface="微软雅黑"/>
                <a:ea typeface="微软雅黑"/>
              </a:rPr>
              <a:t>社团 </a:t>
            </a:r>
            <a:endParaRPr lang="zh-TW" altLang="en-US" sz="2000" b="1" dirty="0">
              <a:latin typeface="微软雅黑"/>
              <a:ea typeface="微软雅黑"/>
            </a:endParaRPr>
          </a:p>
          <a:p>
            <a:r>
              <a:rPr lang="zh-TW" altLang="en-US" sz="2000" dirty="0" smtClean="0">
                <a:latin typeface="微软雅黑"/>
                <a:ea typeface="微软雅黑"/>
              </a:rPr>
              <a:t>     学生</a:t>
            </a:r>
            <a:r>
              <a:rPr lang="zh-TW" altLang="en-US" sz="2000" dirty="0">
                <a:latin typeface="微软雅黑"/>
                <a:ea typeface="微软雅黑"/>
              </a:rPr>
              <a:t>社团是在校学生自发组织成立、自由参加的</a:t>
            </a:r>
            <a:r>
              <a:rPr lang="en-US" altLang="zh-TW" sz="2000" dirty="0">
                <a:latin typeface="微软雅黑"/>
                <a:ea typeface="微软雅黑"/>
              </a:rPr>
              <a:t>,</a:t>
            </a:r>
            <a:r>
              <a:rPr lang="zh-TW" altLang="en-US" sz="2000" dirty="0">
                <a:latin typeface="微软雅黑"/>
                <a:ea typeface="微软雅黑"/>
              </a:rPr>
              <a:t>具有明确主旨和积极意义的群众性团 体</a:t>
            </a:r>
            <a:r>
              <a:rPr lang="en-US" altLang="zh-TW" sz="2000" dirty="0">
                <a:latin typeface="微软雅黑"/>
                <a:ea typeface="微软雅黑"/>
              </a:rPr>
              <a:t>.</a:t>
            </a:r>
            <a:r>
              <a:rPr lang="zh-TW" altLang="en-US" sz="2000" dirty="0">
                <a:latin typeface="微软雅黑"/>
                <a:ea typeface="微软雅黑"/>
              </a:rPr>
              <a:t>她的目的是组织兴趣相投和志向相投且在某方面有特长的学生</a:t>
            </a:r>
            <a:r>
              <a:rPr lang="en-US" altLang="zh-TW" sz="2000" dirty="0">
                <a:latin typeface="微软雅黑"/>
                <a:ea typeface="微软雅黑"/>
              </a:rPr>
              <a:t>,</a:t>
            </a:r>
            <a:r>
              <a:rPr lang="zh-TW" altLang="en-US" sz="2000" dirty="0">
                <a:latin typeface="微软雅黑"/>
                <a:ea typeface="微软雅黑"/>
              </a:rPr>
              <a:t>通过各种形式的活动</a:t>
            </a:r>
            <a:r>
              <a:rPr lang="en-US" altLang="zh-TW" sz="2000" dirty="0">
                <a:latin typeface="微软雅黑"/>
                <a:ea typeface="微软雅黑"/>
              </a:rPr>
              <a:t>, </a:t>
            </a:r>
            <a:r>
              <a:rPr lang="zh-TW" altLang="en-US" sz="2000" dirty="0">
                <a:latin typeface="微软雅黑"/>
                <a:ea typeface="微软雅黑"/>
              </a:rPr>
              <a:t>培养学生的能力</a:t>
            </a:r>
            <a:r>
              <a:rPr lang="en-US" altLang="zh-TW" sz="2000" dirty="0">
                <a:latin typeface="微软雅黑"/>
                <a:ea typeface="微软雅黑"/>
              </a:rPr>
              <a:t>,</a:t>
            </a:r>
            <a:r>
              <a:rPr lang="zh-TW" altLang="en-US" sz="2000" dirty="0">
                <a:latin typeface="微软雅黑"/>
                <a:ea typeface="微软雅黑"/>
              </a:rPr>
              <a:t>提高学生的素质</a:t>
            </a:r>
            <a:r>
              <a:rPr lang="en-US" altLang="zh-TW" sz="2000" dirty="0">
                <a:latin typeface="微软雅黑"/>
                <a:ea typeface="微软雅黑"/>
              </a:rPr>
              <a:t>,</a:t>
            </a:r>
            <a:r>
              <a:rPr lang="zh-TW" altLang="en-US" sz="2000" dirty="0">
                <a:latin typeface="微软雅黑"/>
                <a:ea typeface="微软雅黑"/>
              </a:rPr>
              <a:t>丰富校园的生活</a:t>
            </a:r>
            <a:r>
              <a:rPr lang="en-US" altLang="zh-TW" sz="2000" dirty="0">
                <a:latin typeface="微软雅黑"/>
                <a:ea typeface="微软雅黑"/>
              </a:rPr>
              <a:t>.</a:t>
            </a:r>
            <a:r>
              <a:rPr lang="zh-TW" altLang="en-US" sz="2000" dirty="0">
                <a:latin typeface="微软雅黑"/>
                <a:ea typeface="微软雅黑"/>
              </a:rPr>
              <a:t>社团的存在极大地丰富了学校的课余 文化生活</a:t>
            </a:r>
            <a:r>
              <a:rPr lang="en-US" altLang="zh-TW" sz="2000" dirty="0">
                <a:latin typeface="微软雅黑"/>
                <a:ea typeface="微软雅黑"/>
              </a:rPr>
              <a:t>,</a:t>
            </a:r>
            <a:r>
              <a:rPr lang="zh-TW" altLang="en-US" sz="2000" dirty="0">
                <a:latin typeface="微软雅黑"/>
                <a:ea typeface="微软雅黑"/>
              </a:rPr>
              <a:t>同时也是体现一个学校的校园文化的重要窗口</a:t>
            </a:r>
            <a:r>
              <a:rPr lang="en-US" altLang="zh-TW" sz="2000" dirty="0">
                <a:latin typeface="微软雅黑"/>
                <a:ea typeface="微软雅黑"/>
              </a:rPr>
              <a:t>.</a:t>
            </a:r>
            <a:r>
              <a:rPr lang="zh-TW" altLang="en-US" sz="2000" dirty="0">
                <a:latin typeface="微软雅黑"/>
                <a:ea typeface="微软雅黑"/>
              </a:rPr>
              <a:t>多彩的社团活动可以使</a:t>
            </a:r>
            <a:r>
              <a:rPr lang="zh-TW" altLang="en-US" sz="2000" dirty="0" smtClean="0">
                <a:latin typeface="微软雅黑"/>
                <a:ea typeface="微软雅黑"/>
              </a:rPr>
              <a:t>学生在踏入</a:t>
            </a:r>
            <a:r>
              <a:rPr lang="zh-TW" altLang="en-US" sz="2000" dirty="0">
                <a:latin typeface="微软雅黑"/>
                <a:ea typeface="微软雅黑"/>
              </a:rPr>
              <a:t>社会前先登上一个小小的舞台</a:t>
            </a:r>
            <a:r>
              <a:rPr lang="en-US" altLang="zh-TW" sz="2000" dirty="0">
                <a:latin typeface="微软雅黑"/>
                <a:ea typeface="微软雅黑"/>
              </a:rPr>
              <a:t>,</a:t>
            </a:r>
            <a:r>
              <a:rPr lang="zh-TW" altLang="en-US" sz="2000" dirty="0">
                <a:latin typeface="微软雅黑"/>
                <a:ea typeface="微软雅黑"/>
              </a:rPr>
              <a:t>在这个舞台上尽情发挥自己的聪明才智</a:t>
            </a:r>
            <a:r>
              <a:rPr lang="en-US" altLang="zh-TW" sz="2000" dirty="0">
                <a:latin typeface="微软雅黑"/>
                <a:ea typeface="微软雅黑"/>
              </a:rPr>
              <a:t>,</a:t>
            </a:r>
            <a:r>
              <a:rPr lang="zh-TW" altLang="en-US" sz="2000" dirty="0">
                <a:latin typeface="微软雅黑"/>
                <a:ea typeface="微软雅黑"/>
              </a:rPr>
              <a:t>从而使自己更 加成熟起来</a:t>
            </a:r>
            <a:r>
              <a:rPr lang="en-US" altLang="zh-TW" sz="2000" dirty="0">
                <a:latin typeface="微软雅黑"/>
                <a:ea typeface="微软雅黑"/>
              </a:rPr>
              <a:t>,</a:t>
            </a:r>
            <a:r>
              <a:rPr lang="zh-TW" altLang="en-US" sz="2000" dirty="0">
                <a:latin typeface="微软雅黑"/>
                <a:ea typeface="微软雅黑"/>
              </a:rPr>
              <a:t>更加接近社会</a:t>
            </a:r>
            <a:r>
              <a:rPr lang="en-US" altLang="zh-TW" sz="2000" dirty="0">
                <a:latin typeface="微软雅黑"/>
                <a:ea typeface="微软雅黑"/>
              </a:rPr>
              <a:t>. </a:t>
            </a:r>
            <a:endParaRPr lang="en-US" altLang="zh-TW" sz="2000" dirty="0" smtClean="0">
              <a:latin typeface="微软雅黑"/>
              <a:ea typeface="微软雅黑"/>
            </a:endParaRPr>
          </a:p>
        </p:txBody>
      </p:sp>
      <p:sp>
        <p:nvSpPr>
          <p:cNvPr id="9" name="文本框 3"/>
          <p:cNvSpPr txBox="1"/>
          <p:nvPr/>
        </p:nvSpPr>
        <p:spPr>
          <a:xfrm>
            <a:off x="971600" y="3704083"/>
            <a:ext cx="7776864" cy="400110"/>
          </a:xfrm>
          <a:prstGeom prst="rect">
            <a:avLst/>
          </a:prstGeom>
          <a:noFill/>
        </p:spPr>
        <p:txBody>
          <a:bodyPr wrap="square" rtlCol="0">
            <a:spAutoFit/>
          </a:bodyPr>
          <a:lstStyle/>
          <a:p>
            <a:r>
              <a:rPr lang="zh-CN" altLang="en-US" sz="2000" b="1" dirty="0" smtClean="0">
                <a:latin typeface="微软雅黑"/>
                <a:ea typeface="微软雅黑"/>
              </a:rPr>
              <a:t>作为社团组织</a:t>
            </a:r>
            <a:r>
              <a:rPr lang="en-US" altLang="zh-CN" sz="2000" b="1" dirty="0" smtClean="0">
                <a:latin typeface="微软雅黑"/>
                <a:ea typeface="微软雅黑"/>
              </a:rPr>
              <a:t>,</a:t>
            </a:r>
            <a:r>
              <a:rPr lang="zh-CN" altLang="en-US" sz="2000" b="1" dirty="0" smtClean="0">
                <a:latin typeface="微软雅黑"/>
                <a:ea typeface="微软雅黑"/>
              </a:rPr>
              <a:t>其共性是明显的</a:t>
            </a:r>
            <a:r>
              <a:rPr lang="en-US" altLang="zh-CN" sz="2000" b="1" dirty="0" smtClean="0">
                <a:latin typeface="微软雅黑"/>
                <a:ea typeface="微软雅黑"/>
              </a:rPr>
              <a:t>,</a:t>
            </a:r>
            <a:r>
              <a:rPr lang="zh-CN" altLang="en-US" sz="2000" b="1" dirty="0" smtClean="0">
                <a:latin typeface="微软雅黑"/>
                <a:ea typeface="微软雅黑"/>
              </a:rPr>
              <a:t>主要有以下几点</a:t>
            </a:r>
            <a:r>
              <a:rPr lang="en-US" altLang="zh-CN" sz="2000" b="1" dirty="0" smtClean="0">
                <a:latin typeface="微软雅黑"/>
                <a:ea typeface="微软雅黑"/>
              </a:rPr>
              <a:t>:</a:t>
            </a:r>
            <a:endParaRPr lang="en-US" altLang="zh-TW" b="1" dirty="0" smtClean="0">
              <a:latin typeface="微软雅黑"/>
              <a:ea typeface="微软雅黑"/>
            </a:endParaRPr>
          </a:p>
        </p:txBody>
      </p:sp>
      <p:sp>
        <p:nvSpPr>
          <p:cNvPr id="10" name="文本框 3"/>
          <p:cNvSpPr txBox="1"/>
          <p:nvPr/>
        </p:nvSpPr>
        <p:spPr>
          <a:xfrm>
            <a:off x="971600" y="4083756"/>
            <a:ext cx="7776864" cy="338554"/>
          </a:xfrm>
          <a:prstGeom prst="rect">
            <a:avLst/>
          </a:prstGeom>
          <a:noFill/>
        </p:spPr>
        <p:txBody>
          <a:bodyPr wrap="square" rtlCol="0">
            <a:spAutoFit/>
          </a:bodyPr>
          <a:lstStyle/>
          <a:p>
            <a:r>
              <a:rPr lang="en-US" altLang="zh-CN" sz="1600" dirty="0" smtClean="0">
                <a:latin typeface="微软雅黑"/>
                <a:ea typeface="微软雅黑"/>
              </a:rPr>
              <a:t>(</a:t>
            </a:r>
            <a:r>
              <a:rPr lang="zh-CN" altLang="en-US" sz="1600" dirty="0" smtClean="0">
                <a:latin typeface="微软雅黑"/>
                <a:ea typeface="微软雅黑"/>
              </a:rPr>
              <a:t>１</a:t>
            </a:r>
            <a:r>
              <a:rPr lang="en-US" altLang="zh-CN" sz="1600" dirty="0" smtClean="0">
                <a:latin typeface="微软雅黑"/>
                <a:ea typeface="微软雅黑"/>
              </a:rPr>
              <a:t>)</a:t>
            </a:r>
            <a:r>
              <a:rPr lang="zh-CN" altLang="en-US" sz="1600" dirty="0">
                <a:latin typeface="微软雅黑"/>
                <a:ea typeface="微软雅黑"/>
              </a:rPr>
              <a:t>参加社团组织的自愿性原则</a:t>
            </a:r>
            <a:r>
              <a:rPr lang="en-US" altLang="zh-CN" sz="1600" dirty="0">
                <a:latin typeface="微软雅黑"/>
                <a:ea typeface="微软雅黑"/>
              </a:rPr>
              <a:t>.</a:t>
            </a:r>
            <a:endParaRPr lang="en-US" altLang="zh-TW" sz="1400" dirty="0" smtClean="0">
              <a:latin typeface="微软雅黑"/>
              <a:ea typeface="微软雅黑"/>
            </a:endParaRPr>
          </a:p>
        </p:txBody>
      </p:sp>
      <p:sp>
        <p:nvSpPr>
          <p:cNvPr id="11" name="文本框 3"/>
          <p:cNvSpPr txBox="1"/>
          <p:nvPr/>
        </p:nvSpPr>
        <p:spPr>
          <a:xfrm>
            <a:off x="971600" y="4422310"/>
            <a:ext cx="7776864" cy="338554"/>
          </a:xfrm>
          <a:prstGeom prst="rect">
            <a:avLst/>
          </a:prstGeom>
          <a:noFill/>
        </p:spPr>
        <p:txBody>
          <a:bodyPr wrap="square" rtlCol="0">
            <a:spAutoFit/>
          </a:bodyPr>
          <a:lstStyle/>
          <a:p>
            <a:r>
              <a:rPr lang="en-US" altLang="zh-CN" sz="1600" dirty="0" smtClean="0">
                <a:latin typeface="微软雅黑"/>
                <a:ea typeface="微软雅黑"/>
              </a:rPr>
              <a:t>(</a:t>
            </a:r>
            <a:r>
              <a:rPr lang="zh-CN" altLang="en-US" sz="1600" dirty="0" smtClean="0">
                <a:latin typeface="微软雅黑"/>
                <a:ea typeface="微软雅黑"/>
              </a:rPr>
              <a:t>２</a:t>
            </a:r>
            <a:r>
              <a:rPr lang="en-US" altLang="zh-CN" sz="1600" dirty="0" smtClean="0">
                <a:latin typeface="微软雅黑"/>
                <a:ea typeface="微软雅黑"/>
              </a:rPr>
              <a:t>)</a:t>
            </a:r>
            <a:r>
              <a:rPr lang="zh-CN" altLang="en-US" sz="1600" dirty="0">
                <a:latin typeface="微软雅黑"/>
                <a:ea typeface="微软雅黑"/>
              </a:rPr>
              <a:t>社团的灵活多样性</a:t>
            </a:r>
            <a:r>
              <a:rPr lang="en-US" altLang="zh-CN" sz="1600" dirty="0">
                <a:latin typeface="微软雅黑"/>
                <a:ea typeface="微软雅黑"/>
              </a:rPr>
              <a:t>.</a:t>
            </a:r>
            <a:endParaRPr lang="en-US" altLang="zh-TW" sz="1400" dirty="0" smtClean="0">
              <a:latin typeface="微软雅黑"/>
              <a:ea typeface="微软雅黑"/>
            </a:endParaRPr>
          </a:p>
        </p:txBody>
      </p:sp>
      <p:sp>
        <p:nvSpPr>
          <p:cNvPr id="12" name="文本框 3"/>
          <p:cNvSpPr txBox="1"/>
          <p:nvPr/>
        </p:nvSpPr>
        <p:spPr>
          <a:xfrm>
            <a:off x="971600" y="4760864"/>
            <a:ext cx="7776864" cy="338554"/>
          </a:xfrm>
          <a:prstGeom prst="rect">
            <a:avLst/>
          </a:prstGeom>
          <a:noFill/>
        </p:spPr>
        <p:txBody>
          <a:bodyPr wrap="square" rtlCol="0">
            <a:spAutoFit/>
          </a:bodyPr>
          <a:lstStyle/>
          <a:p>
            <a:r>
              <a:rPr lang="en-US" altLang="zh-CN" sz="1600" dirty="0" smtClean="0">
                <a:latin typeface="微软雅黑"/>
                <a:ea typeface="微软雅黑"/>
              </a:rPr>
              <a:t>(</a:t>
            </a:r>
            <a:r>
              <a:rPr lang="zh-CN" altLang="en-US" sz="1600" dirty="0" smtClean="0">
                <a:latin typeface="微软雅黑"/>
                <a:ea typeface="微软雅黑"/>
              </a:rPr>
              <a:t>３</a:t>
            </a:r>
            <a:r>
              <a:rPr lang="en-US" altLang="zh-CN" sz="1600" dirty="0" smtClean="0">
                <a:latin typeface="微软雅黑"/>
                <a:ea typeface="微软雅黑"/>
              </a:rPr>
              <a:t>)</a:t>
            </a:r>
            <a:r>
              <a:rPr lang="zh-CN" altLang="en-US" sz="1600" dirty="0">
                <a:latin typeface="微软雅黑"/>
                <a:ea typeface="微软雅黑"/>
              </a:rPr>
              <a:t>社团成员身份可以具有多重性</a:t>
            </a:r>
            <a:r>
              <a:rPr lang="en-US" altLang="zh-CN" sz="1600" dirty="0">
                <a:latin typeface="微软雅黑"/>
                <a:ea typeface="微软雅黑"/>
              </a:rPr>
              <a:t>.</a:t>
            </a:r>
            <a:endParaRPr lang="en-US" altLang="zh-TW" sz="1400" dirty="0" smtClean="0">
              <a:latin typeface="微软雅黑"/>
              <a:ea typeface="微软雅黑"/>
            </a:endParaRPr>
          </a:p>
        </p:txBody>
      </p:sp>
      <p:sp>
        <p:nvSpPr>
          <p:cNvPr id="13" name="文本框 3"/>
          <p:cNvSpPr txBox="1"/>
          <p:nvPr/>
        </p:nvSpPr>
        <p:spPr>
          <a:xfrm>
            <a:off x="971600" y="5099418"/>
            <a:ext cx="7776864" cy="584775"/>
          </a:xfrm>
          <a:prstGeom prst="rect">
            <a:avLst/>
          </a:prstGeom>
          <a:noFill/>
        </p:spPr>
        <p:txBody>
          <a:bodyPr wrap="square" rtlCol="0">
            <a:spAutoFit/>
          </a:bodyPr>
          <a:lstStyle/>
          <a:p>
            <a:r>
              <a:rPr lang="en-US" altLang="zh-CN" sz="1600" dirty="0" smtClean="0">
                <a:latin typeface="微软雅黑"/>
                <a:ea typeface="微软雅黑"/>
              </a:rPr>
              <a:t>(</a:t>
            </a:r>
            <a:r>
              <a:rPr lang="zh-CN" altLang="en-US" sz="1600" dirty="0" smtClean="0">
                <a:latin typeface="微软雅黑"/>
                <a:ea typeface="微软雅黑"/>
              </a:rPr>
              <a:t>４</a:t>
            </a:r>
            <a:r>
              <a:rPr lang="en-US" altLang="zh-CN" sz="1600" dirty="0" smtClean="0">
                <a:latin typeface="微软雅黑"/>
                <a:ea typeface="微软雅黑"/>
              </a:rPr>
              <a:t>)</a:t>
            </a:r>
            <a:r>
              <a:rPr lang="zh-CN" altLang="en-US" sz="1600" dirty="0">
                <a:latin typeface="微软雅黑"/>
                <a:ea typeface="微软雅黑"/>
              </a:rPr>
              <a:t>社团要具备核心领导者</a:t>
            </a:r>
            <a:r>
              <a:rPr lang="en-US" altLang="zh-CN" sz="1600" dirty="0">
                <a:latin typeface="微软雅黑"/>
                <a:ea typeface="微软雅黑"/>
              </a:rPr>
              <a:t>,</a:t>
            </a:r>
            <a:r>
              <a:rPr lang="zh-CN" altLang="en-US" sz="1600" dirty="0">
                <a:latin typeface="微软雅黑"/>
                <a:ea typeface="微软雅黑"/>
              </a:rPr>
              <a:t>他应具备一定的组织能力和管理能力</a:t>
            </a:r>
            <a:r>
              <a:rPr lang="en-US" altLang="zh-CN" sz="1600" dirty="0">
                <a:latin typeface="微软雅黑"/>
                <a:ea typeface="微软雅黑"/>
              </a:rPr>
              <a:t>,</a:t>
            </a:r>
            <a:r>
              <a:rPr lang="zh-CN" altLang="en-US" sz="1600" dirty="0">
                <a:latin typeface="微软雅黑"/>
                <a:ea typeface="微软雅黑"/>
              </a:rPr>
              <a:t>在协会成员中</a:t>
            </a:r>
            <a:r>
              <a:rPr lang="zh-CN" altLang="en-US" sz="1600" dirty="0" smtClean="0">
                <a:latin typeface="微软雅黑"/>
                <a:ea typeface="微软雅黑"/>
              </a:rPr>
              <a:t>具有较高</a:t>
            </a:r>
            <a:r>
              <a:rPr lang="zh-CN" altLang="en-US" sz="1600" dirty="0">
                <a:latin typeface="微软雅黑"/>
                <a:ea typeface="微软雅黑"/>
              </a:rPr>
              <a:t>的威信</a:t>
            </a:r>
            <a:r>
              <a:rPr lang="en-US" altLang="zh-CN" sz="1600" dirty="0">
                <a:latin typeface="微软雅黑"/>
                <a:ea typeface="微软雅黑"/>
              </a:rPr>
              <a:t>.</a:t>
            </a:r>
            <a:endParaRPr lang="en-US" altLang="zh-TW" sz="1400" dirty="0" smtClean="0">
              <a:latin typeface="微软雅黑"/>
              <a:ea typeface="微软雅黑"/>
            </a:endParaRPr>
          </a:p>
        </p:txBody>
      </p:sp>
      <p:sp>
        <p:nvSpPr>
          <p:cNvPr id="14" name="文本框 3"/>
          <p:cNvSpPr txBox="1"/>
          <p:nvPr/>
        </p:nvSpPr>
        <p:spPr>
          <a:xfrm>
            <a:off x="971600" y="5684193"/>
            <a:ext cx="7776864" cy="584775"/>
          </a:xfrm>
          <a:prstGeom prst="rect">
            <a:avLst/>
          </a:prstGeom>
          <a:noFill/>
        </p:spPr>
        <p:txBody>
          <a:bodyPr wrap="square" rtlCol="0">
            <a:spAutoFit/>
          </a:bodyPr>
          <a:lstStyle/>
          <a:p>
            <a:r>
              <a:rPr lang="en-US" altLang="zh-CN" sz="1600" dirty="0" smtClean="0">
                <a:latin typeface="微软雅黑"/>
                <a:ea typeface="微软雅黑"/>
              </a:rPr>
              <a:t>(</a:t>
            </a:r>
            <a:r>
              <a:rPr lang="zh-CN" altLang="en-US" sz="1600" dirty="0" smtClean="0">
                <a:latin typeface="微软雅黑"/>
                <a:ea typeface="微软雅黑"/>
              </a:rPr>
              <a:t>５</a:t>
            </a:r>
            <a:r>
              <a:rPr lang="en-US" altLang="zh-CN" sz="1600" dirty="0" smtClean="0">
                <a:latin typeface="微软雅黑"/>
                <a:ea typeface="微软雅黑"/>
              </a:rPr>
              <a:t>)</a:t>
            </a:r>
            <a:r>
              <a:rPr lang="zh-CN" altLang="en-US" sz="1600" dirty="0">
                <a:latin typeface="微软雅黑"/>
                <a:ea typeface="微软雅黑"/>
              </a:rPr>
              <a:t>社团的活动经费一部分来自于学校的学生活动经费</a:t>
            </a:r>
            <a:r>
              <a:rPr lang="en-US" altLang="zh-CN" sz="1600" dirty="0">
                <a:latin typeface="微软雅黑"/>
                <a:ea typeface="微软雅黑"/>
              </a:rPr>
              <a:t>,</a:t>
            </a:r>
            <a:r>
              <a:rPr lang="zh-CN" altLang="en-US" sz="1600" dirty="0">
                <a:latin typeface="微软雅黑"/>
                <a:ea typeface="微软雅黑"/>
              </a:rPr>
              <a:t>通过校团委的项目化管理</a:t>
            </a:r>
            <a:r>
              <a:rPr lang="zh-CN" altLang="en-US" sz="1600" dirty="0" smtClean="0">
                <a:latin typeface="微软雅黑"/>
                <a:ea typeface="微软雅黑"/>
              </a:rPr>
              <a:t>制度</a:t>
            </a:r>
            <a:r>
              <a:rPr lang="en-US" altLang="zh-CN" sz="1600" dirty="0">
                <a:latin typeface="微软雅黑"/>
                <a:ea typeface="微软雅黑"/>
              </a:rPr>
              <a:t>,</a:t>
            </a:r>
            <a:r>
              <a:rPr lang="zh-CN" altLang="en-US" sz="1600" dirty="0">
                <a:latin typeface="微软雅黑"/>
                <a:ea typeface="微软雅黑"/>
              </a:rPr>
              <a:t>由社联向社团提供</a:t>
            </a:r>
            <a:r>
              <a:rPr lang="en-US" altLang="zh-CN" sz="1600" dirty="0">
                <a:latin typeface="微软雅黑"/>
                <a:ea typeface="微软雅黑"/>
              </a:rPr>
              <a:t>;</a:t>
            </a:r>
            <a:r>
              <a:rPr lang="zh-CN" altLang="en-US" sz="1600" dirty="0">
                <a:latin typeface="微软雅黑"/>
                <a:ea typeface="微软雅黑"/>
              </a:rPr>
              <a:t>另一部分由社团自筹解决</a:t>
            </a:r>
            <a:r>
              <a:rPr lang="en-US" altLang="zh-CN" sz="1600" dirty="0">
                <a:latin typeface="微软雅黑"/>
                <a:ea typeface="微软雅黑"/>
              </a:rPr>
              <a:t>.</a:t>
            </a:r>
            <a:endParaRPr lang="en-US" altLang="zh-TW" sz="1400" dirty="0" smtClean="0">
              <a:latin typeface="微软雅黑"/>
              <a:ea typeface="微软雅黑"/>
            </a:endParaRPr>
          </a:p>
        </p:txBody>
      </p:sp>
    </p:spTree>
    <p:extLst>
      <p:ext uri="{BB962C8B-B14F-4D97-AF65-F5344CB8AC3E}">
        <p14:creationId xmlns:p14="http://schemas.microsoft.com/office/powerpoint/2010/main" val="33829232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3999813"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第四</a:t>
            </a:r>
            <a:r>
              <a:rPr lang="zh-CN" altLang="en-US" sz="3200" dirty="0" smtClean="0">
                <a:latin typeface="微软雅黑" pitchFamily="34" charset="-122"/>
                <a:ea typeface="微软雅黑" pitchFamily="34" charset="-122"/>
              </a:rPr>
              <a:t>节 校园</a:t>
            </a:r>
            <a:r>
              <a:rPr lang="zh-CN" altLang="en-US" sz="3200" dirty="0" smtClean="0">
                <a:latin typeface="微软雅黑" pitchFamily="34" charset="-122"/>
                <a:ea typeface="微软雅黑" pitchFamily="34" charset="-122"/>
              </a:rPr>
              <a:t>组织生活</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692696"/>
            <a:ext cx="7776864" cy="5693866"/>
          </a:xfrm>
          <a:prstGeom prst="rect">
            <a:avLst/>
          </a:prstGeom>
          <a:noFill/>
        </p:spPr>
        <p:txBody>
          <a:bodyPr wrap="square" rtlCol="0">
            <a:spAutoFit/>
          </a:bodyPr>
          <a:lstStyle/>
          <a:p>
            <a:r>
              <a:rPr lang="zh-CN" altLang="en-US" sz="2400" b="1" dirty="0">
                <a:latin typeface="微软雅黑"/>
                <a:ea typeface="微软雅黑"/>
              </a:rPr>
              <a:t>一</a:t>
            </a:r>
            <a:r>
              <a:rPr lang="zh-CN" altLang="en-US" sz="2400" b="1" dirty="0" smtClean="0">
                <a:latin typeface="微软雅黑"/>
                <a:ea typeface="微软雅黑"/>
              </a:rPr>
              <a:t>、校园组织角色 </a:t>
            </a:r>
            <a:endParaRPr lang="en-US" altLang="zh-CN" sz="2400" b="1" dirty="0" smtClean="0">
              <a:latin typeface="微软雅黑"/>
              <a:ea typeface="微软雅黑"/>
            </a:endParaRPr>
          </a:p>
          <a:p>
            <a:endParaRPr lang="en-US" altLang="ja-JP" sz="2000" dirty="0" smtClean="0">
              <a:latin typeface="微软雅黑"/>
              <a:ea typeface="微软雅黑"/>
            </a:endParaRPr>
          </a:p>
          <a:p>
            <a:r>
              <a:rPr lang="en-US" altLang="zh-CN" sz="2000" dirty="0">
                <a:latin typeface="微软雅黑"/>
                <a:ea typeface="微软雅黑"/>
              </a:rPr>
              <a:t>(</a:t>
            </a:r>
            <a:r>
              <a:rPr lang="zh-CN" altLang="en-US" sz="2000" dirty="0" smtClean="0">
                <a:latin typeface="微软雅黑"/>
                <a:ea typeface="微软雅黑"/>
              </a:rPr>
              <a:t>一</a:t>
            </a:r>
            <a:r>
              <a:rPr lang="en-US" altLang="zh-CN" sz="2000" dirty="0" smtClean="0">
                <a:latin typeface="微软雅黑"/>
                <a:ea typeface="微软雅黑"/>
              </a:rPr>
              <a:t>)</a:t>
            </a:r>
            <a:r>
              <a:rPr lang="zh-CN" altLang="en-US" sz="2000" dirty="0" smtClean="0">
                <a:latin typeface="微软雅黑"/>
                <a:ea typeface="微软雅黑"/>
              </a:rPr>
              <a:t>学生干部 </a:t>
            </a:r>
            <a:endParaRPr lang="zh-CN" altLang="en-US" sz="2000" dirty="0">
              <a:latin typeface="微软雅黑"/>
              <a:ea typeface="微软雅黑"/>
            </a:endParaRPr>
          </a:p>
          <a:p>
            <a:r>
              <a:rPr lang="zh-CN" altLang="en-US" sz="2000" dirty="0" smtClean="0">
                <a:latin typeface="微软雅黑"/>
                <a:ea typeface="微软雅黑"/>
              </a:rPr>
              <a:t>      学生干部是学校领导</a:t>
            </a:r>
            <a:r>
              <a:rPr lang="zh-CN" altLang="en-US" sz="2000" dirty="0">
                <a:latin typeface="微软雅黑"/>
                <a:ea typeface="微软雅黑"/>
              </a:rPr>
              <a:t>、老师和广大学生之间的桥梁和纽带</a:t>
            </a:r>
            <a:r>
              <a:rPr lang="en-US" altLang="zh-CN" sz="2000" dirty="0">
                <a:latin typeface="微软雅黑"/>
                <a:ea typeface="微软雅黑"/>
              </a:rPr>
              <a:t>,</a:t>
            </a:r>
            <a:r>
              <a:rPr lang="zh-CN" altLang="en-US" sz="2000" dirty="0">
                <a:latin typeface="微软雅黑"/>
                <a:ea typeface="微软雅黑"/>
              </a:rPr>
              <a:t>是学生中的优秀分子</a:t>
            </a:r>
            <a:r>
              <a:rPr lang="en-US" altLang="zh-CN" sz="2000" dirty="0">
                <a:latin typeface="微软雅黑"/>
                <a:ea typeface="微软雅黑"/>
              </a:rPr>
              <a:t>,</a:t>
            </a:r>
            <a:r>
              <a:rPr lang="zh-CN" altLang="en-US" sz="2000" dirty="0">
                <a:latin typeface="微软雅黑"/>
                <a:ea typeface="微软雅黑"/>
              </a:rPr>
              <a:t>是学 生的带头人</a:t>
            </a:r>
            <a:r>
              <a:rPr lang="en-US" altLang="zh-CN" sz="2000" dirty="0">
                <a:latin typeface="微软雅黑"/>
                <a:ea typeface="微软雅黑"/>
              </a:rPr>
              <a:t>,</a:t>
            </a:r>
            <a:r>
              <a:rPr lang="zh-CN" altLang="en-US" sz="2000" dirty="0">
                <a:latin typeface="微软雅黑"/>
                <a:ea typeface="微软雅黑"/>
              </a:rPr>
              <a:t>负有团结和带领广大学生完成学习、工作任务</a:t>
            </a:r>
            <a:r>
              <a:rPr lang="en-US" altLang="zh-CN" sz="2000" dirty="0">
                <a:latin typeface="微软雅黑"/>
                <a:ea typeface="微软雅黑"/>
              </a:rPr>
              <a:t>,</a:t>
            </a:r>
            <a:r>
              <a:rPr lang="zh-CN" altLang="en-US" sz="2000" dirty="0">
                <a:latin typeface="微软雅黑"/>
                <a:ea typeface="微软雅黑"/>
              </a:rPr>
              <a:t>共同进步的重任</a:t>
            </a:r>
            <a:r>
              <a:rPr lang="en-US" altLang="zh-CN" sz="2000" dirty="0">
                <a:latin typeface="微软雅黑"/>
                <a:ea typeface="微软雅黑"/>
              </a:rPr>
              <a:t>. </a:t>
            </a:r>
            <a:endParaRPr lang="zh-CN" altLang="en-US" sz="2000" dirty="0">
              <a:latin typeface="微软雅黑"/>
              <a:ea typeface="微软雅黑"/>
            </a:endParaRPr>
          </a:p>
          <a:p>
            <a:r>
              <a:rPr lang="zh-CN" altLang="en-US" sz="2000" dirty="0">
                <a:latin typeface="微软雅黑"/>
                <a:ea typeface="微软雅黑"/>
              </a:rPr>
              <a:t>作为学生干部</a:t>
            </a:r>
            <a:r>
              <a:rPr lang="en-US" altLang="zh-CN" sz="2000" dirty="0">
                <a:latin typeface="微软雅黑"/>
                <a:ea typeface="微软雅黑"/>
              </a:rPr>
              <a:t>,</a:t>
            </a:r>
            <a:r>
              <a:rPr lang="zh-CN" altLang="en-US" sz="2000" dirty="0">
                <a:latin typeface="微软雅黑"/>
                <a:ea typeface="微软雅黑"/>
              </a:rPr>
              <a:t>要律人</a:t>
            </a:r>
            <a:r>
              <a:rPr lang="en-US" altLang="zh-CN" sz="2000" dirty="0">
                <a:latin typeface="微软雅黑"/>
                <a:ea typeface="微软雅黑"/>
              </a:rPr>
              <a:t>,</a:t>
            </a:r>
            <a:r>
              <a:rPr lang="zh-CN" altLang="en-US" sz="2000" dirty="0">
                <a:latin typeface="微软雅黑"/>
                <a:ea typeface="微软雅黑"/>
              </a:rPr>
              <a:t>先要律己</a:t>
            </a:r>
            <a:r>
              <a:rPr lang="en-US" altLang="zh-CN" sz="2000" dirty="0">
                <a:latin typeface="微软雅黑"/>
                <a:ea typeface="微软雅黑"/>
              </a:rPr>
              <a:t>.</a:t>
            </a:r>
            <a:r>
              <a:rPr lang="zh-CN" altLang="en-US" sz="2000" dirty="0">
                <a:latin typeface="微软雅黑"/>
                <a:ea typeface="微软雅黑"/>
              </a:rPr>
              <a:t>在每一项工作中</a:t>
            </a:r>
            <a:r>
              <a:rPr lang="en-US" altLang="zh-CN" sz="2000" dirty="0">
                <a:latin typeface="微软雅黑"/>
                <a:ea typeface="微软雅黑"/>
              </a:rPr>
              <a:t>,</a:t>
            </a:r>
            <a:r>
              <a:rPr lang="zh-CN" altLang="en-US" sz="2000" dirty="0">
                <a:latin typeface="微软雅黑"/>
                <a:ea typeface="微软雅黑"/>
              </a:rPr>
              <a:t>要起到模范带头作用</a:t>
            </a:r>
            <a:r>
              <a:rPr lang="en-US" altLang="zh-CN" sz="2000" dirty="0">
                <a:latin typeface="微软雅黑"/>
                <a:ea typeface="微软雅黑"/>
              </a:rPr>
              <a:t>,</a:t>
            </a:r>
            <a:r>
              <a:rPr lang="zh-CN" altLang="en-US" sz="2000" dirty="0">
                <a:latin typeface="微软雅黑"/>
                <a:ea typeface="微软雅黑"/>
              </a:rPr>
              <a:t>要努力做 “行动的巨人”</a:t>
            </a:r>
            <a:r>
              <a:rPr lang="en-US" altLang="zh-CN" sz="2000" dirty="0">
                <a:latin typeface="微软雅黑"/>
                <a:ea typeface="微软雅黑"/>
              </a:rPr>
              <a:t>.</a:t>
            </a:r>
            <a:r>
              <a:rPr lang="zh-CN" altLang="en-US" sz="2000" dirty="0">
                <a:latin typeface="微软雅黑"/>
                <a:ea typeface="微软雅黑"/>
              </a:rPr>
              <a:t>作为学生干部</a:t>
            </a:r>
            <a:r>
              <a:rPr lang="en-US" altLang="zh-CN" sz="2000" dirty="0">
                <a:latin typeface="微软雅黑"/>
                <a:ea typeface="微软雅黑"/>
              </a:rPr>
              <a:t>,</a:t>
            </a:r>
            <a:r>
              <a:rPr lang="zh-CN" altLang="en-US" sz="2000" dirty="0">
                <a:latin typeface="微软雅黑"/>
                <a:ea typeface="微软雅黑"/>
              </a:rPr>
              <a:t>生活、学习、工作在一个集体中</a:t>
            </a:r>
            <a:r>
              <a:rPr lang="en-US" altLang="zh-CN" sz="2000" dirty="0">
                <a:latin typeface="微软雅黑"/>
                <a:ea typeface="微软雅黑"/>
              </a:rPr>
              <a:t>,</a:t>
            </a:r>
            <a:r>
              <a:rPr lang="zh-CN" altLang="en-US" sz="2000" dirty="0">
                <a:latin typeface="微软雅黑"/>
                <a:ea typeface="微软雅黑"/>
              </a:rPr>
              <a:t>要带头遵守纪律</a:t>
            </a:r>
            <a:r>
              <a:rPr lang="en-US" altLang="zh-CN" sz="2000" dirty="0">
                <a:latin typeface="微软雅黑"/>
                <a:ea typeface="微软雅黑"/>
              </a:rPr>
              <a:t>,</a:t>
            </a:r>
            <a:r>
              <a:rPr lang="zh-CN" altLang="en-US" sz="2000" dirty="0">
                <a:latin typeface="微软雅黑"/>
                <a:ea typeface="微软雅黑"/>
              </a:rPr>
              <a:t>要做到</a:t>
            </a:r>
            <a:r>
              <a:rPr lang="zh-CN" altLang="en-US" sz="2000" dirty="0" smtClean="0">
                <a:latin typeface="微软雅黑"/>
                <a:ea typeface="微软雅黑"/>
              </a:rPr>
              <a:t>自我管理 </a:t>
            </a:r>
            <a:r>
              <a:rPr lang="zh-CN" altLang="en-US" sz="2000" dirty="0">
                <a:latin typeface="微软雅黑"/>
                <a:ea typeface="微软雅黑"/>
              </a:rPr>
              <a:t>、</a:t>
            </a:r>
            <a:r>
              <a:rPr lang="zh-CN" altLang="en-US" sz="2000" dirty="0" smtClean="0">
                <a:latin typeface="微软雅黑"/>
                <a:ea typeface="微软雅黑"/>
              </a:rPr>
              <a:t>自我约束 </a:t>
            </a:r>
            <a:r>
              <a:rPr lang="zh-CN" altLang="en-US" sz="2000" dirty="0">
                <a:latin typeface="微软雅黑"/>
                <a:ea typeface="微软雅黑"/>
              </a:rPr>
              <a:t>、</a:t>
            </a:r>
            <a:r>
              <a:rPr lang="zh-CN" altLang="en-US" sz="2000" dirty="0" smtClean="0">
                <a:latin typeface="微软雅黑"/>
                <a:ea typeface="微软雅黑"/>
              </a:rPr>
              <a:t>自我服务 </a:t>
            </a:r>
            <a:r>
              <a:rPr lang="zh-CN" altLang="en-US" sz="2000" dirty="0">
                <a:latin typeface="微软雅黑"/>
                <a:ea typeface="微软雅黑"/>
              </a:rPr>
              <a:t>、</a:t>
            </a:r>
            <a:r>
              <a:rPr lang="zh-CN" altLang="en-US" sz="2000" dirty="0" smtClean="0">
                <a:latin typeface="微软雅黑"/>
                <a:ea typeface="微软雅黑"/>
              </a:rPr>
              <a:t>自我教育 </a:t>
            </a:r>
            <a:r>
              <a:rPr lang="en-US" altLang="zh-CN" sz="2000" dirty="0">
                <a:latin typeface="微软雅黑"/>
                <a:ea typeface="微软雅黑"/>
              </a:rPr>
              <a:t>. </a:t>
            </a:r>
            <a:endParaRPr lang="zh-CN" altLang="en-US" sz="2000" dirty="0">
              <a:latin typeface="微软雅黑"/>
              <a:ea typeface="微软雅黑"/>
            </a:endParaRPr>
          </a:p>
          <a:p>
            <a:r>
              <a:rPr lang="en-US" altLang="zh-TW" sz="2000" dirty="0">
                <a:latin typeface="微软雅黑"/>
                <a:ea typeface="微软雅黑"/>
              </a:rPr>
              <a:t>(</a:t>
            </a:r>
            <a:r>
              <a:rPr lang="zh-TW" altLang="en-US" sz="2000" dirty="0">
                <a:latin typeface="微软雅黑"/>
                <a:ea typeface="微软雅黑"/>
              </a:rPr>
              <a:t>二 </a:t>
            </a:r>
            <a:r>
              <a:rPr lang="en-US" altLang="zh-TW" sz="2000" dirty="0">
                <a:latin typeface="微软雅黑"/>
                <a:ea typeface="微软雅黑"/>
              </a:rPr>
              <a:t>)</a:t>
            </a:r>
            <a:r>
              <a:rPr lang="zh-TW" altLang="en-US" sz="2000" dirty="0">
                <a:latin typeface="微软雅黑"/>
                <a:ea typeface="微软雅黑"/>
              </a:rPr>
              <a:t>志 愿 者 </a:t>
            </a:r>
          </a:p>
          <a:p>
            <a:r>
              <a:rPr lang="zh-TW" altLang="en-US" sz="2000" dirty="0" smtClean="0">
                <a:latin typeface="微软雅黑"/>
                <a:ea typeface="微软雅黑"/>
              </a:rPr>
              <a:t>     志愿精神是悠远蓝</a:t>
            </a:r>
            <a:r>
              <a:rPr lang="zh-TW" altLang="en-US" sz="2000" dirty="0">
                <a:latin typeface="微软雅黑"/>
                <a:ea typeface="微软雅黑"/>
              </a:rPr>
              <a:t>天的一抹阳光</a:t>
            </a:r>
            <a:r>
              <a:rPr lang="en-US" altLang="zh-TW" sz="2000" dirty="0">
                <a:latin typeface="微软雅黑"/>
                <a:ea typeface="微软雅黑"/>
              </a:rPr>
              <a:t>,</a:t>
            </a:r>
            <a:r>
              <a:rPr lang="zh-TW" altLang="en-US" sz="2000" dirty="0">
                <a:latin typeface="微软雅黑"/>
                <a:ea typeface="微软雅黑"/>
              </a:rPr>
              <a:t>是无言的执着</a:t>
            </a:r>
            <a:r>
              <a:rPr lang="en-US" altLang="zh-TW" sz="2000" dirty="0">
                <a:latin typeface="微软雅黑"/>
                <a:ea typeface="微软雅黑"/>
              </a:rPr>
              <a:t>,</a:t>
            </a:r>
            <a:r>
              <a:rPr lang="zh-TW" altLang="en-US" sz="2000" dirty="0">
                <a:latin typeface="微软雅黑"/>
                <a:ea typeface="微软雅黑"/>
              </a:rPr>
              <a:t>是紧握双手的你我</a:t>
            </a:r>
            <a:r>
              <a:rPr lang="en-US" altLang="zh-TW" sz="2000" dirty="0">
                <a:latin typeface="微软雅黑"/>
                <a:ea typeface="微软雅黑"/>
              </a:rPr>
              <a:t>.</a:t>
            </a:r>
            <a:r>
              <a:rPr lang="zh-TW" altLang="en-US" sz="2000" dirty="0">
                <a:latin typeface="微软雅黑"/>
                <a:ea typeface="微软雅黑"/>
              </a:rPr>
              <a:t>其实</a:t>
            </a:r>
            <a:r>
              <a:rPr lang="en-US" altLang="zh-TW" sz="2000" dirty="0">
                <a:latin typeface="微软雅黑"/>
                <a:ea typeface="微软雅黑"/>
              </a:rPr>
              <a:t>,</a:t>
            </a:r>
            <a:r>
              <a:rPr lang="zh-TW" altLang="en-US" sz="2000" dirty="0">
                <a:latin typeface="微软雅黑"/>
                <a:ea typeface="微软雅黑"/>
              </a:rPr>
              <a:t>志愿精神 说大也大、说小也小</a:t>
            </a:r>
            <a:r>
              <a:rPr lang="en-US" altLang="zh-TW" sz="2000" dirty="0">
                <a:latin typeface="微软雅黑"/>
                <a:ea typeface="微软雅黑"/>
              </a:rPr>
              <a:t>,</a:t>
            </a:r>
            <a:r>
              <a:rPr lang="zh-TW" altLang="en-US" sz="2000" dirty="0">
                <a:latin typeface="微软雅黑"/>
                <a:ea typeface="微软雅黑"/>
              </a:rPr>
              <a:t>比起我们看得见的汗水、辛苦</a:t>
            </a:r>
            <a:r>
              <a:rPr lang="en-US" altLang="zh-TW" sz="2000" dirty="0">
                <a:latin typeface="微软雅黑"/>
                <a:ea typeface="微软雅黑"/>
              </a:rPr>
              <a:t>,</a:t>
            </a:r>
            <a:r>
              <a:rPr lang="zh-TW" altLang="en-US" sz="2000" dirty="0">
                <a:latin typeface="微软雅黑"/>
                <a:ea typeface="微软雅黑"/>
              </a:rPr>
              <a:t>其实它是在每个人心里的</a:t>
            </a:r>
            <a:r>
              <a:rPr lang="en-US" altLang="zh-TW" sz="2000" dirty="0">
                <a:latin typeface="微软雅黑"/>
                <a:ea typeface="微软雅黑"/>
              </a:rPr>
              <a:t>,</a:t>
            </a:r>
            <a:r>
              <a:rPr lang="zh-TW" altLang="en-US" sz="2000" dirty="0">
                <a:latin typeface="微软雅黑"/>
                <a:ea typeface="微软雅黑"/>
              </a:rPr>
              <a:t>只有你参与 才体会得到</a:t>
            </a:r>
            <a:r>
              <a:rPr lang="en-US" altLang="zh-TW" sz="2000" dirty="0">
                <a:latin typeface="微软雅黑"/>
                <a:ea typeface="微软雅黑"/>
              </a:rPr>
              <a:t>.“</a:t>
            </a:r>
            <a:r>
              <a:rPr lang="zh-TW" altLang="en-US" sz="2000" dirty="0">
                <a:latin typeface="微软雅黑"/>
                <a:ea typeface="微软雅黑"/>
              </a:rPr>
              <a:t>让爱驻你我心间</a:t>
            </a:r>
            <a:r>
              <a:rPr lang="en-US" altLang="zh-TW" sz="2000" dirty="0">
                <a:latin typeface="微软雅黑"/>
                <a:ea typeface="微软雅黑"/>
              </a:rPr>
              <a:t>,</a:t>
            </a:r>
            <a:r>
              <a:rPr lang="zh-TW" altLang="en-US" sz="2000" dirty="0">
                <a:latin typeface="微软雅黑"/>
                <a:ea typeface="微软雅黑"/>
              </a:rPr>
              <a:t>让爱在我们家园</a:t>
            </a:r>
            <a:r>
              <a:rPr lang="en-US" altLang="zh-TW" sz="2000" dirty="0">
                <a:latin typeface="微软雅黑"/>
                <a:ea typeface="微软雅黑"/>
              </a:rPr>
              <a:t>.”</a:t>
            </a:r>
            <a:r>
              <a:rPr lang="zh-TW" altLang="en-US" sz="2000" dirty="0">
                <a:latin typeface="微软雅黑"/>
                <a:ea typeface="微软雅黑"/>
              </a:rPr>
              <a:t>这是我们志愿者行动的常用口号</a:t>
            </a:r>
            <a:r>
              <a:rPr lang="en-US" altLang="zh-TW" sz="2000" dirty="0">
                <a:latin typeface="微软雅黑"/>
                <a:ea typeface="微软雅黑"/>
              </a:rPr>
              <a:t>,</a:t>
            </a:r>
            <a:r>
              <a:rPr lang="zh-TW" altLang="en-US" sz="2000" dirty="0">
                <a:latin typeface="微软雅黑"/>
                <a:ea typeface="微软雅黑"/>
              </a:rPr>
              <a:t>也正 因为有了这个完美的愿望</a:t>
            </a:r>
            <a:r>
              <a:rPr lang="en-US" altLang="zh-TW" sz="2000" dirty="0">
                <a:latin typeface="微软雅黑"/>
                <a:ea typeface="微软雅黑"/>
              </a:rPr>
              <a:t>,</a:t>
            </a:r>
            <a:r>
              <a:rPr lang="zh-TW" altLang="en-US" sz="2000" dirty="0">
                <a:latin typeface="微软雅黑"/>
                <a:ea typeface="微软雅黑"/>
              </a:rPr>
              <a:t>才有了大家同心协力的拼搏</a:t>
            </a:r>
            <a:r>
              <a:rPr lang="en-US" altLang="zh-TW" sz="2000" dirty="0">
                <a:latin typeface="微软雅黑"/>
                <a:ea typeface="微软雅黑"/>
              </a:rPr>
              <a:t>,</a:t>
            </a:r>
            <a:r>
              <a:rPr lang="zh-TW" altLang="en-US" sz="2000" dirty="0">
                <a:latin typeface="微软雅黑"/>
                <a:ea typeface="微软雅黑"/>
              </a:rPr>
              <a:t>苦点儿、累点儿都不算什么</a:t>
            </a:r>
            <a:r>
              <a:rPr lang="en-US" altLang="zh-TW" sz="2000" dirty="0">
                <a:latin typeface="微软雅黑"/>
                <a:ea typeface="微软雅黑"/>
              </a:rPr>
              <a:t>,</a:t>
            </a:r>
            <a:r>
              <a:rPr lang="zh-TW" altLang="en-US" sz="2000" dirty="0">
                <a:latin typeface="微软雅黑"/>
                <a:ea typeface="微软雅黑"/>
              </a:rPr>
              <a:t>全被活 动结束时大家的交流所代替</a:t>
            </a:r>
            <a:r>
              <a:rPr lang="en-US" altLang="zh-TW" sz="2000" dirty="0">
                <a:latin typeface="微软雅黑"/>
                <a:ea typeface="微软雅黑"/>
              </a:rPr>
              <a:t>.</a:t>
            </a:r>
            <a:r>
              <a:rPr lang="zh-TW" altLang="en-US" sz="2000" dirty="0">
                <a:latin typeface="微软雅黑"/>
                <a:ea typeface="微软雅黑"/>
              </a:rPr>
              <a:t>我们奉献着</a:t>
            </a:r>
            <a:r>
              <a:rPr lang="en-US" altLang="zh-TW" sz="2000" dirty="0">
                <a:latin typeface="微软雅黑"/>
                <a:ea typeface="微软雅黑"/>
              </a:rPr>
              <a:t>,</a:t>
            </a:r>
            <a:r>
              <a:rPr lang="zh-TW" altLang="en-US" sz="2000" dirty="0">
                <a:latin typeface="微软雅黑"/>
                <a:ea typeface="微软雅黑"/>
              </a:rPr>
              <a:t>同时也收获着</a:t>
            </a:r>
            <a:r>
              <a:rPr lang="en-US" altLang="zh-TW"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6297605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763116" cy="584775"/>
          </a:xfrm>
          <a:prstGeom prst="rect">
            <a:avLst/>
          </a:prstGeom>
          <a:noFill/>
          <a:ln w="9525">
            <a:noFill/>
            <a:miter lim="800000"/>
            <a:headEnd/>
            <a:tailEnd/>
          </a:ln>
        </p:spPr>
        <p:txBody>
          <a:bodyPr wrap="none">
            <a:spAutoFit/>
          </a:bodyPr>
          <a:lstStyle/>
          <a:p>
            <a:r>
              <a:rPr lang="zh-CN" altLang="en-US" sz="3200" dirty="0" smtClean="0">
                <a:latin typeface="微软雅黑" pitchFamily="34" charset="-122"/>
                <a:ea typeface="微软雅黑" pitchFamily="34" charset="-122"/>
              </a:rPr>
              <a:t>第五节  大学</a:t>
            </a:r>
            <a:r>
              <a:rPr lang="zh-CN" altLang="en-US" sz="3200" dirty="0" smtClean="0">
                <a:latin typeface="微软雅黑" pitchFamily="34" charset="-122"/>
                <a:ea typeface="微软雅黑" pitchFamily="34" charset="-122"/>
              </a:rPr>
              <a:t>教育的性质、特点</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692696"/>
            <a:ext cx="7776864" cy="5078313"/>
          </a:xfrm>
          <a:prstGeom prst="rect">
            <a:avLst/>
          </a:prstGeom>
          <a:noFill/>
        </p:spPr>
        <p:txBody>
          <a:bodyPr wrap="square" rtlCol="0">
            <a:spAutoFit/>
          </a:bodyPr>
          <a:lstStyle/>
          <a:p>
            <a:r>
              <a:rPr lang="zh-CN" altLang="en-US" sz="2400" dirty="0">
                <a:latin typeface="微软雅黑"/>
                <a:ea typeface="微软雅黑"/>
              </a:rPr>
              <a:t>一</a:t>
            </a:r>
            <a:r>
              <a:rPr lang="zh-CN" altLang="en-US" sz="2400" dirty="0" smtClean="0">
                <a:latin typeface="微软雅黑"/>
                <a:ea typeface="微软雅黑"/>
              </a:rPr>
              <a:t>、大学教育的特点</a:t>
            </a:r>
            <a:endParaRPr lang="en-US" altLang="ja-JP" sz="2000" dirty="0" smtClean="0">
              <a:latin typeface="微软雅黑"/>
              <a:ea typeface="微软雅黑"/>
            </a:endParaRPr>
          </a:p>
          <a:p>
            <a:r>
              <a:rPr lang="en-US" altLang="zh-CN" sz="2000" b="1" dirty="0">
                <a:latin typeface="微软雅黑"/>
                <a:ea typeface="微软雅黑"/>
              </a:rPr>
              <a:t>1 .</a:t>
            </a:r>
            <a:r>
              <a:rPr lang="zh-CN" altLang="en-US" sz="2000" b="1" dirty="0" smtClean="0">
                <a:latin typeface="微软雅黑"/>
                <a:ea typeface="微软雅黑"/>
              </a:rPr>
              <a:t>培养目标的特点</a:t>
            </a:r>
            <a:endParaRPr lang="zh-CN" altLang="en-US" sz="2000" b="1" dirty="0">
              <a:latin typeface="微软雅黑"/>
              <a:ea typeface="微软雅黑"/>
            </a:endParaRPr>
          </a:p>
          <a:p>
            <a:r>
              <a:rPr lang="zh-CN" altLang="en-US" sz="2000" dirty="0" smtClean="0">
                <a:latin typeface="微软雅黑"/>
                <a:ea typeface="微软雅黑"/>
              </a:rPr>
              <a:t>     高职教育是就业导</a:t>
            </a:r>
            <a:r>
              <a:rPr lang="zh-CN" altLang="en-US" sz="2000" dirty="0">
                <a:latin typeface="微软雅黑"/>
                <a:ea typeface="微软雅黑"/>
              </a:rPr>
              <a:t>向十分明确的教育</a:t>
            </a:r>
            <a:r>
              <a:rPr lang="en-US" altLang="zh-CN" sz="2000" dirty="0">
                <a:latin typeface="微软雅黑"/>
                <a:ea typeface="微软雅黑"/>
              </a:rPr>
              <a:t>.</a:t>
            </a:r>
            <a:r>
              <a:rPr lang="zh-CN" altLang="en-US" sz="2000" dirty="0">
                <a:latin typeface="微软雅黑"/>
                <a:ea typeface="微软雅黑"/>
              </a:rPr>
              <a:t>培养以能力为导向</a:t>
            </a:r>
            <a:r>
              <a:rPr lang="en-US" altLang="zh-CN" sz="2000" dirty="0">
                <a:latin typeface="微软雅黑"/>
                <a:ea typeface="微软雅黑"/>
              </a:rPr>
              <a:t>,</a:t>
            </a:r>
            <a:r>
              <a:rPr lang="zh-CN" altLang="en-US" sz="2000" dirty="0">
                <a:latin typeface="微软雅黑"/>
                <a:ea typeface="微软雅黑"/>
              </a:rPr>
              <a:t>即为生产、技术、管理、服务 第一线培养下得去、用得上、留得住的</a:t>
            </a:r>
            <a:r>
              <a:rPr lang="en-US" altLang="zh-CN" sz="2000" dirty="0">
                <a:latin typeface="微软雅黑"/>
                <a:ea typeface="微软雅黑"/>
              </a:rPr>
              <a:t>,</a:t>
            </a:r>
            <a:r>
              <a:rPr lang="zh-CN" altLang="en-US" sz="2000" dirty="0">
                <a:latin typeface="微软雅黑"/>
                <a:ea typeface="微软雅黑"/>
              </a:rPr>
              <a:t>具有必要的理论基础和较强的技术应用能力</a:t>
            </a:r>
            <a:r>
              <a:rPr lang="en-US" altLang="zh-CN" sz="2000" dirty="0">
                <a:latin typeface="微软雅黑"/>
                <a:ea typeface="微软雅黑"/>
              </a:rPr>
              <a:t>,</a:t>
            </a:r>
            <a:r>
              <a:rPr lang="zh-CN" altLang="en-US" sz="2000" dirty="0">
                <a:latin typeface="微软雅黑"/>
                <a:ea typeface="微软雅黑"/>
              </a:rPr>
              <a:t>能够学 习和运用高新技术知识</a:t>
            </a:r>
            <a:r>
              <a:rPr lang="en-US" altLang="zh-CN" sz="2000" dirty="0">
                <a:latin typeface="微软雅黑"/>
                <a:ea typeface="微软雅黑"/>
              </a:rPr>
              <a:t>,</a:t>
            </a:r>
            <a:r>
              <a:rPr lang="zh-CN" altLang="en-US" sz="2000" dirty="0">
                <a:latin typeface="微软雅黑"/>
                <a:ea typeface="微软雅黑"/>
              </a:rPr>
              <a:t>合理地解决生产经营与管理中的实际技术问题</a:t>
            </a:r>
            <a:r>
              <a:rPr lang="en-US" altLang="zh-CN" sz="2000" dirty="0">
                <a:latin typeface="微软雅黑"/>
                <a:ea typeface="微软雅黑"/>
              </a:rPr>
              <a:t>,</a:t>
            </a:r>
            <a:r>
              <a:rPr lang="zh-CN" altLang="en-US" sz="2000" dirty="0">
                <a:latin typeface="微软雅黑"/>
                <a:ea typeface="微软雅黑"/>
              </a:rPr>
              <a:t>能够与科技和生产 操作人员正常交流</a:t>
            </a:r>
            <a:r>
              <a:rPr lang="en-US" altLang="zh-CN" sz="2000" dirty="0">
                <a:latin typeface="微软雅黑"/>
                <a:ea typeface="微软雅黑"/>
              </a:rPr>
              <a:t>,</a:t>
            </a:r>
            <a:r>
              <a:rPr lang="zh-CN" altLang="en-US" sz="2000" dirty="0">
                <a:latin typeface="微软雅黑"/>
                <a:ea typeface="微软雅黑"/>
              </a:rPr>
              <a:t>传播科学技术知识和指导操作的应用型高层次专门人才</a:t>
            </a:r>
            <a:r>
              <a:rPr lang="en-US" altLang="zh-CN" sz="2000" dirty="0">
                <a:latin typeface="微软雅黑"/>
                <a:ea typeface="微软雅黑"/>
              </a:rPr>
              <a:t>,</a:t>
            </a:r>
            <a:r>
              <a:rPr lang="zh-CN" altLang="en-US" sz="2000" dirty="0">
                <a:latin typeface="微软雅黑"/>
                <a:ea typeface="微软雅黑"/>
              </a:rPr>
              <a:t>所以培养目标 具有职业定向性</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2 .</a:t>
            </a:r>
            <a:r>
              <a:rPr lang="zh-CN" altLang="en-US" sz="2000" b="1" dirty="0" smtClean="0">
                <a:latin typeface="微软雅黑"/>
                <a:ea typeface="微软雅黑"/>
              </a:rPr>
              <a:t>培养条件和要求的特点 </a:t>
            </a:r>
            <a:endParaRPr lang="zh-CN" altLang="en-US" sz="2000" b="1" dirty="0">
              <a:latin typeface="微软雅黑"/>
              <a:ea typeface="微软雅黑"/>
            </a:endParaRPr>
          </a:p>
          <a:p>
            <a:r>
              <a:rPr lang="zh-CN" altLang="en-US" sz="2000" dirty="0" smtClean="0">
                <a:latin typeface="微软雅黑"/>
                <a:ea typeface="微软雅黑"/>
              </a:rPr>
              <a:t>     一是师资队伍</a:t>
            </a:r>
            <a:r>
              <a:rPr lang="zh-CN" altLang="en-US" sz="2000" dirty="0">
                <a:latin typeface="微软雅黑"/>
                <a:ea typeface="微软雅黑"/>
              </a:rPr>
              <a:t>的“双师型”的条件</a:t>
            </a:r>
            <a:r>
              <a:rPr lang="en-US" altLang="zh-CN" sz="2000" dirty="0">
                <a:latin typeface="微软雅黑"/>
                <a:ea typeface="微软雅黑"/>
              </a:rPr>
              <a:t>.</a:t>
            </a:r>
            <a:r>
              <a:rPr lang="zh-CN" altLang="en-US" sz="2000" dirty="0">
                <a:latin typeface="微软雅黑"/>
                <a:ea typeface="微软雅黑"/>
              </a:rPr>
              <a:t>建设一支高素质的“双师型”教师队伍</a:t>
            </a:r>
            <a:r>
              <a:rPr lang="en-US" altLang="zh-CN" sz="2000" dirty="0">
                <a:latin typeface="微软雅黑"/>
                <a:ea typeface="微软雅黑"/>
              </a:rPr>
              <a:t>,</a:t>
            </a:r>
            <a:r>
              <a:rPr lang="zh-CN" altLang="en-US" sz="2000" dirty="0">
                <a:latin typeface="微软雅黑"/>
                <a:ea typeface="微软雅黑"/>
              </a:rPr>
              <a:t>是提高高职 教育办学水平和质量的关键</a:t>
            </a:r>
            <a:r>
              <a:rPr lang="en-US" altLang="zh-CN" sz="2000" dirty="0">
                <a:latin typeface="微软雅黑"/>
                <a:ea typeface="微软雅黑"/>
              </a:rPr>
              <a:t>. </a:t>
            </a:r>
            <a:endParaRPr lang="zh-CN" altLang="en-US" sz="2000" dirty="0">
              <a:latin typeface="微软雅黑"/>
              <a:ea typeface="微软雅黑"/>
            </a:endParaRPr>
          </a:p>
          <a:p>
            <a:r>
              <a:rPr lang="zh-CN" altLang="en-US" sz="2000" dirty="0" smtClean="0">
                <a:latin typeface="微软雅黑"/>
                <a:ea typeface="微软雅黑"/>
              </a:rPr>
              <a:t>     二是毕业生的</a:t>
            </a:r>
            <a:r>
              <a:rPr lang="zh-CN" altLang="en-US" sz="2000" dirty="0">
                <a:latin typeface="微软雅黑"/>
                <a:ea typeface="微软雅黑"/>
              </a:rPr>
              <a:t>“双证型”的要求</a:t>
            </a:r>
            <a:r>
              <a:rPr lang="en-US" altLang="zh-CN" sz="2000" dirty="0">
                <a:latin typeface="微软雅黑"/>
                <a:ea typeface="微软雅黑"/>
              </a:rPr>
              <a:t>.«</a:t>
            </a:r>
            <a:r>
              <a:rPr lang="zh-CN" altLang="en-US" sz="2000" dirty="0">
                <a:latin typeface="微软雅黑"/>
                <a:ea typeface="微软雅黑"/>
              </a:rPr>
              <a:t>中华人民共和国职业教育法</a:t>
            </a:r>
            <a:r>
              <a:rPr lang="en-US" altLang="zh-CN" sz="2000" dirty="0">
                <a:latin typeface="微软雅黑"/>
                <a:ea typeface="微软雅黑"/>
              </a:rPr>
              <a:t>»</a:t>
            </a:r>
            <a:r>
              <a:rPr lang="zh-CN" altLang="en-US" sz="2000" dirty="0">
                <a:latin typeface="微软雅黑"/>
                <a:ea typeface="微软雅黑"/>
              </a:rPr>
              <a:t>规定</a:t>
            </a:r>
            <a:r>
              <a:rPr lang="en-US" altLang="zh-CN" sz="2000" dirty="0">
                <a:latin typeface="微软雅黑"/>
                <a:ea typeface="微软雅黑"/>
              </a:rPr>
              <a:t>:“</a:t>
            </a:r>
            <a:r>
              <a:rPr lang="zh-CN" altLang="en-US" sz="2000" dirty="0">
                <a:latin typeface="微软雅黑"/>
                <a:ea typeface="微软雅黑"/>
              </a:rPr>
              <a:t>实施职业教育应 当根据实际需要</a:t>
            </a:r>
            <a:r>
              <a:rPr lang="en-US" altLang="zh-CN" sz="2000" dirty="0">
                <a:latin typeface="微软雅黑"/>
                <a:ea typeface="微软雅黑"/>
              </a:rPr>
              <a:t>,</a:t>
            </a:r>
            <a:r>
              <a:rPr lang="zh-CN" altLang="en-US" sz="2000" dirty="0">
                <a:latin typeface="微软雅黑"/>
                <a:ea typeface="微软雅黑"/>
              </a:rPr>
              <a:t>同国家制定的职业分类和职业等级标准相适应</a:t>
            </a:r>
            <a:r>
              <a:rPr lang="en-US" altLang="zh-CN" sz="2000" dirty="0">
                <a:latin typeface="微软雅黑"/>
                <a:ea typeface="微软雅黑"/>
              </a:rPr>
              <a:t>,</a:t>
            </a:r>
            <a:r>
              <a:rPr lang="zh-CN" altLang="en-US" sz="2000" dirty="0">
                <a:latin typeface="微软雅黑"/>
                <a:ea typeface="微软雅黑"/>
              </a:rPr>
              <a:t>实行学历证书或培训证书 和职业资格证书制度</a:t>
            </a:r>
            <a:r>
              <a:rPr lang="en-US" altLang="zh-CN" sz="2000" dirty="0">
                <a:latin typeface="微软雅黑"/>
                <a:ea typeface="微软雅黑"/>
              </a:rPr>
              <a:t>.” </a:t>
            </a:r>
            <a:endParaRPr lang="zh-CN" altLang="en-US" sz="2000" dirty="0">
              <a:latin typeface="微软雅黑"/>
              <a:ea typeface="微软雅黑"/>
            </a:endParaRPr>
          </a:p>
          <a:p>
            <a:r>
              <a:rPr lang="zh-CN" altLang="en-US" sz="2000" dirty="0" smtClean="0">
                <a:latin typeface="微软雅黑"/>
                <a:ea typeface="微软雅黑"/>
              </a:rPr>
              <a:t>     三是教学设备</a:t>
            </a:r>
            <a:r>
              <a:rPr lang="zh-CN" altLang="en-US" sz="2000" dirty="0">
                <a:latin typeface="微软雅黑"/>
                <a:ea typeface="微软雅黑"/>
              </a:rPr>
              <a:t>要求具有鲜明的现场性和应用性</a:t>
            </a:r>
            <a:r>
              <a:rPr lang="en-US" altLang="zh-CN" sz="2000" dirty="0">
                <a:latin typeface="微软雅黑"/>
                <a:ea typeface="微软雅黑"/>
              </a:rPr>
              <a:t>,</a:t>
            </a:r>
            <a:r>
              <a:rPr lang="zh-CN" altLang="en-US" sz="2000" dirty="0">
                <a:latin typeface="微软雅黑"/>
                <a:ea typeface="微软雅黑"/>
              </a:rPr>
              <a:t>并要求建立稳固的校外实训基地</a:t>
            </a:r>
            <a:r>
              <a:rPr lang="en-US" altLang="zh-CN" sz="2000" dirty="0">
                <a:latin typeface="微软雅黑"/>
                <a:ea typeface="微软雅黑"/>
              </a:rPr>
              <a:t>. </a:t>
            </a:r>
            <a:endParaRPr lang="zh-CN" altLang="en-US" sz="2000" dirty="0">
              <a:latin typeface="微软雅黑"/>
              <a:ea typeface="微软雅黑"/>
            </a:endParaRPr>
          </a:p>
        </p:txBody>
      </p:sp>
    </p:spTree>
    <p:extLst>
      <p:ext uri="{BB962C8B-B14F-4D97-AF65-F5344CB8AC3E}">
        <p14:creationId xmlns:p14="http://schemas.microsoft.com/office/powerpoint/2010/main" val="286736412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763116"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第五</a:t>
            </a:r>
            <a:r>
              <a:rPr lang="zh-CN" altLang="en-US" sz="3200" dirty="0" smtClean="0">
                <a:latin typeface="微软雅黑" pitchFamily="34" charset="-122"/>
                <a:ea typeface="微软雅黑" pitchFamily="34" charset="-122"/>
              </a:rPr>
              <a:t>节  大学</a:t>
            </a:r>
            <a:r>
              <a:rPr lang="zh-CN" altLang="en-US" sz="3200" dirty="0" smtClean="0">
                <a:latin typeface="微软雅黑" pitchFamily="34" charset="-122"/>
                <a:ea typeface="微软雅黑" pitchFamily="34" charset="-122"/>
              </a:rPr>
              <a:t>教育的性质、特点</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692696"/>
            <a:ext cx="7776864" cy="5693866"/>
          </a:xfrm>
          <a:prstGeom prst="rect">
            <a:avLst/>
          </a:prstGeom>
          <a:noFill/>
        </p:spPr>
        <p:txBody>
          <a:bodyPr wrap="square" rtlCol="0">
            <a:spAutoFit/>
          </a:bodyPr>
          <a:lstStyle/>
          <a:p>
            <a:r>
              <a:rPr lang="zh-CN" altLang="en-US" sz="2400" dirty="0">
                <a:latin typeface="微软雅黑"/>
                <a:ea typeface="微软雅黑"/>
              </a:rPr>
              <a:t>一</a:t>
            </a:r>
            <a:r>
              <a:rPr lang="zh-CN" altLang="en-US" sz="2400" dirty="0" smtClean="0">
                <a:latin typeface="微软雅黑"/>
                <a:ea typeface="微软雅黑"/>
              </a:rPr>
              <a:t>、大学教育的特点</a:t>
            </a:r>
            <a:endParaRPr lang="en-US" altLang="ja-JP" sz="2000" dirty="0" smtClean="0">
              <a:latin typeface="微软雅黑"/>
              <a:ea typeface="微软雅黑"/>
            </a:endParaRPr>
          </a:p>
          <a:p>
            <a:r>
              <a:rPr lang="en-US" altLang="zh-CN" sz="2000" b="1" dirty="0" smtClean="0">
                <a:latin typeface="微软雅黑"/>
                <a:ea typeface="微软雅黑"/>
              </a:rPr>
              <a:t>3 </a:t>
            </a:r>
            <a:r>
              <a:rPr lang="en-US" altLang="zh-CN" sz="2000" b="1" dirty="0">
                <a:latin typeface="微软雅黑"/>
                <a:ea typeface="微软雅黑"/>
              </a:rPr>
              <a:t>.</a:t>
            </a:r>
            <a:r>
              <a:rPr lang="zh-CN" altLang="en-US" sz="2000" b="1" dirty="0" smtClean="0">
                <a:latin typeface="微软雅黑"/>
                <a:ea typeface="微软雅黑"/>
              </a:rPr>
              <a:t>教学内容和过程的特点 </a:t>
            </a:r>
            <a:endParaRPr lang="zh-CN" altLang="en-US" sz="2000" b="1" dirty="0">
              <a:latin typeface="微软雅黑"/>
              <a:ea typeface="微软雅黑"/>
            </a:endParaRPr>
          </a:p>
          <a:p>
            <a:r>
              <a:rPr lang="zh-CN" altLang="en-US" sz="2000" dirty="0" smtClean="0">
                <a:latin typeface="微软雅黑"/>
                <a:ea typeface="微软雅黑"/>
              </a:rPr>
              <a:t>    以</a:t>
            </a:r>
            <a:r>
              <a:rPr lang="zh-CN" altLang="en-US" sz="2000" dirty="0">
                <a:latin typeface="微软雅黑"/>
                <a:ea typeface="微软雅黑"/>
              </a:rPr>
              <a:t>“应用”为主旨和特征构建课程和教学内容体系并开展教学活动</a:t>
            </a:r>
            <a:r>
              <a:rPr lang="en-US" altLang="zh-CN" sz="2000" dirty="0">
                <a:latin typeface="微软雅黑"/>
                <a:ea typeface="微软雅黑"/>
              </a:rPr>
              <a:t>. </a:t>
            </a:r>
            <a:endParaRPr lang="en-US" altLang="zh-CN" sz="2000" dirty="0" smtClean="0">
              <a:latin typeface="微软雅黑"/>
              <a:ea typeface="微软雅黑"/>
            </a:endParaRPr>
          </a:p>
          <a:p>
            <a:r>
              <a:rPr lang="zh-CN" altLang="en-US" sz="2000" dirty="0">
                <a:latin typeface="微软雅黑"/>
                <a:ea typeface="微软雅黑"/>
              </a:rPr>
              <a:t>一是教学内容的针对性</a:t>
            </a:r>
            <a:r>
              <a:rPr lang="en-US" altLang="zh-CN" sz="2000" dirty="0">
                <a:latin typeface="微软雅黑"/>
                <a:ea typeface="微软雅黑"/>
              </a:rPr>
              <a:t>.</a:t>
            </a:r>
            <a:r>
              <a:rPr lang="zh-CN" altLang="en-US" sz="2000" dirty="0">
                <a:latin typeface="微软雅黑"/>
                <a:ea typeface="微软雅黑"/>
              </a:rPr>
              <a:t>高等职业教育培养的学生</a:t>
            </a:r>
            <a:r>
              <a:rPr lang="en-US" altLang="zh-CN" sz="2000" dirty="0">
                <a:latin typeface="微软雅黑"/>
                <a:ea typeface="微软雅黑"/>
              </a:rPr>
              <a:t>,</a:t>
            </a:r>
            <a:r>
              <a:rPr lang="zh-CN" altLang="en-US" sz="2000" dirty="0">
                <a:latin typeface="微软雅黑"/>
                <a:ea typeface="微软雅黑"/>
              </a:rPr>
              <a:t>在教学上不必过于追求理论的系 统性和完整性</a:t>
            </a:r>
            <a:r>
              <a:rPr lang="en-US" altLang="zh-CN" sz="2000" dirty="0">
                <a:latin typeface="微软雅黑"/>
                <a:ea typeface="微软雅黑"/>
              </a:rPr>
              <a:t>,</a:t>
            </a:r>
            <a:r>
              <a:rPr lang="zh-CN" altLang="en-US" sz="2000" dirty="0">
                <a:latin typeface="微软雅黑"/>
                <a:ea typeface="微软雅黑"/>
              </a:rPr>
              <a:t>只要掌握本专业必要的理论基础和专业知识即可</a:t>
            </a:r>
            <a:r>
              <a:rPr lang="en-US" altLang="zh-CN" sz="2000" dirty="0">
                <a:latin typeface="微软雅黑"/>
                <a:ea typeface="微软雅黑"/>
              </a:rPr>
              <a:t>,</a:t>
            </a:r>
            <a:r>
              <a:rPr lang="zh-CN" altLang="en-US" sz="2000" dirty="0">
                <a:latin typeface="微软雅黑"/>
                <a:ea typeface="微软雅黑"/>
              </a:rPr>
              <a:t>而应该强调本专业技能的 实用性、针对性和所学理论基础知识在实际中的适用性</a:t>
            </a:r>
            <a:r>
              <a:rPr lang="en-US" altLang="zh-CN" sz="2000" dirty="0">
                <a:latin typeface="微软雅黑"/>
                <a:ea typeface="微软雅黑"/>
              </a:rPr>
              <a:t>. </a:t>
            </a:r>
            <a:endParaRPr lang="en-US" altLang="zh-CN" sz="2000" dirty="0" smtClean="0">
              <a:latin typeface="微软雅黑"/>
              <a:ea typeface="微软雅黑"/>
            </a:endParaRPr>
          </a:p>
          <a:p>
            <a:r>
              <a:rPr lang="zh-CN" altLang="en-US" sz="2000" dirty="0">
                <a:latin typeface="微软雅黑"/>
                <a:ea typeface="微软雅黑"/>
              </a:rPr>
              <a:t>二是专业设置和知识结构的职业性</a:t>
            </a:r>
            <a:r>
              <a:rPr lang="en-US" altLang="zh-CN" sz="2000" dirty="0">
                <a:latin typeface="微软雅黑"/>
                <a:ea typeface="微软雅黑"/>
              </a:rPr>
              <a:t>.</a:t>
            </a:r>
            <a:r>
              <a:rPr lang="zh-CN" altLang="en-US" sz="2000" dirty="0">
                <a:latin typeface="微软雅黑"/>
                <a:ea typeface="微软雅黑"/>
              </a:rPr>
              <a:t>高等职业教育要针对地方经济和社会发展的需 要</a:t>
            </a:r>
            <a:r>
              <a:rPr lang="en-US" altLang="zh-CN" sz="2000" dirty="0">
                <a:latin typeface="微软雅黑"/>
                <a:ea typeface="微软雅黑"/>
              </a:rPr>
              <a:t>,</a:t>
            </a:r>
            <a:r>
              <a:rPr lang="zh-CN" altLang="en-US" sz="2000" dirty="0">
                <a:latin typeface="微软雅黑"/>
                <a:ea typeface="微软雅黑"/>
              </a:rPr>
              <a:t>按照技术领域和职业岗位的实际要求设置专业</a:t>
            </a:r>
            <a:r>
              <a:rPr lang="en-US" altLang="zh-CN" sz="2000" dirty="0">
                <a:latin typeface="微软雅黑"/>
                <a:ea typeface="微软雅黑"/>
              </a:rPr>
              <a:t>. </a:t>
            </a:r>
            <a:endParaRPr lang="zh-CN" altLang="en-US" sz="2000" dirty="0">
              <a:latin typeface="微软雅黑"/>
              <a:ea typeface="微软雅黑"/>
            </a:endParaRPr>
          </a:p>
          <a:p>
            <a:r>
              <a:rPr lang="zh-CN" altLang="en-US" sz="2000" dirty="0">
                <a:latin typeface="微软雅黑"/>
                <a:ea typeface="微软雅黑"/>
              </a:rPr>
              <a:t>三是理论要服从服务于实践</a:t>
            </a:r>
            <a:r>
              <a:rPr lang="en-US" altLang="zh-CN" sz="2000" dirty="0">
                <a:latin typeface="微软雅黑"/>
                <a:ea typeface="微软雅黑"/>
              </a:rPr>
              <a:t>.</a:t>
            </a:r>
            <a:r>
              <a:rPr lang="zh-CN" altLang="en-US" sz="2000" dirty="0">
                <a:latin typeface="微软雅黑"/>
                <a:ea typeface="微软雅黑"/>
              </a:rPr>
              <a:t>这里所说的服从与服务是指内容上要服务</a:t>
            </a:r>
            <a:r>
              <a:rPr lang="en-US" altLang="zh-CN" sz="2000" dirty="0">
                <a:latin typeface="微软雅黑"/>
                <a:ea typeface="微软雅黑"/>
              </a:rPr>
              <a:t>,</a:t>
            </a:r>
            <a:r>
              <a:rPr lang="zh-CN" altLang="en-US" sz="2000" dirty="0" smtClean="0">
                <a:latin typeface="微软雅黑"/>
                <a:ea typeface="微软雅黑"/>
              </a:rPr>
              <a:t>时间安排上要服从</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4.</a:t>
            </a:r>
            <a:r>
              <a:rPr lang="zh-CN" altLang="en-US" sz="2000" b="1" dirty="0">
                <a:latin typeface="微软雅黑"/>
                <a:ea typeface="微软雅黑"/>
              </a:rPr>
              <a:t>招生对象和培养目标的特点 </a:t>
            </a:r>
          </a:p>
          <a:p>
            <a:r>
              <a:rPr lang="zh-CN" altLang="en-US" sz="2000" dirty="0" smtClean="0">
                <a:latin typeface="微软雅黑"/>
                <a:ea typeface="微软雅黑"/>
              </a:rPr>
              <a:t>      高等职业技术</a:t>
            </a:r>
            <a:r>
              <a:rPr lang="zh-CN" altLang="en-US" sz="2000" dirty="0">
                <a:latin typeface="微软雅黑"/>
                <a:ea typeface="微软雅黑"/>
              </a:rPr>
              <a:t>教育是高等教育</a:t>
            </a:r>
            <a:r>
              <a:rPr lang="en-US" altLang="zh-CN" sz="2000" dirty="0">
                <a:latin typeface="微软雅黑"/>
                <a:ea typeface="微软雅黑"/>
              </a:rPr>
              <a:t>,</a:t>
            </a:r>
            <a:r>
              <a:rPr lang="zh-CN" altLang="en-US" sz="2000" dirty="0">
                <a:latin typeface="微软雅黑"/>
                <a:ea typeface="微软雅黑"/>
              </a:rPr>
              <a:t>是职业教育</a:t>
            </a:r>
            <a:r>
              <a:rPr lang="en-US" altLang="zh-CN" sz="2000" dirty="0">
                <a:latin typeface="微软雅黑"/>
                <a:ea typeface="微软雅黑"/>
              </a:rPr>
              <a:t>,</a:t>
            </a:r>
            <a:r>
              <a:rPr lang="zh-CN" altLang="en-US" sz="2000" dirty="0">
                <a:latin typeface="微软雅黑"/>
                <a:ea typeface="微软雅黑"/>
              </a:rPr>
              <a:t>是职业教育的高等阶段</a:t>
            </a:r>
            <a:r>
              <a:rPr lang="en-US" altLang="zh-CN" sz="2000" dirty="0">
                <a:latin typeface="微软雅黑"/>
                <a:ea typeface="微软雅黑"/>
              </a:rPr>
              <a:t>. </a:t>
            </a:r>
            <a:r>
              <a:rPr lang="zh-CN" altLang="en-US" sz="2000" dirty="0">
                <a:latin typeface="微软雅黑"/>
                <a:ea typeface="微软雅黑"/>
              </a:rPr>
              <a:t>而根据联合国教科文组织的有关解释</a:t>
            </a:r>
            <a:r>
              <a:rPr lang="en-US" altLang="zh-CN" sz="2000" dirty="0">
                <a:latin typeface="微软雅黑"/>
                <a:ea typeface="微软雅黑"/>
              </a:rPr>
              <a:t>,</a:t>
            </a:r>
            <a:r>
              <a:rPr lang="zh-CN" altLang="en-US" sz="2000" dirty="0">
                <a:latin typeface="微软雅黑"/>
                <a:ea typeface="微软雅黑"/>
              </a:rPr>
              <a:t>进入高等教育阶段的职业技术教育</a:t>
            </a:r>
            <a:r>
              <a:rPr lang="en-US" altLang="zh-CN" sz="2000" dirty="0">
                <a:latin typeface="微软雅黑"/>
                <a:ea typeface="微软雅黑"/>
              </a:rPr>
              <a:t>,</a:t>
            </a:r>
            <a:r>
              <a:rPr lang="zh-CN" altLang="en-US" sz="2000" dirty="0">
                <a:latin typeface="微软雅黑"/>
                <a:ea typeface="微软雅黑"/>
              </a:rPr>
              <a:t>其性质是以技术 为主的教育</a:t>
            </a:r>
            <a:r>
              <a:rPr lang="en-US" altLang="zh-CN" sz="2000" dirty="0">
                <a:latin typeface="微软雅黑"/>
                <a:ea typeface="微软雅黑"/>
              </a:rPr>
              <a:t>. </a:t>
            </a:r>
            <a:endParaRPr lang="zh-CN" altLang="en-US" sz="2000" dirty="0">
              <a:latin typeface="微软雅黑"/>
              <a:ea typeface="微软雅黑"/>
            </a:endParaRPr>
          </a:p>
          <a:p>
            <a:endParaRPr lang="zh-CN" altLang="en-US" sz="2000" dirty="0">
              <a:latin typeface="微软雅黑"/>
              <a:ea typeface="微软雅黑"/>
            </a:endParaRPr>
          </a:p>
          <a:p>
            <a:endParaRPr lang="zh-CN" altLang="en-US" sz="2000" dirty="0">
              <a:latin typeface="微软雅黑"/>
              <a:ea typeface="微软雅黑"/>
            </a:endParaRPr>
          </a:p>
        </p:txBody>
      </p:sp>
    </p:spTree>
    <p:extLst>
      <p:ext uri="{BB962C8B-B14F-4D97-AF65-F5344CB8AC3E}">
        <p14:creationId xmlns:p14="http://schemas.microsoft.com/office/powerpoint/2010/main" val="26153259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5"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6"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7"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3078"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3" name="矩形: 圆角 11">
            <a:extLst>
              <a:ext uri="{FF2B5EF4-FFF2-40B4-BE49-F238E27FC236}">
                <a16:creationId xmlns:a16="http://schemas.microsoft.com/office/drawing/2014/main" xmlns="" id="{620324B8-6BB9-4ADB-8F97-301B2336BA99}"/>
              </a:ext>
            </a:extLst>
          </p:cNvPr>
          <p:cNvSpPr/>
          <p:nvPr/>
        </p:nvSpPr>
        <p:spPr>
          <a:xfrm>
            <a:off x="2627784" y="2420888"/>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rPr>
              <a:t>01</a:t>
            </a:r>
            <a:endParaRPr lang="zh-CN" altLang="en-US" sz="2800" dirty="0">
              <a:solidFill>
                <a:schemeClr val="tx1">
                  <a:lumMod val="75000"/>
                  <a:lumOff val="25000"/>
                </a:schemeClr>
              </a:solidFill>
            </a:endParaRPr>
          </a:p>
        </p:txBody>
      </p:sp>
      <p:sp>
        <p:nvSpPr>
          <p:cNvPr id="14" name="矩形: 圆角 12">
            <a:extLst>
              <a:ext uri="{FF2B5EF4-FFF2-40B4-BE49-F238E27FC236}">
                <a16:creationId xmlns:a16="http://schemas.microsoft.com/office/drawing/2014/main" xmlns="" id="{ADC18029-2579-4D61-BBFE-9A4D23E99E45}"/>
              </a:ext>
            </a:extLst>
          </p:cNvPr>
          <p:cNvSpPr/>
          <p:nvPr/>
        </p:nvSpPr>
        <p:spPr>
          <a:xfrm>
            <a:off x="2627784" y="3068960"/>
            <a:ext cx="648072" cy="576065"/>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a:solidFill>
                  <a:schemeClr val="tx1">
                    <a:lumMod val="75000"/>
                    <a:lumOff val="25000"/>
                  </a:schemeClr>
                </a:solidFill>
              </a:rPr>
              <a:t>02</a:t>
            </a:r>
            <a:endParaRPr lang="zh-CN" altLang="en-US" sz="2800" dirty="0">
              <a:solidFill>
                <a:schemeClr val="tx1">
                  <a:lumMod val="75000"/>
                  <a:lumOff val="25000"/>
                </a:schemeClr>
              </a:solidFill>
            </a:endParaRPr>
          </a:p>
        </p:txBody>
      </p:sp>
      <p:sp>
        <p:nvSpPr>
          <p:cNvPr id="17" name="TextBox 12"/>
          <p:cNvSpPr txBox="1">
            <a:spLocks noChangeArrowheads="1"/>
          </p:cNvSpPr>
          <p:nvPr/>
        </p:nvSpPr>
        <p:spPr bwMode="auto">
          <a:xfrm>
            <a:off x="2483768" y="1124744"/>
            <a:ext cx="5328592" cy="707886"/>
          </a:xfrm>
          <a:prstGeom prst="rect">
            <a:avLst/>
          </a:prstGeom>
          <a:noFill/>
          <a:ln w="9525">
            <a:noFill/>
            <a:miter lim="800000"/>
            <a:headEnd/>
            <a:tailEnd/>
          </a:ln>
        </p:spPr>
        <p:txBody>
          <a:bodyPr wrap="square">
            <a:spAutoFit/>
          </a:bodyPr>
          <a:lstStyle/>
          <a:p>
            <a:r>
              <a:rPr lang="zh-CN" altLang="en-US" sz="4000" dirty="0" smtClean="0">
                <a:solidFill>
                  <a:srgbClr val="800000"/>
                </a:solidFill>
                <a:latin typeface="微软雅黑" pitchFamily="34" charset="-122"/>
                <a:ea typeface="微软雅黑" pitchFamily="34" charset="-122"/>
              </a:rPr>
              <a:t>第一章  大学认知</a:t>
            </a:r>
            <a:endParaRPr lang="zh-CN" altLang="en-US" sz="4000" dirty="0">
              <a:solidFill>
                <a:srgbClr val="800000"/>
              </a:solidFill>
              <a:latin typeface="微软雅黑" pitchFamily="34" charset="-122"/>
              <a:ea typeface="微软雅黑" pitchFamily="34" charset="-122"/>
            </a:endParaRPr>
          </a:p>
        </p:txBody>
      </p:sp>
      <p:sp>
        <p:nvSpPr>
          <p:cNvPr id="4" name="文本框 3"/>
          <p:cNvSpPr txBox="1"/>
          <p:nvPr/>
        </p:nvSpPr>
        <p:spPr>
          <a:xfrm>
            <a:off x="3347864" y="2492896"/>
            <a:ext cx="1584176" cy="461665"/>
          </a:xfrm>
          <a:prstGeom prst="rect">
            <a:avLst/>
          </a:prstGeom>
          <a:noFill/>
        </p:spPr>
        <p:txBody>
          <a:bodyPr wrap="square" rtlCol="0">
            <a:spAutoFit/>
          </a:bodyPr>
          <a:lstStyle/>
          <a:p>
            <a:r>
              <a:rPr kumimoji="1" lang="zh-CN" altLang="en-US" sz="2400" dirty="0" smtClean="0">
                <a:latin typeface="微软雅黑"/>
                <a:ea typeface="微软雅黑"/>
              </a:rPr>
              <a:t>了解大学</a:t>
            </a:r>
            <a:endParaRPr kumimoji="1" lang="zh-CN" altLang="en-US" sz="2400" dirty="0">
              <a:latin typeface="微软雅黑"/>
              <a:ea typeface="微软雅黑"/>
            </a:endParaRPr>
          </a:p>
        </p:txBody>
      </p:sp>
      <p:sp>
        <p:nvSpPr>
          <p:cNvPr id="19" name="文本框 18"/>
          <p:cNvSpPr txBox="1"/>
          <p:nvPr/>
        </p:nvSpPr>
        <p:spPr>
          <a:xfrm>
            <a:off x="3347864" y="3158970"/>
            <a:ext cx="1584176" cy="461665"/>
          </a:xfrm>
          <a:prstGeom prst="rect">
            <a:avLst/>
          </a:prstGeom>
          <a:noFill/>
        </p:spPr>
        <p:txBody>
          <a:bodyPr wrap="square" rtlCol="0">
            <a:spAutoFit/>
          </a:bodyPr>
          <a:lstStyle/>
          <a:p>
            <a:r>
              <a:rPr kumimoji="1" lang="zh-CN" altLang="en-US" sz="2400" dirty="0" smtClean="0">
                <a:latin typeface="微软雅黑"/>
                <a:ea typeface="微软雅黑"/>
              </a:rPr>
              <a:t>大学精神</a:t>
            </a:r>
            <a:endParaRPr kumimoji="1" lang="zh-CN" altLang="en-US" sz="2400" dirty="0">
              <a:latin typeface="微软雅黑"/>
              <a:ea typeface="微软雅黑"/>
            </a:endParaRPr>
          </a:p>
        </p:txBody>
      </p:sp>
      <p:sp>
        <p:nvSpPr>
          <p:cNvPr id="20" name="文本框 19"/>
          <p:cNvSpPr txBox="1"/>
          <p:nvPr/>
        </p:nvSpPr>
        <p:spPr>
          <a:xfrm>
            <a:off x="3347864" y="3825044"/>
            <a:ext cx="3168352" cy="461665"/>
          </a:xfrm>
          <a:prstGeom prst="rect">
            <a:avLst/>
          </a:prstGeom>
          <a:noFill/>
        </p:spPr>
        <p:txBody>
          <a:bodyPr wrap="square" rtlCol="0">
            <a:spAutoFit/>
          </a:bodyPr>
          <a:lstStyle/>
          <a:p>
            <a:r>
              <a:rPr kumimoji="1" lang="zh-CN" altLang="en-US" sz="2400" dirty="0" smtClean="0">
                <a:latin typeface="微软雅黑"/>
                <a:ea typeface="微软雅黑"/>
              </a:rPr>
              <a:t>大学生活与角色认知</a:t>
            </a:r>
            <a:endParaRPr kumimoji="1" lang="zh-CN" altLang="en-US" sz="2400" dirty="0">
              <a:latin typeface="微软雅黑"/>
              <a:ea typeface="微软雅黑"/>
            </a:endParaRPr>
          </a:p>
        </p:txBody>
      </p:sp>
      <p:sp>
        <p:nvSpPr>
          <p:cNvPr id="21" name="文本框 20"/>
          <p:cNvSpPr txBox="1"/>
          <p:nvPr/>
        </p:nvSpPr>
        <p:spPr>
          <a:xfrm>
            <a:off x="3347864" y="4491118"/>
            <a:ext cx="2744682" cy="461665"/>
          </a:xfrm>
          <a:prstGeom prst="rect">
            <a:avLst/>
          </a:prstGeom>
          <a:noFill/>
        </p:spPr>
        <p:txBody>
          <a:bodyPr wrap="square" rtlCol="0">
            <a:spAutoFit/>
          </a:bodyPr>
          <a:lstStyle/>
          <a:p>
            <a:r>
              <a:rPr kumimoji="1" lang="zh-CN" altLang="en-US" sz="2400" dirty="0" smtClean="0">
                <a:latin typeface="微软雅黑"/>
                <a:ea typeface="微软雅黑"/>
              </a:rPr>
              <a:t>校园组织生活</a:t>
            </a:r>
            <a:endParaRPr kumimoji="1" lang="zh-CN" altLang="en-US" sz="2400" dirty="0">
              <a:latin typeface="微软雅黑"/>
              <a:ea typeface="微软雅黑"/>
            </a:endParaRPr>
          </a:p>
        </p:txBody>
      </p:sp>
      <p:sp>
        <p:nvSpPr>
          <p:cNvPr id="22" name="文本框 21"/>
          <p:cNvSpPr txBox="1"/>
          <p:nvPr/>
        </p:nvSpPr>
        <p:spPr>
          <a:xfrm>
            <a:off x="3347864" y="5157193"/>
            <a:ext cx="3384376" cy="461665"/>
          </a:xfrm>
          <a:prstGeom prst="rect">
            <a:avLst/>
          </a:prstGeom>
          <a:noFill/>
        </p:spPr>
        <p:txBody>
          <a:bodyPr wrap="square" rtlCol="0">
            <a:spAutoFit/>
          </a:bodyPr>
          <a:lstStyle/>
          <a:p>
            <a:r>
              <a:rPr kumimoji="1" lang="zh-CN" altLang="en-US" sz="2400" dirty="0" smtClean="0">
                <a:latin typeface="微软雅黑"/>
                <a:ea typeface="微软雅黑"/>
              </a:rPr>
              <a:t>大学教育的性质、特点</a:t>
            </a:r>
            <a:endParaRPr kumimoji="1" lang="zh-CN" altLang="en-US" sz="2400" dirty="0">
              <a:latin typeface="微软雅黑"/>
              <a:ea typeface="微软雅黑"/>
            </a:endParaRPr>
          </a:p>
        </p:txBody>
      </p:sp>
      <p:sp>
        <p:nvSpPr>
          <p:cNvPr id="23" name="矩形: 圆角 11">
            <a:extLst>
              <a:ext uri="{FF2B5EF4-FFF2-40B4-BE49-F238E27FC236}">
                <a16:creationId xmlns:a16="http://schemas.microsoft.com/office/drawing/2014/main" xmlns="" id="{620324B8-6BB9-4ADB-8F97-301B2336BA99}"/>
              </a:ext>
            </a:extLst>
          </p:cNvPr>
          <p:cNvSpPr/>
          <p:nvPr/>
        </p:nvSpPr>
        <p:spPr>
          <a:xfrm>
            <a:off x="2627784" y="3717032"/>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tx1">
                    <a:lumMod val="75000"/>
                    <a:lumOff val="25000"/>
                  </a:schemeClr>
                </a:solidFill>
              </a:rPr>
              <a:t>03</a:t>
            </a:r>
            <a:endParaRPr lang="zh-CN" altLang="en-US" sz="2800" dirty="0">
              <a:solidFill>
                <a:schemeClr val="tx1">
                  <a:lumMod val="75000"/>
                  <a:lumOff val="25000"/>
                </a:schemeClr>
              </a:solidFill>
            </a:endParaRPr>
          </a:p>
        </p:txBody>
      </p:sp>
      <p:sp>
        <p:nvSpPr>
          <p:cNvPr id="24" name="矩形: 圆角 12">
            <a:extLst>
              <a:ext uri="{FF2B5EF4-FFF2-40B4-BE49-F238E27FC236}">
                <a16:creationId xmlns:a16="http://schemas.microsoft.com/office/drawing/2014/main" xmlns="" id="{ADC18029-2579-4D61-BBFE-9A4D23E99E45}"/>
              </a:ext>
            </a:extLst>
          </p:cNvPr>
          <p:cNvSpPr/>
          <p:nvPr/>
        </p:nvSpPr>
        <p:spPr>
          <a:xfrm>
            <a:off x="2627784" y="4365104"/>
            <a:ext cx="648072" cy="576065"/>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tx1">
                    <a:lumMod val="75000"/>
                    <a:lumOff val="25000"/>
                  </a:schemeClr>
                </a:solidFill>
              </a:rPr>
              <a:t>04</a:t>
            </a:r>
            <a:endParaRPr lang="zh-CN" altLang="en-US" sz="2800" dirty="0">
              <a:solidFill>
                <a:schemeClr val="tx1">
                  <a:lumMod val="75000"/>
                  <a:lumOff val="25000"/>
                </a:schemeClr>
              </a:solidFill>
            </a:endParaRPr>
          </a:p>
        </p:txBody>
      </p:sp>
      <p:sp>
        <p:nvSpPr>
          <p:cNvPr id="25" name="矩形: 圆角 11">
            <a:extLst>
              <a:ext uri="{FF2B5EF4-FFF2-40B4-BE49-F238E27FC236}">
                <a16:creationId xmlns:a16="http://schemas.microsoft.com/office/drawing/2014/main" xmlns="" id="{620324B8-6BB9-4ADB-8F97-301B2336BA99}"/>
              </a:ext>
            </a:extLst>
          </p:cNvPr>
          <p:cNvSpPr/>
          <p:nvPr/>
        </p:nvSpPr>
        <p:spPr>
          <a:xfrm>
            <a:off x="2627784" y="5013176"/>
            <a:ext cx="648072" cy="576064"/>
          </a:xfrm>
          <a:prstGeom prst="round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dirty="0" smtClean="0">
                <a:solidFill>
                  <a:schemeClr val="tx1">
                    <a:lumMod val="75000"/>
                    <a:lumOff val="25000"/>
                  </a:schemeClr>
                </a:solidFill>
              </a:rPr>
              <a:t>05</a:t>
            </a:r>
            <a:endParaRPr lang="zh-CN" altLang="en-US" sz="2800" dirty="0">
              <a:solidFill>
                <a:schemeClr val="tx1">
                  <a:lumMod val="75000"/>
                  <a:lumOff val="25000"/>
                </a:schemeClr>
              </a:solidFill>
            </a:endParaRPr>
          </a:p>
        </p:txBody>
      </p:sp>
    </p:spTree>
    <p:extLst>
      <p:ext uri="{BB962C8B-B14F-4D97-AF65-F5344CB8AC3E}">
        <p14:creationId xmlns:p14="http://schemas.microsoft.com/office/powerpoint/2010/main" val="382335300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641288"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第五</a:t>
            </a:r>
            <a:r>
              <a:rPr lang="zh-CN" altLang="en-US" sz="3200" dirty="0" smtClean="0">
                <a:latin typeface="微软雅黑" pitchFamily="34" charset="-122"/>
                <a:ea typeface="微软雅黑" pitchFamily="34" charset="-122"/>
              </a:rPr>
              <a:t>节 大学</a:t>
            </a:r>
            <a:r>
              <a:rPr lang="zh-CN" altLang="en-US" sz="3200" dirty="0" smtClean="0">
                <a:latin typeface="微软雅黑" pitchFamily="34" charset="-122"/>
                <a:ea typeface="微软雅黑" pitchFamily="34" charset="-122"/>
              </a:rPr>
              <a:t>教育的性质、特点</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692696"/>
            <a:ext cx="7776864" cy="5693866"/>
          </a:xfrm>
          <a:prstGeom prst="rect">
            <a:avLst/>
          </a:prstGeom>
          <a:noFill/>
        </p:spPr>
        <p:txBody>
          <a:bodyPr wrap="square" rtlCol="0">
            <a:spAutoFit/>
          </a:bodyPr>
          <a:lstStyle/>
          <a:p>
            <a:r>
              <a:rPr lang="zh-CN" altLang="en-US" sz="2400" dirty="0">
                <a:latin typeface="微软雅黑"/>
                <a:ea typeface="微软雅黑"/>
              </a:rPr>
              <a:t>二、大学课堂教学的内容 </a:t>
            </a:r>
          </a:p>
          <a:p>
            <a:r>
              <a:rPr lang="en-US" altLang="zh-CN" sz="2000" b="1" dirty="0">
                <a:latin typeface="微软雅黑"/>
                <a:ea typeface="微软雅黑"/>
              </a:rPr>
              <a:t>(</a:t>
            </a:r>
            <a:r>
              <a:rPr lang="zh-CN" altLang="en-US" sz="2000" b="1" dirty="0">
                <a:latin typeface="微软雅黑"/>
                <a:ea typeface="微软雅黑"/>
              </a:rPr>
              <a:t>一 </a:t>
            </a:r>
            <a:r>
              <a:rPr lang="en-US" altLang="zh-CN" sz="2000" b="1" dirty="0">
                <a:latin typeface="微软雅黑"/>
                <a:ea typeface="微软雅黑"/>
              </a:rPr>
              <a:t>)</a:t>
            </a:r>
            <a:r>
              <a:rPr lang="zh-CN" altLang="en-US" sz="2000" b="1" dirty="0">
                <a:latin typeface="微软雅黑"/>
                <a:ea typeface="微软雅黑"/>
              </a:rPr>
              <a:t>公 共 课 </a:t>
            </a:r>
          </a:p>
          <a:p>
            <a:r>
              <a:rPr lang="zh-CN" altLang="en-US" sz="2000" dirty="0">
                <a:latin typeface="微软雅黑"/>
                <a:ea typeface="微软雅黑"/>
              </a:rPr>
              <a:t>公共课</a:t>
            </a:r>
            <a:r>
              <a:rPr lang="en-US" altLang="zh-CN" sz="2000" dirty="0">
                <a:latin typeface="微软雅黑"/>
                <a:ea typeface="微软雅黑"/>
              </a:rPr>
              <a:t>,</a:t>
            </a:r>
            <a:r>
              <a:rPr lang="zh-CN" altLang="en-US" sz="2000" dirty="0">
                <a:latin typeface="微软雅黑"/>
                <a:ea typeface="微软雅黑"/>
              </a:rPr>
              <a:t>又叫共同课</a:t>
            </a:r>
            <a:r>
              <a:rPr lang="en-US" altLang="zh-CN" sz="2000" dirty="0">
                <a:latin typeface="微软雅黑"/>
                <a:ea typeface="微软雅黑"/>
              </a:rPr>
              <a:t>.</a:t>
            </a:r>
            <a:r>
              <a:rPr lang="zh-CN" altLang="en-US" sz="2000" dirty="0">
                <a:latin typeface="微软雅黑"/>
                <a:ea typeface="微软雅黑"/>
              </a:rPr>
              <a:t>它是为了帮助学生树立正确的人生观、价值观、立场和方法</a:t>
            </a:r>
            <a:r>
              <a:rPr lang="en-US" altLang="zh-CN" sz="2000" dirty="0">
                <a:latin typeface="微软雅黑"/>
                <a:ea typeface="微软雅黑"/>
              </a:rPr>
              <a:t>,</a:t>
            </a:r>
            <a:r>
              <a:rPr lang="zh-CN" altLang="en-US" sz="2000" dirty="0">
                <a:latin typeface="微软雅黑"/>
                <a:ea typeface="微软雅黑"/>
              </a:rPr>
              <a:t>掌握 必要的语言工具</a:t>
            </a:r>
            <a:r>
              <a:rPr lang="en-US" altLang="zh-CN" sz="2000" dirty="0">
                <a:latin typeface="微软雅黑"/>
                <a:ea typeface="微软雅黑"/>
              </a:rPr>
              <a:t>,</a:t>
            </a:r>
            <a:r>
              <a:rPr lang="zh-CN" altLang="en-US" sz="2000" dirty="0">
                <a:latin typeface="微软雅黑"/>
                <a:ea typeface="微软雅黑"/>
              </a:rPr>
              <a:t>锻炼强健的体魄而设置的必修课</a:t>
            </a:r>
            <a:r>
              <a:rPr lang="en-US" altLang="zh-CN" sz="2000" dirty="0">
                <a:latin typeface="微软雅黑"/>
                <a:ea typeface="微软雅黑"/>
              </a:rPr>
              <a:t>.</a:t>
            </a:r>
            <a:r>
              <a:rPr lang="zh-CN" altLang="en-US" sz="2000" dirty="0">
                <a:latin typeface="微软雅黑"/>
                <a:ea typeface="微软雅黑"/>
              </a:rPr>
              <a:t>如目前全国高职所设置的“两课”、外语 课、计算机课和体育课等</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a:t>
            </a:r>
            <a:r>
              <a:rPr lang="zh-CN" altLang="en-US" sz="2000" b="1" dirty="0">
                <a:latin typeface="微软雅黑"/>
                <a:ea typeface="微软雅黑"/>
              </a:rPr>
              <a:t>二 </a:t>
            </a:r>
            <a:r>
              <a:rPr lang="en-US" altLang="zh-CN" sz="2000" b="1" dirty="0">
                <a:latin typeface="微软雅黑"/>
                <a:ea typeface="微软雅黑"/>
              </a:rPr>
              <a:t>)</a:t>
            </a:r>
            <a:r>
              <a:rPr lang="zh-CN" altLang="en-US" sz="2000" b="1" dirty="0">
                <a:latin typeface="微软雅黑"/>
                <a:ea typeface="微软雅黑"/>
              </a:rPr>
              <a:t>基 础 课 </a:t>
            </a:r>
          </a:p>
          <a:p>
            <a:r>
              <a:rPr lang="zh-CN" altLang="en-US" sz="2000" dirty="0">
                <a:latin typeface="微软雅黑"/>
                <a:ea typeface="微软雅黑"/>
              </a:rPr>
              <a:t>基础课是向学生讲授与专业密切相联系的一些基本理论、基本知识和基本技能的课程</a:t>
            </a:r>
            <a:r>
              <a:rPr lang="en-US" altLang="zh-CN" sz="2000" dirty="0">
                <a:latin typeface="微软雅黑"/>
                <a:ea typeface="微软雅黑"/>
              </a:rPr>
              <a:t>. </a:t>
            </a:r>
            <a:r>
              <a:rPr lang="zh-CN" altLang="en-US" sz="2000" dirty="0">
                <a:latin typeface="微软雅黑"/>
                <a:ea typeface="微软雅黑"/>
              </a:rPr>
              <a:t>目的是为学生的学习打下牢固的理论基础和技能基础</a:t>
            </a:r>
            <a:r>
              <a:rPr lang="en-US" altLang="zh-CN" sz="2000" dirty="0">
                <a:latin typeface="微软雅黑"/>
                <a:ea typeface="微软雅黑"/>
              </a:rPr>
              <a:t>.</a:t>
            </a:r>
            <a:r>
              <a:rPr lang="zh-CN" altLang="en-US" sz="2000" dirty="0">
                <a:latin typeface="微软雅黑"/>
                <a:ea typeface="微软雅黑"/>
              </a:rPr>
              <a:t>基础课是学好专业课的前提</a:t>
            </a:r>
            <a:r>
              <a:rPr lang="en-US" altLang="zh-CN" sz="2000" dirty="0">
                <a:latin typeface="微软雅黑"/>
                <a:ea typeface="微软雅黑"/>
              </a:rPr>
              <a:t>.</a:t>
            </a:r>
            <a:r>
              <a:rPr lang="zh-CN" altLang="en-US" sz="2000" dirty="0">
                <a:latin typeface="微软雅黑"/>
                <a:ea typeface="微软雅黑"/>
              </a:rPr>
              <a:t>如果 学生想要在事业上有一番作为</a:t>
            </a:r>
            <a:r>
              <a:rPr lang="en-US" altLang="zh-CN" sz="2000" dirty="0">
                <a:latin typeface="微软雅黑"/>
                <a:ea typeface="微软雅黑"/>
              </a:rPr>
              <a:t>,</a:t>
            </a:r>
            <a:r>
              <a:rPr lang="zh-CN" altLang="en-US" sz="2000" dirty="0">
                <a:latin typeface="微软雅黑"/>
                <a:ea typeface="微软雅黑"/>
              </a:rPr>
              <a:t>没有牢固而宽厚的基础理论知识是不行的</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a:t>
            </a:r>
            <a:r>
              <a:rPr lang="zh-CN" altLang="en-US" sz="2000" b="1" dirty="0">
                <a:latin typeface="微软雅黑"/>
                <a:ea typeface="微软雅黑"/>
              </a:rPr>
              <a:t>三 </a:t>
            </a:r>
            <a:r>
              <a:rPr lang="en-US" altLang="zh-CN" sz="2000" b="1" dirty="0">
                <a:latin typeface="微软雅黑"/>
                <a:ea typeface="微软雅黑"/>
              </a:rPr>
              <a:t>)</a:t>
            </a:r>
            <a:r>
              <a:rPr lang="zh-CN" altLang="en-US" sz="2000" b="1" dirty="0">
                <a:latin typeface="微软雅黑"/>
                <a:ea typeface="微软雅黑"/>
              </a:rPr>
              <a:t>专 业 课 </a:t>
            </a:r>
          </a:p>
          <a:p>
            <a:r>
              <a:rPr lang="zh-CN" altLang="en-US" sz="2000" dirty="0">
                <a:latin typeface="微软雅黑"/>
                <a:ea typeface="微软雅黑"/>
              </a:rPr>
              <a:t>专业课是高职学校学习某一专业的学生修习的专业知识与专门技能的课程</a:t>
            </a:r>
            <a:r>
              <a:rPr lang="en-US" altLang="zh-CN" sz="2000" dirty="0">
                <a:latin typeface="微软雅黑"/>
                <a:ea typeface="微软雅黑"/>
              </a:rPr>
              <a:t>,</a:t>
            </a:r>
            <a:r>
              <a:rPr lang="zh-CN" altLang="en-US" sz="2000" dirty="0">
                <a:latin typeface="微软雅黑"/>
                <a:ea typeface="微软雅黑"/>
              </a:rPr>
              <a:t>是学生所 学的本专业的理论、知识和技能的科学体系</a:t>
            </a:r>
            <a:r>
              <a:rPr lang="en-US" altLang="zh-CN" sz="2000" dirty="0">
                <a:latin typeface="微软雅黑"/>
                <a:ea typeface="微软雅黑"/>
              </a:rPr>
              <a:t>.</a:t>
            </a:r>
            <a:r>
              <a:rPr lang="zh-CN" altLang="en-US" sz="2000" dirty="0">
                <a:latin typeface="微软雅黑"/>
                <a:ea typeface="微软雅黑"/>
              </a:rPr>
              <a:t>在整个课程的结构中</a:t>
            </a:r>
            <a:r>
              <a:rPr lang="en-US" altLang="zh-CN" sz="2000" dirty="0">
                <a:latin typeface="微软雅黑"/>
                <a:ea typeface="微软雅黑"/>
              </a:rPr>
              <a:t>,</a:t>
            </a:r>
            <a:r>
              <a:rPr lang="zh-CN" altLang="en-US" sz="2000" dirty="0">
                <a:latin typeface="微软雅黑"/>
                <a:ea typeface="微软雅黑"/>
              </a:rPr>
              <a:t>它是标志培养对象专业 特点的中心组成部分</a:t>
            </a:r>
            <a:r>
              <a:rPr lang="en-US" altLang="zh-CN" sz="2000" dirty="0">
                <a:latin typeface="微软雅黑"/>
                <a:ea typeface="微软雅黑"/>
              </a:rPr>
              <a:t>,</a:t>
            </a:r>
            <a:r>
              <a:rPr lang="zh-CN" altLang="en-US" sz="2000" dirty="0">
                <a:latin typeface="微软雅黑"/>
                <a:ea typeface="微软雅黑"/>
              </a:rPr>
              <a:t>是学生专业知识结构的核心</a:t>
            </a:r>
            <a:r>
              <a:rPr lang="en-US" altLang="zh-CN" sz="2000" dirty="0" smtClean="0">
                <a:latin typeface="微软雅黑"/>
                <a:ea typeface="微软雅黑"/>
              </a:rPr>
              <a:t>.</a:t>
            </a:r>
            <a:r>
              <a:rPr lang="zh-CN" altLang="en-US" sz="2000" dirty="0">
                <a:latin typeface="微软雅黑"/>
                <a:ea typeface="微软雅黑"/>
              </a:rPr>
              <a:t>专业课可以使学生具有初步的专业知 识</a:t>
            </a:r>
            <a:r>
              <a:rPr lang="en-US" altLang="zh-CN" sz="2000" dirty="0">
                <a:latin typeface="微软雅黑"/>
                <a:ea typeface="微软雅黑"/>
              </a:rPr>
              <a:t>,</a:t>
            </a:r>
            <a:r>
              <a:rPr lang="zh-CN" altLang="en-US" sz="2000" dirty="0">
                <a:latin typeface="微软雅黑"/>
                <a:ea typeface="微软雅黑"/>
              </a:rPr>
              <a:t>对于本专业有关的科技前沿上的新发明、新发现有所了解</a:t>
            </a:r>
            <a:r>
              <a:rPr lang="en-US" altLang="zh-CN" sz="2000" dirty="0">
                <a:latin typeface="微软雅黑"/>
                <a:ea typeface="微软雅黑"/>
              </a:rPr>
              <a:t>.</a:t>
            </a:r>
            <a:r>
              <a:rPr lang="zh-CN" altLang="en-US" sz="2000" dirty="0">
                <a:latin typeface="微软雅黑"/>
                <a:ea typeface="微软雅黑"/>
              </a:rPr>
              <a:t>一个合格的、成熟的专业所 需的专业知识</a:t>
            </a:r>
            <a:r>
              <a:rPr lang="en-US" altLang="zh-CN" sz="2000" dirty="0">
                <a:latin typeface="微软雅黑"/>
                <a:ea typeface="微软雅黑"/>
              </a:rPr>
              <a:t>,</a:t>
            </a:r>
            <a:r>
              <a:rPr lang="zh-CN" altLang="en-US" sz="2000" dirty="0">
                <a:latin typeface="微软雅黑"/>
                <a:ea typeface="微软雅黑"/>
              </a:rPr>
              <a:t>还需在工作实践中学习、总结、体会、探索</a:t>
            </a:r>
            <a:r>
              <a:rPr lang="en-US" altLang="zh-CN" sz="2000" dirty="0">
                <a:latin typeface="微软雅黑"/>
                <a:ea typeface="微软雅黑"/>
              </a:rPr>
              <a:t>,</a:t>
            </a:r>
            <a:r>
              <a:rPr lang="zh-CN" altLang="en-US" sz="2000" dirty="0">
                <a:latin typeface="微软雅黑"/>
                <a:ea typeface="微软雅黑"/>
              </a:rPr>
              <a:t>逐步丰富起来</a:t>
            </a:r>
            <a:r>
              <a:rPr lang="en-US" altLang="zh-CN" sz="2000" dirty="0">
                <a:latin typeface="微软雅黑"/>
                <a:ea typeface="微软雅黑"/>
              </a:rPr>
              <a:t>.</a:t>
            </a:r>
            <a:r>
              <a:rPr lang="en-US" altLang="zh-CN" sz="2000" dirty="0"/>
              <a:t> </a:t>
            </a:r>
            <a:endParaRPr lang="zh-CN" altLang="en-US" sz="2000" dirty="0">
              <a:latin typeface="微软雅黑"/>
              <a:ea typeface="微软雅黑"/>
            </a:endParaRPr>
          </a:p>
        </p:txBody>
      </p:sp>
    </p:spTree>
    <p:extLst>
      <p:ext uri="{BB962C8B-B14F-4D97-AF65-F5344CB8AC3E}">
        <p14:creationId xmlns:p14="http://schemas.microsoft.com/office/powerpoint/2010/main" val="206023976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641288"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第五</a:t>
            </a:r>
            <a:r>
              <a:rPr lang="zh-CN" altLang="en-US" sz="3200" dirty="0" smtClean="0">
                <a:latin typeface="微软雅黑" pitchFamily="34" charset="-122"/>
                <a:ea typeface="微软雅黑" pitchFamily="34" charset="-122"/>
              </a:rPr>
              <a:t>节 大学</a:t>
            </a:r>
            <a:r>
              <a:rPr lang="zh-CN" altLang="en-US" sz="3200" dirty="0" smtClean="0">
                <a:latin typeface="微软雅黑" pitchFamily="34" charset="-122"/>
                <a:ea typeface="微软雅黑" pitchFamily="34" charset="-122"/>
              </a:rPr>
              <a:t>教育的性质、特点</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1043608" y="620688"/>
            <a:ext cx="7776864" cy="6001643"/>
          </a:xfrm>
          <a:prstGeom prst="rect">
            <a:avLst/>
          </a:prstGeom>
          <a:noFill/>
        </p:spPr>
        <p:txBody>
          <a:bodyPr wrap="square" rtlCol="0">
            <a:spAutoFit/>
          </a:bodyPr>
          <a:lstStyle/>
          <a:p>
            <a:r>
              <a:rPr lang="zh-CN" altLang="en-US" sz="2400" dirty="0">
                <a:latin typeface="微软雅黑"/>
                <a:ea typeface="微软雅黑"/>
              </a:rPr>
              <a:t>三、大学教育的实践教学 </a:t>
            </a:r>
          </a:p>
          <a:p>
            <a:r>
              <a:rPr lang="zh-CN" altLang="en-US" sz="2000" dirty="0">
                <a:latin typeface="微软雅黑"/>
                <a:ea typeface="微软雅黑"/>
              </a:rPr>
              <a:t>高职教育为了培养出企业好用、愿用、实用的人才</a:t>
            </a:r>
            <a:r>
              <a:rPr lang="en-US" altLang="zh-CN" sz="2000" dirty="0">
                <a:latin typeface="微软雅黑"/>
                <a:ea typeface="微软雅黑"/>
              </a:rPr>
              <a:t>,</a:t>
            </a:r>
            <a:r>
              <a:rPr lang="zh-CN" altLang="en-US" sz="2000" dirty="0">
                <a:latin typeface="微软雅黑"/>
                <a:ea typeface="微软雅黑"/>
              </a:rPr>
              <a:t>必须针对岗位职业的需要</a:t>
            </a:r>
            <a:r>
              <a:rPr lang="en-US" altLang="zh-CN" sz="2000" dirty="0">
                <a:latin typeface="微软雅黑"/>
                <a:ea typeface="微软雅黑"/>
              </a:rPr>
              <a:t>,</a:t>
            </a:r>
            <a:r>
              <a:rPr lang="zh-CN" altLang="en-US" sz="2000" dirty="0">
                <a:latin typeface="微软雅黑"/>
                <a:ea typeface="微软雅黑"/>
              </a:rPr>
              <a:t>强化教学 过程的实践性</a:t>
            </a:r>
            <a:r>
              <a:rPr lang="en-US" altLang="zh-CN" sz="2000" dirty="0">
                <a:latin typeface="微软雅黑"/>
                <a:ea typeface="微软雅黑"/>
              </a:rPr>
              <a:t>,</a:t>
            </a:r>
            <a:r>
              <a:rPr lang="zh-CN" altLang="en-US" sz="2000" dirty="0">
                <a:latin typeface="微软雅黑"/>
                <a:ea typeface="微软雅黑"/>
              </a:rPr>
              <a:t>增加实践性教学环节</a:t>
            </a:r>
            <a:r>
              <a:rPr lang="en-US" altLang="zh-CN" sz="2000" dirty="0">
                <a:latin typeface="微软雅黑"/>
                <a:ea typeface="微软雅黑"/>
              </a:rPr>
              <a:t>,</a:t>
            </a:r>
            <a:r>
              <a:rPr lang="zh-CN" altLang="en-US" sz="2000" dirty="0">
                <a:latin typeface="微软雅黑"/>
                <a:ea typeface="微软雅黑"/>
              </a:rPr>
              <a:t>突出职业技能训练</a:t>
            </a:r>
            <a:r>
              <a:rPr lang="en-US" altLang="zh-CN" sz="2000" dirty="0">
                <a:latin typeface="微软雅黑"/>
                <a:ea typeface="微软雅黑"/>
              </a:rPr>
              <a:t>.</a:t>
            </a:r>
            <a:r>
              <a:rPr lang="zh-CN" altLang="en-US" sz="2000" dirty="0">
                <a:latin typeface="微软雅黑"/>
                <a:ea typeface="微软雅黑"/>
              </a:rPr>
              <a:t>高职教育的实践教学占整个教学 计划学时的</a:t>
            </a:r>
            <a:r>
              <a:rPr lang="en-US" altLang="zh-CN" sz="2000" dirty="0">
                <a:latin typeface="微软雅黑"/>
                <a:ea typeface="微软雅黑"/>
              </a:rPr>
              <a:t>40%</a:t>
            </a:r>
            <a:r>
              <a:rPr lang="zh-CN" altLang="en-US" sz="2000" dirty="0">
                <a:latin typeface="微软雅黑"/>
                <a:ea typeface="微软雅黑"/>
              </a:rPr>
              <a:t>以上</a:t>
            </a:r>
            <a:r>
              <a:rPr lang="en-US" altLang="zh-CN" sz="2000" dirty="0">
                <a:latin typeface="微软雅黑"/>
                <a:ea typeface="微软雅黑"/>
              </a:rPr>
              <a:t>,</a:t>
            </a:r>
            <a:r>
              <a:rPr lang="zh-CN" altLang="en-US" sz="2000" dirty="0">
                <a:latin typeface="微软雅黑"/>
                <a:ea typeface="微软雅黑"/>
              </a:rPr>
              <a:t>这是高职教育的重要特征</a:t>
            </a:r>
            <a:r>
              <a:rPr lang="en-US" altLang="zh-CN" sz="2000" dirty="0">
                <a:latin typeface="微软雅黑"/>
                <a:ea typeface="微软雅黑"/>
              </a:rPr>
              <a:t>,</a:t>
            </a:r>
            <a:r>
              <a:rPr lang="zh-CN" altLang="en-US" sz="2000" dirty="0">
                <a:latin typeface="微软雅黑"/>
                <a:ea typeface="微软雅黑"/>
              </a:rPr>
              <a:t>也是实践能力培养的关键教学环节</a:t>
            </a:r>
            <a:r>
              <a:rPr lang="en-US" altLang="zh-CN" sz="2000" dirty="0">
                <a:latin typeface="微软雅黑"/>
                <a:ea typeface="微软雅黑"/>
              </a:rPr>
              <a:t>. </a:t>
            </a:r>
            <a:endParaRPr lang="zh-CN" altLang="en-US" sz="2000" dirty="0">
              <a:latin typeface="微软雅黑"/>
              <a:ea typeface="微软雅黑"/>
            </a:endParaRPr>
          </a:p>
          <a:p>
            <a:r>
              <a:rPr lang="zh-CN" altLang="en-US" sz="2000" dirty="0">
                <a:latin typeface="微软雅黑"/>
                <a:ea typeface="微软雅黑"/>
              </a:rPr>
              <a:t>实习、实训是教学计划中实践性教学环节的两个重要组成部分</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1 .</a:t>
            </a:r>
            <a:r>
              <a:rPr lang="zh-CN" altLang="en-US" sz="2000" b="1" dirty="0">
                <a:latin typeface="微软雅黑"/>
                <a:ea typeface="微软雅黑"/>
              </a:rPr>
              <a:t>实 验 课 </a:t>
            </a:r>
          </a:p>
          <a:p>
            <a:r>
              <a:rPr lang="zh-CN" altLang="en-US" sz="2000" dirty="0" smtClean="0">
                <a:latin typeface="微软雅黑"/>
                <a:ea typeface="微软雅黑"/>
              </a:rPr>
              <a:t>    以验证课堂</a:t>
            </a:r>
            <a:r>
              <a:rPr lang="zh-CN" altLang="en-US" sz="2000" dirty="0">
                <a:latin typeface="微软雅黑"/>
                <a:ea typeface="微软雅黑"/>
              </a:rPr>
              <a:t>教学内容、掌握实验方法、熟悉实验设备为目的</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2 .</a:t>
            </a:r>
            <a:r>
              <a:rPr lang="zh-CN" altLang="en-US" sz="2000" b="1" dirty="0">
                <a:latin typeface="微软雅黑"/>
                <a:ea typeface="微软雅黑"/>
              </a:rPr>
              <a:t>上 机 </a:t>
            </a:r>
            <a:r>
              <a:rPr lang="zh-CN" altLang="en-US" sz="2000" b="1" dirty="0" smtClean="0">
                <a:latin typeface="微软雅黑"/>
                <a:ea typeface="微软雅黑"/>
              </a:rPr>
              <a:t>课</a:t>
            </a:r>
            <a:endParaRPr lang="en-US" altLang="zh-CN" sz="2000" b="1" dirty="0" smtClean="0">
              <a:latin typeface="微软雅黑"/>
              <a:ea typeface="微软雅黑"/>
            </a:endParaRPr>
          </a:p>
          <a:p>
            <a:r>
              <a:rPr lang="zh-CN" altLang="en-US" sz="2000" dirty="0" smtClean="0">
                <a:latin typeface="微软雅黑"/>
                <a:ea typeface="微软雅黑"/>
              </a:rPr>
              <a:t>      计算机已经渗透到各个领</a:t>
            </a:r>
            <a:r>
              <a:rPr lang="zh-CN" altLang="en-US" sz="2000" dirty="0">
                <a:latin typeface="微软雅黑"/>
                <a:ea typeface="微软雅黑"/>
              </a:rPr>
              <a:t>域的各个层次</a:t>
            </a:r>
            <a:r>
              <a:rPr lang="en-US" altLang="zh-CN" sz="2000" dirty="0">
                <a:latin typeface="微软雅黑"/>
                <a:ea typeface="微软雅黑"/>
              </a:rPr>
              <a:t>,</a:t>
            </a:r>
            <a:r>
              <a:rPr lang="zh-CN" altLang="en-US" sz="2000" dirty="0">
                <a:latin typeface="微软雅黑"/>
                <a:ea typeface="微软雅黑"/>
              </a:rPr>
              <a:t>并且已经成为每一名技术人员必备的计算</a:t>
            </a:r>
            <a:r>
              <a:rPr lang="zh-CN" altLang="en-US" sz="2000" dirty="0" smtClean="0">
                <a:latin typeface="微软雅黑"/>
                <a:ea typeface="微软雅黑"/>
              </a:rPr>
              <a:t>与管理</a:t>
            </a:r>
            <a:r>
              <a:rPr lang="zh-CN" altLang="en-US" sz="2000" dirty="0">
                <a:latin typeface="微软雅黑"/>
                <a:ea typeface="微软雅黑"/>
              </a:rPr>
              <a:t>工具</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3 .</a:t>
            </a:r>
            <a:r>
              <a:rPr lang="zh-CN" altLang="en-US" sz="2000" b="1" dirty="0">
                <a:latin typeface="微软雅黑"/>
                <a:ea typeface="微软雅黑"/>
              </a:rPr>
              <a:t>实 习 课 </a:t>
            </a:r>
          </a:p>
          <a:p>
            <a:r>
              <a:rPr lang="zh-CN" altLang="en-US" sz="2000" dirty="0" smtClean="0">
                <a:latin typeface="微软雅黑"/>
                <a:ea typeface="微软雅黑"/>
              </a:rPr>
              <a:t>      又称生产实习</a:t>
            </a:r>
            <a:r>
              <a:rPr lang="zh-CN" altLang="en-US" sz="2000" dirty="0">
                <a:latin typeface="微软雅黑"/>
                <a:ea typeface="微软雅黑"/>
              </a:rPr>
              <a:t>或上岗实习</a:t>
            </a:r>
            <a:r>
              <a:rPr lang="en-US" altLang="zh-CN" sz="2000" dirty="0">
                <a:latin typeface="微软雅黑"/>
                <a:ea typeface="微软雅黑"/>
              </a:rPr>
              <a:t>,</a:t>
            </a:r>
            <a:r>
              <a:rPr lang="zh-CN" altLang="en-US" sz="2000" dirty="0">
                <a:latin typeface="微软雅黑"/>
                <a:ea typeface="微软雅黑"/>
              </a:rPr>
              <a:t>是在岗位的现场环境中从事一定的实际工作</a:t>
            </a:r>
            <a:r>
              <a:rPr lang="en-US" altLang="zh-CN" sz="2000" dirty="0">
                <a:latin typeface="微软雅黑"/>
                <a:ea typeface="微软雅黑"/>
              </a:rPr>
              <a:t>,</a:t>
            </a:r>
            <a:r>
              <a:rPr lang="zh-CN" altLang="en-US" sz="2000" dirty="0">
                <a:latin typeface="微软雅黑"/>
                <a:ea typeface="微软雅黑"/>
              </a:rPr>
              <a:t>以获得有关的 实际知识、运作方法和操作技能</a:t>
            </a:r>
            <a:r>
              <a:rPr lang="en-US" altLang="zh-CN" sz="2000" dirty="0">
                <a:latin typeface="微软雅黑"/>
                <a:ea typeface="微软雅黑"/>
              </a:rPr>
              <a:t>,</a:t>
            </a:r>
            <a:r>
              <a:rPr lang="zh-CN" altLang="en-US" sz="2000" dirty="0">
                <a:latin typeface="微软雅黑"/>
                <a:ea typeface="微软雅黑"/>
              </a:rPr>
              <a:t>加深理解和巩固所学的书本知识</a:t>
            </a:r>
            <a:r>
              <a:rPr lang="en-US" altLang="zh-CN" sz="2000" dirty="0">
                <a:latin typeface="微软雅黑"/>
                <a:ea typeface="微软雅黑"/>
              </a:rPr>
              <a:t>,</a:t>
            </a:r>
            <a:r>
              <a:rPr lang="zh-CN" altLang="en-US" sz="2000" dirty="0">
                <a:latin typeface="微软雅黑"/>
                <a:ea typeface="微软雅黑"/>
              </a:rPr>
              <a:t>并学会运用知识解决岗 位实际问题和独立完成规定的工作</a:t>
            </a:r>
            <a:r>
              <a:rPr lang="en-US" altLang="zh-CN" sz="2000" dirty="0">
                <a:latin typeface="微软雅黑"/>
                <a:ea typeface="微软雅黑"/>
              </a:rPr>
              <a:t>.</a:t>
            </a:r>
            <a:r>
              <a:rPr lang="zh-CN" altLang="en-US" sz="2000" dirty="0">
                <a:latin typeface="微软雅黑"/>
                <a:ea typeface="微软雅黑"/>
              </a:rPr>
              <a:t>实习课是岗位实践能力培养的重要教学环节</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4 .</a:t>
            </a:r>
            <a:r>
              <a:rPr lang="zh-CN" altLang="en-US" sz="2000" b="1" dirty="0">
                <a:latin typeface="微软雅黑"/>
                <a:ea typeface="微软雅黑"/>
              </a:rPr>
              <a:t>设 计 课 </a:t>
            </a:r>
            <a:endParaRPr lang="en-US" altLang="zh-CN" sz="2000" b="1" dirty="0" smtClean="0">
              <a:latin typeface="微软雅黑"/>
              <a:ea typeface="微软雅黑"/>
            </a:endParaRPr>
          </a:p>
          <a:p>
            <a:r>
              <a:rPr lang="zh-CN" altLang="en-US" sz="2000" dirty="0" smtClean="0">
                <a:latin typeface="微软雅黑"/>
                <a:ea typeface="微软雅黑"/>
              </a:rPr>
              <a:t>     设计课是对岗位实践</a:t>
            </a:r>
            <a:r>
              <a:rPr lang="zh-CN" altLang="en-US" sz="2000" dirty="0">
                <a:latin typeface="微软雅黑"/>
                <a:ea typeface="微软雅黑"/>
              </a:rPr>
              <a:t>能力的综合训练</a:t>
            </a:r>
            <a:r>
              <a:rPr lang="en-US" altLang="zh-CN" sz="2000" dirty="0">
                <a:latin typeface="微软雅黑"/>
                <a:ea typeface="微软雅黑"/>
              </a:rPr>
              <a:t>,</a:t>
            </a:r>
            <a:r>
              <a:rPr lang="zh-CN" altLang="en-US" sz="2000" dirty="0">
                <a:latin typeface="微软雅黑"/>
                <a:ea typeface="微软雅黑"/>
              </a:rPr>
              <a:t>也是对专业素质的培养</a:t>
            </a:r>
            <a:r>
              <a:rPr lang="en-US" altLang="zh-CN" sz="2000" dirty="0">
                <a:latin typeface="微软雅黑"/>
                <a:ea typeface="微软雅黑"/>
              </a:rPr>
              <a:t>.</a:t>
            </a:r>
            <a:r>
              <a:rPr lang="zh-CN" altLang="en-US" sz="2000" dirty="0" smtClean="0">
                <a:latin typeface="微软雅黑"/>
                <a:ea typeface="微软雅黑"/>
              </a:rPr>
              <a:t>设计课一般分为课程设计和毕业设计</a:t>
            </a:r>
            <a:r>
              <a:rPr lang="en-US" altLang="zh-CN" sz="2000" dirty="0" smtClean="0">
                <a:latin typeface="微软雅黑"/>
                <a:ea typeface="微软雅黑"/>
              </a:rPr>
              <a:t>.</a:t>
            </a:r>
            <a:endParaRPr lang="zh-CN" altLang="en-US" sz="2000" dirty="0">
              <a:latin typeface="微软雅黑"/>
              <a:ea typeface="微软雅黑"/>
            </a:endParaRPr>
          </a:p>
        </p:txBody>
      </p:sp>
    </p:spTree>
    <p:extLst>
      <p:ext uri="{BB962C8B-B14F-4D97-AF65-F5344CB8AC3E}">
        <p14:creationId xmlns:p14="http://schemas.microsoft.com/office/powerpoint/2010/main" val="34701093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116632"/>
            <a:ext cx="5763116"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第五</a:t>
            </a:r>
            <a:r>
              <a:rPr lang="zh-CN" altLang="en-US" sz="3200" dirty="0" smtClean="0">
                <a:latin typeface="微软雅黑" pitchFamily="34" charset="-122"/>
                <a:ea typeface="微软雅黑" pitchFamily="34" charset="-122"/>
              </a:rPr>
              <a:t>节  大学</a:t>
            </a:r>
            <a:r>
              <a:rPr lang="zh-CN" altLang="en-US" sz="3200" dirty="0" smtClean="0">
                <a:latin typeface="微软雅黑" pitchFamily="34" charset="-122"/>
                <a:ea typeface="微软雅黑" pitchFamily="34" charset="-122"/>
              </a:rPr>
              <a:t>教育的性质、特点</a:t>
            </a:r>
            <a:endParaRPr lang="zh-CN" altLang="en-US" sz="3200" dirty="0">
              <a:latin typeface="微软雅黑" pitchFamily="34" charset="-122"/>
              <a:ea typeface="微软雅黑" pitchFamily="34" charset="-122"/>
            </a:endParaRPr>
          </a:p>
        </p:txBody>
      </p:sp>
      <p:sp>
        <p:nvSpPr>
          <p:cNvPr id="3" name="菱形 2"/>
          <p:cNvSpPr/>
          <p:nvPr/>
        </p:nvSpPr>
        <p:spPr>
          <a:xfrm>
            <a:off x="467544" y="260648"/>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1043608" y="620688"/>
            <a:ext cx="7776864" cy="5386090"/>
          </a:xfrm>
          <a:prstGeom prst="rect">
            <a:avLst/>
          </a:prstGeom>
          <a:noFill/>
        </p:spPr>
        <p:txBody>
          <a:bodyPr wrap="square" rtlCol="0">
            <a:spAutoFit/>
          </a:bodyPr>
          <a:lstStyle/>
          <a:p>
            <a:r>
              <a:rPr lang="zh-CN" altLang="en-US" sz="2400" dirty="0">
                <a:latin typeface="微软雅黑"/>
                <a:ea typeface="微软雅黑"/>
              </a:rPr>
              <a:t>四、实践教学的环节 </a:t>
            </a:r>
          </a:p>
          <a:p>
            <a:r>
              <a:rPr lang="en-US" altLang="zh-CN" sz="2000" b="1" dirty="0">
                <a:latin typeface="微软雅黑"/>
                <a:ea typeface="微软雅黑"/>
              </a:rPr>
              <a:t>1 .</a:t>
            </a:r>
            <a:r>
              <a:rPr lang="zh-CN" altLang="en-US" sz="2000" b="1" dirty="0">
                <a:latin typeface="微软雅黑"/>
                <a:ea typeface="微软雅黑"/>
              </a:rPr>
              <a:t>参 观 </a:t>
            </a:r>
            <a:r>
              <a:rPr lang="en-US" altLang="zh-CN" sz="2000" b="1" dirty="0">
                <a:latin typeface="微软雅黑"/>
                <a:ea typeface="微软雅黑"/>
              </a:rPr>
              <a:t>(</a:t>
            </a:r>
            <a:r>
              <a:rPr lang="zh-CN" altLang="en-US" sz="2000" b="1" dirty="0">
                <a:latin typeface="微软雅黑"/>
                <a:ea typeface="微软雅黑"/>
              </a:rPr>
              <a:t>认 知 </a:t>
            </a:r>
            <a:r>
              <a:rPr lang="en-US" altLang="zh-CN" sz="2000" b="1" dirty="0">
                <a:latin typeface="微软雅黑"/>
                <a:ea typeface="微软雅黑"/>
              </a:rPr>
              <a:t>)</a:t>
            </a:r>
            <a:r>
              <a:rPr lang="zh-CN" altLang="en-US" sz="2000" b="1" dirty="0">
                <a:latin typeface="微软雅黑"/>
                <a:ea typeface="微软雅黑"/>
              </a:rPr>
              <a:t>实 践 </a:t>
            </a:r>
          </a:p>
          <a:p>
            <a:r>
              <a:rPr lang="zh-CN" altLang="en-US" sz="2000" dirty="0">
                <a:latin typeface="微软雅黑"/>
                <a:ea typeface="微软雅黑"/>
              </a:rPr>
              <a:t>根据本专业教学计划</a:t>
            </a:r>
            <a:r>
              <a:rPr lang="en-US" altLang="zh-CN" sz="2000" dirty="0">
                <a:latin typeface="微软雅黑"/>
                <a:ea typeface="微软雅黑"/>
              </a:rPr>
              <a:t>,</a:t>
            </a:r>
            <a:r>
              <a:rPr lang="zh-CN" altLang="en-US" sz="2000" dirty="0">
                <a:latin typeface="微软雅黑"/>
                <a:ea typeface="微软雅黑"/>
              </a:rPr>
              <a:t>通常安排在第一、第二学期对学生进行认知教学</a:t>
            </a:r>
            <a:r>
              <a:rPr lang="en-US" altLang="zh-CN" sz="2000" dirty="0">
                <a:latin typeface="微软雅黑"/>
                <a:ea typeface="微软雅黑"/>
              </a:rPr>
              <a:t>,</a:t>
            </a:r>
            <a:r>
              <a:rPr lang="zh-CN" altLang="en-US" sz="2000" dirty="0" smtClean="0">
                <a:latin typeface="微软雅黑"/>
                <a:ea typeface="微软雅黑"/>
              </a:rPr>
              <a:t>由教师带队深入工商企业</a:t>
            </a:r>
            <a:r>
              <a:rPr lang="zh-CN" altLang="en-US" sz="2000" dirty="0">
                <a:latin typeface="微软雅黑"/>
                <a:ea typeface="微软雅黑"/>
              </a:rPr>
              <a:t>、银行和证券公司等各相关部门参观实习</a:t>
            </a:r>
            <a:r>
              <a:rPr lang="en-US" altLang="zh-CN" sz="2000" dirty="0">
                <a:latin typeface="微软雅黑"/>
                <a:ea typeface="微软雅黑"/>
              </a:rPr>
              <a:t>,</a:t>
            </a:r>
            <a:r>
              <a:rPr lang="zh-CN" altLang="en-US" sz="2000" dirty="0">
                <a:latin typeface="微软雅黑"/>
                <a:ea typeface="微软雅黑"/>
              </a:rPr>
              <a:t>听取情况介绍</a:t>
            </a:r>
            <a:r>
              <a:rPr lang="en-US" altLang="zh-CN" sz="2000" dirty="0">
                <a:latin typeface="微软雅黑"/>
                <a:ea typeface="微软雅黑"/>
              </a:rPr>
              <a:t>,</a:t>
            </a:r>
            <a:r>
              <a:rPr lang="zh-CN" altLang="en-US" sz="2000" dirty="0">
                <a:latin typeface="微软雅黑"/>
                <a:ea typeface="微软雅黑"/>
              </a:rPr>
              <a:t>使学生对职业和岗位 产生</a:t>
            </a:r>
            <a:r>
              <a:rPr lang="zh-CN" altLang="en-US" sz="2000" dirty="0" smtClean="0">
                <a:latin typeface="微软雅黑"/>
                <a:ea typeface="微软雅黑"/>
              </a:rPr>
              <a:t>感性认识</a:t>
            </a:r>
            <a:endParaRPr lang="en-US" altLang="zh-CN" sz="2000" dirty="0" smtClean="0">
              <a:latin typeface="微软雅黑"/>
              <a:ea typeface="微软雅黑"/>
            </a:endParaRPr>
          </a:p>
          <a:p>
            <a:r>
              <a:rPr lang="en-US" altLang="zh-CN" sz="2000" b="1" dirty="0" smtClean="0">
                <a:latin typeface="微软雅黑"/>
                <a:ea typeface="微软雅黑"/>
              </a:rPr>
              <a:t>2 </a:t>
            </a:r>
            <a:r>
              <a:rPr lang="en-US" altLang="zh-CN" sz="2000" b="1" dirty="0">
                <a:latin typeface="微软雅黑"/>
                <a:ea typeface="微软雅黑"/>
              </a:rPr>
              <a:t>.</a:t>
            </a:r>
            <a:r>
              <a:rPr lang="zh-CN" altLang="en-US" sz="2000" b="1" dirty="0">
                <a:latin typeface="微软雅黑"/>
                <a:ea typeface="微软雅黑"/>
              </a:rPr>
              <a:t>模 拟 实 践 </a:t>
            </a:r>
          </a:p>
          <a:p>
            <a:r>
              <a:rPr lang="zh-CN" altLang="en-US" sz="2000" dirty="0">
                <a:latin typeface="微软雅黑"/>
                <a:ea typeface="微软雅黑"/>
              </a:rPr>
              <a:t>结合经济类高职的特点</a:t>
            </a:r>
            <a:r>
              <a:rPr lang="en-US" altLang="zh-CN" sz="2000" dirty="0">
                <a:latin typeface="微软雅黑"/>
                <a:ea typeface="微软雅黑"/>
              </a:rPr>
              <a:t>,</a:t>
            </a:r>
            <a:r>
              <a:rPr lang="zh-CN" altLang="en-US" sz="2000" dirty="0">
                <a:latin typeface="微软雅黑"/>
                <a:ea typeface="微软雅黑"/>
              </a:rPr>
              <a:t>部分实践性教学只有通过模拟教学渗透到教学的全过程</a:t>
            </a:r>
            <a:r>
              <a:rPr lang="en-US" altLang="zh-CN" sz="2000" dirty="0">
                <a:latin typeface="微软雅黑"/>
                <a:ea typeface="微软雅黑"/>
              </a:rPr>
              <a:t>,</a:t>
            </a:r>
            <a:r>
              <a:rPr lang="zh-CN" altLang="en-US" sz="2000" dirty="0">
                <a:latin typeface="微软雅黑"/>
                <a:ea typeface="微软雅黑"/>
              </a:rPr>
              <a:t>贯穿 在各专业基础课和技术课之中</a:t>
            </a:r>
            <a:r>
              <a:rPr lang="en-US" altLang="zh-CN" sz="2000" dirty="0">
                <a:latin typeface="微软雅黑"/>
                <a:ea typeface="微软雅黑"/>
              </a:rPr>
              <a:t>,</a:t>
            </a:r>
            <a:r>
              <a:rPr lang="zh-CN" altLang="en-US" sz="2000" dirty="0">
                <a:latin typeface="微软雅黑"/>
                <a:ea typeface="微软雅黑"/>
              </a:rPr>
              <a:t>与此相应</a:t>
            </a:r>
            <a:r>
              <a:rPr lang="en-US" altLang="zh-CN" sz="2000" dirty="0">
                <a:latin typeface="微软雅黑"/>
                <a:ea typeface="微软雅黑"/>
              </a:rPr>
              <a:t>,</a:t>
            </a:r>
            <a:r>
              <a:rPr lang="zh-CN" altLang="en-US" sz="2000" dirty="0">
                <a:latin typeface="微软雅黑"/>
                <a:ea typeface="微软雅黑"/>
              </a:rPr>
              <a:t>每个专业都应有一定数量的模拟教学场所</a:t>
            </a:r>
            <a:r>
              <a:rPr lang="en-US" altLang="zh-CN" sz="2000" dirty="0">
                <a:latin typeface="微软雅黑"/>
                <a:ea typeface="微软雅黑"/>
              </a:rPr>
              <a:t>,</a:t>
            </a:r>
            <a:r>
              <a:rPr lang="zh-CN" altLang="en-US" sz="2000" dirty="0">
                <a:latin typeface="微软雅黑"/>
                <a:ea typeface="微软雅黑"/>
              </a:rPr>
              <a:t>并努 力使其环境仿真化、内容仿真化、过程仿真化以及人物仿真化</a:t>
            </a:r>
            <a:r>
              <a:rPr lang="en-US" altLang="zh-CN" sz="2000" dirty="0">
                <a:latin typeface="微软雅黑"/>
                <a:ea typeface="微软雅黑"/>
              </a:rPr>
              <a:t>.</a:t>
            </a:r>
            <a:r>
              <a:rPr lang="zh-CN" altLang="en-US" sz="2000" dirty="0">
                <a:latin typeface="微软雅黑"/>
                <a:ea typeface="微软雅黑"/>
              </a:rPr>
              <a:t>会计模拟实习、电子商务模 拟实训尤需具备以上客观条件</a:t>
            </a:r>
            <a:r>
              <a:rPr lang="en-US" altLang="zh-CN" sz="2000" dirty="0">
                <a:latin typeface="微软雅黑"/>
                <a:ea typeface="微软雅黑"/>
              </a:rPr>
              <a:t>. </a:t>
            </a:r>
            <a:endParaRPr lang="zh-CN" altLang="en-US" sz="2000" dirty="0">
              <a:latin typeface="微软雅黑"/>
              <a:ea typeface="微软雅黑"/>
            </a:endParaRPr>
          </a:p>
          <a:p>
            <a:r>
              <a:rPr lang="en-US" altLang="zh-CN" sz="2000" b="1" dirty="0">
                <a:latin typeface="微软雅黑"/>
                <a:ea typeface="微软雅黑"/>
              </a:rPr>
              <a:t>3 .</a:t>
            </a:r>
            <a:r>
              <a:rPr lang="zh-CN" altLang="en-US" sz="2000" b="1" dirty="0">
                <a:latin typeface="微软雅黑"/>
                <a:ea typeface="微软雅黑"/>
              </a:rPr>
              <a:t>课 程 </a:t>
            </a:r>
            <a:r>
              <a:rPr lang="en-US" altLang="zh-CN" sz="2000" b="1" dirty="0">
                <a:latin typeface="微软雅黑"/>
                <a:ea typeface="微软雅黑"/>
              </a:rPr>
              <a:t>(</a:t>
            </a:r>
            <a:r>
              <a:rPr lang="zh-CN" altLang="en-US" sz="2000" b="1" dirty="0">
                <a:latin typeface="微软雅黑"/>
                <a:ea typeface="微软雅黑"/>
              </a:rPr>
              <a:t>单 元 </a:t>
            </a:r>
            <a:r>
              <a:rPr lang="en-US" altLang="zh-CN" sz="2000" b="1" dirty="0">
                <a:latin typeface="微软雅黑"/>
                <a:ea typeface="微软雅黑"/>
              </a:rPr>
              <a:t>)</a:t>
            </a:r>
            <a:r>
              <a:rPr lang="zh-CN" altLang="en-US" sz="2000" b="1" dirty="0">
                <a:latin typeface="微软雅黑"/>
                <a:ea typeface="微软雅黑"/>
              </a:rPr>
              <a:t>实 践 </a:t>
            </a:r>
          </a:p>
          <a:p>
            <a:r>
              <a:rPr lang="zh-CN" altLang="en-US" sz="2000" dirty="0">
                <a:latin typeface="微软雅黑"/>
                <a:ea typeface="微软雅黑"/>
              </a:rPr>
              <a:t>学生在学完相应课程或若干单元知识后</a:t>
            </a:r>
            <a:r>
              <a:rPr lang="en-US" altLang="zh-CN" sz="2000" dirty="0">
                <a:latin typeface="微软雅黑"/>
                <a:ea typeface="微软雅黑"/>
              </a:rPr>
              <a:t>,</a:t>
            </a:r>
            <a:r>
              <a:rPr lang="zh-CN" altLang="en-US" sz="2000" dirty="0">
                <a:latin typeface="微软雅黑"/>
                <a:ea typeface="微软雅黑"/>
              </a:rPr>
              <a:t>应组织其进行专题性实习</a:t>
            </a:r>
            <a:r>
              <a:rPr lang="en-US" altLang="zh-CN" sz="2000" dirty="0">
                <a:latin typeface="微软雅黑"/>
                <a:ea typeface="微软雅黑"/>
              </a:rPr>
              <a:t>,</a:t>
            </a:r>
            <a:r>
              <a:rPr lang="zh-CN" altLang="en-US" sz="2000" dirty="0">
                <a:latin typeface="微软雅黑"/>
                <a:ea typeface="微软雅黑"/>
              </a:rPr>
              <a:t>这种实习是为了及 时消化、巩固所学专业知识</a:t>
            </a:r>
            <a:r>
              <a:rPr lang="en-US" altLang="zh-CN" sz="2000" dirty="0">
                <a:latin typeface="微软雅黑"/>
                <a:ea typeface="微软雅黑"/>
              </a:rPr>
              <a:t>,</a:t>
            </a:r>
            <a:r>
              <a:rPr lang="zh-CN" altLang="en-US" sz="2000" dirty="0">
                <a:latin typeface="微软雅黑"/>
                <a:ea typeface="微软雅黑"/>
              </a:rPr>
              <a:t>从实践中验证和修正所学知识</a:t>
            </a:r>
            <a:r>
              <a:rPr lang="en-US" altLang="zh-CN" sz="2000" dirty="0">
                <a:latin typeface="微软雅黑"/>
                <a:ea typeface="微软雅黑"/>
              </a:rPr>
              <a:t>,</a:t>
            </a:r>
            <a:r>
              <a:rPr lang="zh-CN" altLang="en-US" sz="2000" dirty="0">
                <a:latin typeface="微软雅黑"/>
                <a:ea typeface="微软雅黑"/>
              </a:rPr>
              <a:t>既可以在校内</a:t>
            </a:r>
            <a:r>
              <a:rPr lang="en-US" altLang="zh-CN" sz="2000" dirty="0">
                <a:latin typeface="微软雅黑"/>
                <a:ea typeface="微软雅黑"/>
              </a:rPr>
              <a:t>,</a:t>
            </a:r>
            <a:r>
              <a:rPr lang="zh-CN" altLang="en-US" sz="2000" dirty="0">
                <a:latin typeface="微软雅黑"/>
                <a:ea typeface="微软雅黑"/>
              </a:rPr>
              <a:t>也可在校外实习 基地进</a:t>
            </a:r>
            <a:r>
              <a:rPr lang="zh-CN" altLang="en-US" sz="2000" dirty="0" smtClean="0">
                <a:latin typeface="微软雅黑"/>
                <a:ea typeface="微软雅黑"/>
              </a:rPr>
              <a:t>行</a:t>
            </a:r>
            <a:endParaRPr lang="en-US" altLang="zh-CN" sz="2000" dirty="0" smtClean="0">
              <a:latin typeface="微软雅黑"/>
              <a:ea typeface="微软雅黑"/>
            </a:endParaRPr>
          </a:p>
          <a:p>
            <a:r>
              <a:rPr lang="en-US" altLang="zh-CN" sz="2000" b="1" dirty="0" smtClean="0">
                <a:latin typeface="微软雅黑"/>
                <a:ea typeface="微软雅黑"/>
              </a:rPr>
              <a:t>4 </a:t>
            </a:r>
            <a:r>
              <a:rPr lang="en-US" altLang="zh-CN" sz="2000" b="1" dirty="0">
                <a:latin typeface="微软雅黑"/>
                <a:ea typeface="微软雅黑"/>
              </a:rPr>
              <a:t>.</a:t>
            </a:r>
            <a:r>
              <a:rPr lang="zh-CN" altLang="en-US" sz="2000" b="1" dirty="0">
                <a:latin typeface="微软雅黑"/>
                <a:ea typeface="微软雅黑"/>
              </a:rPr>
              <a:t>综 合 实 训 、实 习 </a:t>
            </a:r>
          </a:p>
          <a:p>
            <a:r>
              <a:rPr lang="zh-CN" altLang="en-US" sz="2000" dirty="0" smtClean="0">
                <a:latin typeface="微软雅黑"/>
                <a:ea typeface="微软雅黑"/>
              </a:rPr>
              <a:t>在学</a:t>
            </a:r>
            <a:r>
              <a:rPr lang="zh-CN" altLang="en-US" sz="2000" dirty="0">
                <a:latin typeface="微软雅黑"/>
                <a:ea typeface="微软雅黑"/>
              </a:rPr>
              <a:t>完本专业所有课程后</a:t>
            </a:r>
            <a:r>
              <a:rPr lang="en-US" altLang="zh-CN" sz="2000" dirty="0">
                <a:latin typeface="微软雅黑"/>
                <a:ea typeface="微软雅黑"/>
              </a:rPr>
              <a:t>,</a:t>
            </a:r>
            <a:r>
              <a:rPr lang="zh-CN" altLang="en-US" sz="2000" dirty="0">
                <a:latin typeface="微软雅黑"/>
                <a:ea typeface="微软雅黑"/>
              </a:rPr>
              <a:t>安排学生与岗位相关</a:t>
            </a:r>
            <a:r>
              <a:rPr lang="zh-CN" altLang="en-US" sz="2000" dirty="0" smtClean="0">
                <a:latin typeface="微软雅黑"/>
                <a:ea typeface="微软雅黑"/>
              </a:rPr>
              <a:t>的综合实习</a:t>
            </a:r>
            <a:endParaRPr lang="zh-CN" altLang="en-US" sz="2000" dirty="0">
              <a:latin typeface="微软雅黑"/>
              <a:ea typeface="微软雅黑"/>
            </a:endParaRPr>
          </a:p>
        </p:txBody>
      </p:sp>
    </p:spTree>
    <p:extLst>
      <p:ext uri="{BB962C8B-B14F-4D97-AF65-F5344CB8AC3E}">
        <p14:creationId xmlns:p14="http://schemas.microsoft.com/office/powerpoint/2010/main" val="18901831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1266"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7"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8"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1269"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17" name="矩形 16">
            <a:extLst>
              <a:ext uri="{FF2B5EF4-FFF2-40B4-BE49-F238E27FC236}">
                <a16:creationId xmlns:a16="http://schemas.microsoft.com/office/drawing/2014/main" xmlns="" id="{0A0C680B-A605-4CEE-86F8-B84ADFCF252A}"/>
              </a:ext>
            </a:extLst>
          </p:cNvPr>
          <p:cNvSpPr/>
          <p:nvPr/>
        </p:nvSpPr>
        <p:spPr>
          <a:xfrm>
            <a:off x="0" y="1988840"/>
            <a:ext cx="7474442" cy="108616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zh-CN" sz="7200" dirty="0">
                <a:solidFill>
                  <a:schemeClr val="tx1">
                    <a:lumMod val="75000"/>
                    <a:lumOff val="25000"/>
                  </a:schemeClr>
                </a:solidFill>
              </a:rPr>
              <a:t>Thank </a:t>
            </a:r>
            <a:r>
              <a:rPr lang="en-US" altLang="zh-CN" sz="7200" dirty="0" smtClean="0">
                <a:solidFill>
                  <a:schemeClr val="tx1">
                    <a:lumMod val="75000"/>
                    <a:lumOff val="25000"/>
                  </a:schemeClr>
                </a:solidFill>
              </a:rPr>
              <a:t>you</a:t>
            </a:r>
          </a:p>
          <a:p>
            <a:pPr algn="r"/>
            <a:r>
              <a:rPr lang="zh-CN" altLang="en-US" sz="7200" dirty="0" smtClean="0">
                <a:solidFill>
                  <a:schemeClr val="tx1">
                    <a:lumMod val="75000"/>
                    <a:lumOff val="25000"/>
                  </a:schemeClr>
                </a:solidFill>
                <a:latin typeface="微软雅黑"/>
                <a:ea typeface="微软雅黑"/>
              </a:rPr>
              <a:t>感谢观看！</a:t>
            </a:r>
            <a:endParaRPr lang="zh-CN" altLang="en-US" sz="7200" dirty="0">
              <a:solidFill>
                <a:schemeClr val="tx1">
                  <a:lumMod val="75000"/>
                  <a:lumOff val="25000"/>
                </a:schemeClr>
              </a:solidFill>
              <a:latin typeface="微软雅黑"/>
              <a:ea typeface="微软雅黑"/>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260648"/>
            <a:ext cx="3300904" cy="584775"/>
          </a:xfrm>
          <a:prstGeom prst="rect">
            <a:avLst/>
          </a:prstGeom>
          <a:noFill/>
          <a:ln w="9525">
            <a:noFill/>
            <a:miter lim="800000"/>
            <a:headEnd/>
            <a:tailEnd/>
          </a:ln>
        </p:spPr>
        <p:txBody>
          <a:bodyPr wrap="none">
            <a:spAutoFit/>
          </a:bodyPr>
          <a:lstStyle/>
          <a:p>
            <a:r>
              <a:rPr lang="zh-CN" altLang="en-US" sz="3200" dirty="0" smtClean="0">
                <a:latin typeface="微软雅黑" pitchFamily="34" charset="-122"/>
                <a:ea typeface="微软雅黑" pitchFamily="34" charset="-122"/>
              </a:rPr>
              <a:t>第一节  了解</a:t>
            </a:r>
            <a:r>
              <a:rPr lang="zh-CN" altLang="en-US" sz="3200" dirty="0" smtClean="0">
                <a:latin typeface="微软雅黑" pitchFamily="34" charset="-122"/>
                <a:ea typeface="微软雅黑" pitchFamily="34" charset="-122"/>
              </a:rPr>
              <a:t>大学</a:t>
            </a:r>
            <a:endParaRPr lang="zh-CN" altLang="en-US" sz="3200" dirty="0">
              <a:latin typeface="微软雅黑" pitchFamily="34" charset="-122"/>
              <a:ea typeface="微软雅黑" pitchFamily="34" charset="-122"/>
            </a:endParaRPr>
          </a:p>
        </p:txBody>
      </p:sp>
      <p:sp>
        <p:nvSpPr>
          <p:cNvPr id="3" name="菱形 2"/>
          <p:cNvSpPr/>
          <p:nvPr/>
        </p:nvSpPr>
        <p:spPr>
          <a:xfrm>
            <a:off x="467544" y="404664"/>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980728"/>
            <a:ext cx="7200800" cy="3293209"/>
          </a:xfrm>
          <a:prstGeom prst="rect">
            <a:avLst/>
          </a:prstGeom>
          <a:noFill/>
        </p:spPr>
        <p:txBody>
          <a:bodyPr wrap="square" rtlCol="0">
            <a:spAutoFit/>
          </a:bodyPr>
          <a:lstStyle/>
          <a:p>
            <a:r>
              <a:rPr lang="zh-CN" altLang="en-US" sz="2400" dirty="0">
                <a:latin typeface="微软雅黑"/>
                <a:ea typeface="微软雅黑"/>
              </a:rPr>
              <a:t>一、</a:t>
            </a:r>
            <a:r>
              <a:rPr lang="zh-CN" altLang="en-US" sz="2400" dirty="0" smtClean="0">
                <a:latin typeface="微软雅黑"/>
                <a:ea typeface="微软雅黑"/>
              </a:rPr>
              <a:t>大学的含义</a:t>
            </a:r>
            <a:endParaRPr lang="en-US" altLang="zh-CN" sz="2400" dirty="0" smtClean="0">
              <a:latin typeface="微软雅黑"/>
              <a:ea typeface="微软雅黑"/>
            </a:endParaRPr>
          </a:p>
          <a:p>
            <a:endParaRPr lang="zh-CN" altLang="en-US" sz="2400" dirty="0">
              <a:latin typeface="微软雅黑"/>
              <a:ea typeface="微软雅黑"/>
            </a:endParaRPr>
          </a:p>
          <a:p>
            <a:r>
              <a:rPr lang="zh-CN" altLang="en-US" sz="2000" dirty="0" smtClean="0">
                <a:latin typeface="微软雅黑"/>
                <a:ea typeface="微软雅黑"/>
              </a:rPr>
              <a:t>       在中</a:t>
            </a:r>
            <a:r>
              <a:rPr lang="zh-CN" altLang="en-US" sz="2000" dirty="0">
                <a:latin typeface="微软雅黑"/>
                <a:ea typeface="微软雅黑"/>
              </a:rPr>
              <a:t>国古代</a:t>
            </a:r>
            <a:r>
              <a:rPr lang="en-US" altLang="zh-CN" sz="2000" dirty="0">
                <a:latin typeface="微软雅黑"/>
                <a:ea typeface="微软雅黑"/>
              </a:rPr>
              <a:t>,“</a:t>
            </a:r>
            <a:r>
              <a:rPr lang="zh-CN" altLang="en-US" sz="2000" dirty="0">
                <a:latin typeface="微软雅黑"/>
                <a:ea typeface="微软雅黑"/>
              </a:rPr>
              <a:t>大学”一词一般有两种含义</a:t>
            </a:r>
            <a:r>
              <a:rPr lang="en-US" altLang="zh-CN" sz="2000" dirty="0">
                <a:latin typeface="微软雅黑"/>
                <a:ea typeface="微软雅黑"/>
              </a:rPr>
              <a:t>:</a:t>
            </a:r>
            <a:r>
              <a:rPr lang="zh-CN" altLang="en-US" sz="2000" dirty="0">
                <a:latin typeface="微软雅黑"/>
                <a:ea typeface="微软雅黑"/>
              </a:rPr>
              <a:t>一是“博学”的意思</a:t>
            </a:r>
            <a:r>
              <a:rPr lang="en-US" altLang="zh-CN" sz="2000" dirty="0">
                <a:latin typeface="微软雅黑"/>
                <a:ea typeface="微软雅黑"/>
              </a:rPr>
              <a:t>,</a:t>
            </a:r>
            <a:r>
              <a:rPr lang="zh-CN" altLang="en-US" sz="2000" dirty="0">
                <a:latin typeface="微软雅黑"/>
                <a:ea typeface="微软雅黑"/>
              </a:rPr>
              <a:t>二是相对于小学而言的 “大 人 之 学 ”</a:t>
            </a:r>
            <a:r>
              <a:rPr lang="en-US" altLang="zh-CN" sz="2000" dirty="0">
                <a:latin typeface="微软雅黑"/>
                <a:ea typeface="微软雅黑"/>
              </a:rPr>
              <a:t>. </a:t>
            </a:r>
            <a:r>
              <a:rPr lang="zh-CN" altLang="en-US" sz="2000" dirty="0">
                <a:latin typeface="微软雅黑"/>
                <a:ea typeface="微软雅黑"/>
              </a:rPr>
              <a:t>中 国 很 早 就 有 “大 学 ”一 词 </a:t>
            </a:r>
            <a:r>
              <a:rPr lang="en-US" altLang="zh-CN" sz="2000" dirty="0">
                <a:latin typeface="微软雅黑"/>
                <a:ea typeface="微软雅黑"/>
              </a:rPr>
              <a:t>,«</a:t>
            </a:r>
            <a:r>
              <a:rPr lang="zh-CN" altLang="en-US" sz="2000" dirty="0">
                <a:latin typeface="微软雅黑"/>
                <a:ea typeface="微软雅黑"/>
              </a:rPr>
              <a:t>大 戴 礼 记 </a:t>
            </a:r>
            <a:r>
              <a:rPr lang="zh-CN" altLang="en-US" sz="2000" dirty="0" smtClean="0">
                <a:latin typeface="微软雅黑"/>
                <a:ea typeface="微软雅黑"/>
                <a:cs typeface="Wingdings"/>
                <a:sym typeface="Wingdings"/>
              </a:rPr>
              <a:t></a:t>
            </a:r>
            <a:r>
              <a:rPr lang="zh-CN" altLang="en-US" sz="2000" dirty="0" smtClean="0">
                <a:latin typeface="微软雅黑"/>
                <a:ea typeface="微软雅黑"/>
              </a:rPr>
              <a:t> </a:t>
            </a:r>
            <a:r>
              <a:rPr lang="zh-CN" altLang="en-US" sz="2000" dirty="0">
                <a:latin typeface="微软雅黑"/>
                <a:ea typeface="微软雅黑"/>
              </a:rPr>
              <a:t>保 傅 篇 </a:t>
            </a:r>
            <a:r>
              <a:rPr lang="en-US" altLang="zh-CN" sz="2000" dirty="0">
                <a:latin typeface="微软雅黑"/>
                <a:ea typeface="微软雅黑"/>
              </a:rPr>
              <a:t>»:“</a:t>
            </a:r>
            <a:r>
              <a:rPr lang="zh-CN" altLang="en-US" sz="2000" dirty="0">
                <a:latin typeface="微软雅黑"/>
                <a:ea typeface="微软雅黑"/>
              </a:rPr>
              <a:t>古 者 八 岁 而 出 就 外 舍 </a:t>
            </a:r>
            <a:r>
              <a:rPr lang="en-US" altLang="zh-CN" sz="2000" dirty="0">
                <a:latin typeface="微软雅黑"/>
                <a:ea typeface="微软雅黑"/>
              </a:rPr>
              <a:t>,</a:t>
            </a:r>
            <a:r>
              <a:rPr lang="zh-CN" altLang="en-US" sz="2000" dirty="0">
                <a:latin typeface="微软雅黑"/>
                <a:ea typeface="微软雅黑"/>
              </a:rPr>
              <a:t>学 小 艺焉</a:t>
            </a:r>
            <a:r>
              <a:rPr lang="en-US" altLang="zh-CN" sz="2000" dirty="0">
                <a:latin typeface="微软雅黑"/>
                <a:ea typeface="微软雅黑"/>
              </a:rPr>
              <a:t>,</a:t>
            </a:r>
            <a:r>
              <a:rPr lang="zh-CN" altLang="en-US" sz="2000" dirty="0">
                <a:latin typeface="微软雅黑"/>
                <a:ea typeface="微软雅黑"/>
              </a:rPr>
              <a:t>履小节焉</a:t>
            </a:r>
            <a:r>
              <a:rPr lang="en-US" altLang="zh-CN" sz="2000" dirty="0">
                <a:latin typeface="微软雅黑"/>
                <a:ea typeface="微软雅黑"/>
              </a:rPr>
              <a:t>.</a:t>
            </a:r>
            <a:r>
              <a:rPr lang="zh-CN" altLang="en-US" sz="2000" dirty="0">
                <a:latin typeface="微软雅黑"/>
                <a:ea typeface="微软雅黑"/>
              </a:rPr>
              <a:t>束发而就大学</a:t>
            </a:r>
            <a:r>
              <a:rPr lang="en-US" altLang="zh-CN" sz="2000" dirty="0">
                <a:latin typeface="微软雅黑"/>
                <a:ea typeface="微软雅黑"/>
              </a:rPr>
              <a:t>,</a:t>
            </a:r>
            <a:r>
              <a:rPr lang="zh-CN" altLang="en-US" sz="2000" dirty="0">
                <a:latin typeface="微软雅黑"/>
                <a:ea typeface="微软雅黑"/>
              </a:rPr>
              <a:t>学大艺焉</a:t>
            </a:r>
            <a:r>
              <a:rPr lang="en-US" altLang="zh-CN" sz="2000" dirty="0">
                <a:latin typeface="微软雅黑"/>
                <a:ea typeface="微软雅黑"/>
              </a:rPr>
              <a:t>,</a:t>
            </a:r>
            <a:r>
              <a:rPr lang="zh-CN" altLang="en-US" sz="2000" dirty="0">
                <a:latin typeface="微软雅黑"/>
                <a:ea typeface="微软雅黑"/>
              </a:rPr>
              <a:t>履大节焉</a:t>
            </a:r>
            <a:r>
              <a:rPr lang="en-US" altLang="zh-CN" sz="2000" dirty="0">
                <a:latin typeface="微软雅黑"/>
                <a:ea typeface="微软雅黑"/>
              </a:rPr>
              <a:t>.”</a:t>
            </a:r>
            <a:r>
              <a:rPr lang="zh-CN" altLang="en-US" sz="2000" dirty="0">
                <a:latin typeface="微软雅黑"/>
                <a:ea typeface="微软雅黑"/>
              </a:rPr>
              <a:t>束发即成人</a:t>
            </a:r>
            <a:r>
              <a:rPr lang="en-US" altLang="zh-CN" sz="2000" dirty="0">
                <a:latin typeface="微软雅黑"/>
                <a:ea typeface="微软雅黑"/>
              </a:rPr>
              <a:t>,</a:t>
            </a:r>
            <a:r>
              <a:rPr lang="zh-CN" altLang="en-US" sz="2000" dirty="0">
                <a:latin typeface="微软雅黑"/>
                <a:ea typeface="微软雅黑"/>
              </a:rPr>
              <a:t>十五岁就入大学</a:t>
            </a:r>
            <a:r>
              <a:rPr lang="en-US" altLang="zh-CN" sz="2000" dirty="0">
                <a:latin typeface="微软雅黑"/>
                <a:ea typeface="微软雅黑"/>
              </a:rPr>
              <a:t>,</a:t>
            </a:r>
            <a:r>
              <a:rPr lang="zh-CN" altLang="en-US" sz="2000" dirty="0">
                <a:latin typeface="微软雅黑"/>
                <a:ea typeface="微软雅黑"/>
              </a:rPr>
              <a:t>见大 节且践大义</a:t>
            </a:r>
            <a:r>
              <a:rPr lang="en-US" altLang="zh-CN" sz="2000" dirty="0">
                <a:latin typeface="微软雅黑"/>
                <a:ea typeface="微软雅黑"/>
              </a:rPr>
              <a:t>.</a:t>
            </a:r>
            <a:r>
              <a:rPr lang="zh-CN" altLang="en-US" sz="2000" dirty="0">
                <a:latin typeface="微软雅黑"/>
                <a:ea typeface="微软雅黑"/>
              </a:rPr>
              <a:t>现在</a:t>
            </a:r>
            <a:r>
              <a:rPr lang="en-US" altLang="zh-CN" sz="2000" dirty="0">
                <a:latin typeface="微软雅黑"/>
                <a:ea typeface="微软雅黑"/>
              </a:rPr>
              <a:t>,</a:t>
            </a:r>
            <a:r>
              <a:rPr lang="zh-CN" altLang="en-US" sz="2000" dirty="0">
                <a:latin typeface="微软雅黑"/>
                <a:ea typeface="微软雅黑"/>
              </a:rPr>
              <a:t>大学泛指实施高等教育的学校</a:t>
            </a:r>
            <a:r>
              <a:rPr lang="en-US" altLang="zh-CN" sz="2000" dirty="0">
                <a:latin typeface="微软雅黑"/>
                <a:ea typeface="微软雅黑"/>
              </a:rPr>
              <a:t>,</a:t>
            </a:r>
            <a:r>
              <a:rPr lang="zh-CN" altLang="en-US" sz="2000" dirty="0">
                <a:latin typeface="微软雅黑"/>
                <a:ea typeface="微软雅黑"/>
              </a:rPr>
              <a:t>指提供教学和研究条件、授权颁发学位 的高等教育机构</a:t>
            </a:r>
            <a:r>
              <a:rPr lang="en-US" altLang="zh-CN" sz="2000" dirty="0">
                <a:latin typeface="微软雅黑"/>
                <a:ea typeface="微软雅黑"/>
              </a:rPr>
              <a:t>,</a:t>
            </a:r>
            <a:r>
              <a:rPr lang="zh-CN" altLang="en-US" sz="2000" dirty="0">
                <a:latin typeface="微软雅黑"/>
                <a:ea typeface="微软雅黑"/>
              </a:rPr>
              <a:t>包括综合性大学、学院、专科院校及高等职业院校等</a:t>
            </a:r>
            <a:r>
              <a:rPr lang="en-US" altLang="zh-CN" sz="2000" dirty="0">
                <a:latin typeface="微软雅黑"/>
                <a:ea typeface="微软雅黑"/>
              </a:rPr>
              <a:t>.</a:t>
            </a:r>
            <a:endParaRPr kumimoji="1" lang="zh-CN" altLang="en-US" sz="2000" dirty="0">
              <a:latin typeface="微软雅黑"/>
              <a:ea typeface="微软雅黑"/>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260648"/>
            <a:ext cx="3300904"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第一</a:t>
            </a:r>
            <a:r>
              <a:rPr lang="zh-CN" altLang="en-US" sz="3200" dirty="0" smtClean="0">
                <a:latin typeface="微软雅黑" pitchFamily="34" charset="-122"/>
                <a:ea typeface="微软雅黑" pitchFamily="34" charset="-122"/>
              </a:rPr>
              <a:t>节  了解</a:t>
            </a:r>
            <a:r>
              <a:rPr lang="zh-CN" altLang="en-US" sz="3200" dirty="0" smtClean="0">
                <a:latin typeface="微软雅黑" pitchFamily="34" charset="-122"/>
                <a:ea typeface="微软雅黑" pitchFamily="34" charset="-122"/>
              </a:rPr>
              <a:t>大学</a:t>
            </a:r>
            <a:endParaRPr lang="zh-CN" altLang="en-US" sz="3200" dirty="0">
              <a:latin typeface="微软雅黑" pitchFamily="34" charset="-122"/>
              <a:ea typeface="微软雅黑" pitchFamily="34" charset="-122"/>
            </a:endParaRPr>
          </a:p>
        </p:txBody>
      </p:sp>
      <p:sp>
        <p:nvSpPr>
          <p:cNvPr id="3" name="菱形 2"/>
          <p:cNvSpPr/>
          <p:nvPr/>
        </p:nvSpPr>
        <p:spPr>
          <a:xfrm>
            <a:off x="467544" y="404664"/>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971600" y="980728"/>
            <a:ext cx="7776864" cy="4770537"/>
          </a:xfrm>
          <a:prstGeom prst="rect">
            <a:avLst/>
          </a:prstGeom>
          <a:noFill/>
        </p:spPr>
        <p:txBody>
          <a:bodyPr wrap="square" rtlCol="0">
            <a:spAutoFit/>
          </a:bodyPr>
          <a:lstStyle/>
          <a:p>
            <a:r>
              <a:rPr lang="zh-CN" altLang="en-US" sz="2400" dirty="0" smtClean="0">
                <a:latin typeface="微软雅黑"/>
                <a:ea typeface="微软雅黑"/>
              </a:rPr>
              <a:t>二、大学的发展历程</a:t>
            </a:r>
            <a:endParaRPr lang="en-US" altLang="zh-CN" sz="2400" dirty="0" smtClean="0">
              <a:latin typeface="微软雅黑"/>
              <a:ea typeface="微软雅黑"/>
            </a:endParaRPr>
          </a:p>
          <a:p>
            <a:endParaRPr lang="en-US" altLang="zh-CN" sz="2000" dirty="0" smtClean="0"/>
          </a:p>
          <a:p>
            <a:r>
              <a:rPr lang="en-US" altLang="zh-CN" sz="2000" b="1" dirty="0" smtClean="0">
                <a:latin typeface="微软雅黑"/>
                <a:ea typeface="微软雅黑"/>
              </a:rPr>
              <a:t>1 </a:t>
            </a:r>
            <a:r>
              <a:rPr lang="en-US" altLang="zh-CN" sz="2000" b="1" dirty="0">
                <a:latin typeface="微软雅黑"/>
                <a:ea typeface="微软雅黑"/>
              </a:rPr>
              <a:t>.</a:t>
            </a:r>
            <a:r>
              <a:rPr lang="zh-CN" altLang="en-US" sz="2000" b="1" dirty="0">
                <a:latin typeface="微软雅黑"/>
                <a:ea typeface="微软雅黑"/>
              </a:rPr>
              <a:t>大 学 起 源 </a:t>
            </a:r>
          </a:p>
          <a:p>
            <a:r>
              <a:rPr lang="en-US" altLang="zh-CN" sz="2000" dirty="0">
                <a:latin typeface="微软雅黑"/>
                <a:ea typeface="微软雅黑"/>
              </a:rPr>
              <a:t>(1)</a:t>
            </a:r>
            <a:r>
              <a:rPr lang="zh-CN" altLang="en-US" sz="2000" dirty="0">
                <a:latin typeface="微软雅黑"/>
                <a:ea typeface="微软雅黑"/>
              </a:rPr>
              <a:t>中世纪大学</a:t>
            </a:r>
            <a:r>
              <a:rPr lang="en-US" altLang="zh-CN" sz="2000" dirty="0">
                <a:latin typeface="微软雅黑"/>
                <a:ea typeface="微软雅黑"/>
              </a:rPr>
              <a:t>:</a:t>
            </a:r>
            <a:r>
              <a:rPr lang="zh-CN" altLang="en-US" sz="2000" dirty="0">
                <a:latin typeface="微软雅黑"/>
                <a:ea typeface="微软雅黑"/>
              </a:rPr>
              <a:t>博洛尼亚大学</a:t>
            </a:r>
            <a:r>
              <a:rPr lang="en-US" altLang="zh-CN" sz="2000" dirty="0">
                <a:latin typeface="微软雅黑"/>
                <a:ea typeface="微软雅黑"/>
              </a:rPr>
              <a:t>———</a:t>
            </a:r>
            <a:r>
              <a:rPr lang="zh-CN" altLang="en-US" sz="2000" dirty="0">
                <a:latin typeface="微软雅黑"/>
                <a:ea typeface="微软雅黑"/>
              </a:rPr>
              <a:t>世界上最古老的大学</a:t>
            </a:r>
            <a:r>
              <a:rPr lang="en-US" altLang="zh-CN" sz="2000" dirty="0">
                <a:latin typeface="微软雅黑"/>
                <a:ea typeface="微软雅黑"/>
              </a:rPr>
              <a:t>.</a:t>
            </a:r>
            <a:r>
              <a:rPr lang="zh-CN" altLang="en-US" sz="2000" dirty="0">
                <a:latin typeface="微软雅黑"/>
                <a:ea typeface="微软雅黑"/>
              </a:rPr>
              <a:t>意大利的博洛尼亚大学是公 认的世界上历史最悠久的大学、欧洲四大文化中心之首</a:t>
            </a:r>
            <a:r>
              <a:rPr lang="en-US" altLang="zh-CN" sz="2000" dirty="0">
                <a:latin typeface="微软雅黑"/>
                <a:ea typeface="微软雅黑"/>
              </a:rPr>
              <a:t>,</a:t>
            </a:r>
            <a:r>
              <a:rPr lang="zh-CN" altLang="en-US" sz="2000" dirty="0">
                <a:latin typeface="微软雅黑"/>
                <a:ea typeface="微软雅黑"/>
              </a:rPr>
              <a:t>与法国的巴黎大学、英国的</a:t>
            </a:r>
            <a:r>
              <a:rPr lang="zh-CN" altLang="en-US" sz="2000" dirty="0" smtClean="0">
                <a:latin typeface="微软雅黑"/>
                <a:ea typeface="微软雅黑"/>
              </a:rPr>
              <a:t>牛津大学</a:t>
            </a:r>
            <a:r>
              <a:rPr lang="zh-CN" altLang="en-US" sz="2000" dirty="0">
                <a:latin typeface="微软雅黑"/>
                <a:ea typeface="微软雅黑"/>
              </a:rPr>
              <a:t>和西班牙的萨拉曼卡大学并称欧洲四大名校</a:t>
            </a:r>
            <a:r>
              <a:rPr lang="en-US" altLang="zh-CN" sz="2000" dirty="0">
                <a:latin typeface="微软雅黑"/>
                <a:ea typeface="微软雅黑"/>
              </a:rPr>
              <a:t>. </a:t>
            </a:r>
            <a:endParaRPr lang="en-US" altLang="zh-CN" sz="2000" dirty="0" smtClean="0">
              <a:latin typeface="微软雅黑"/>
              <a:ea typeface="微软雅黑"/>
            </a:endParaRPr>
          </a:p>
          <a:p>
            <a:endParaRPr lang="en-US" altLang="zh-CN" sz="2000" dirty="0">
              <a:latin typeface="微软雅黑"/>
              <a:ea typeface="微软雅黑"/>
            </a:endParaRPr>
          </a:p>
          <a:p>
            <a:r>
              <a:rPr lang="en-US" altLang="zh-CN" sz="2000" dirty="0" smtClean="0">
                <a:latin typeface="微软雅黑"/>
                <a:ea typeface="微软雅黑"/>
              </a:rPr>
              <a:t>(</a:t>
            </a:r>
            <a:r>
              <a:rPr lang="zh-CN" altLang="en-US" sz="2000" dirty="0" smtClean="0">
                <a:latin typeface="微软雅黑"/>
                <a:ea typeface="微软雅黑"/>
              </a:rPr>
              <a:t>２ </a:t>
            </a:r>
            <a:r>
              <a:rPr lang="en-US" altLang="zh-CN" sz="2000" dirty="0">
                <a:latin typeface="微软雅黑"/>
                <a:ea typeface="微软雅黑"/>
              </a:rPr>
              <a:t>)</a:t>
            </a:r>
            <a:r>
              <a:rPr lang="zh-CN" altLang="en-US" sz="2000" dirty="0">
                <a:latin typeface="微软雅黑"/>
                <a:ea typeface="微软雅黑"/>
              </a:rPr>
              <a:t>柏林大学</a:t>
            </a:r>
            <a:r>
              <a:rPr lang="en-US" altLang="zh-CN" sz="2000" dirty="0">
                <a:latin typeface="微软雅黑"/>
                <a:ea typeface="微软雅黑"/>
              </a:rPr>
              <a:t>———</a:t>
            </a:r>
            <a:r>
              <a:rPr lang="zh-CN" altLang="en-US" sz="2000" dirty="0">
                <a:latin typeface="微软雅黑"/>
                <a:ea typeface="微软雅黑"/>
              </a:rPr>
              <a:t>第一所现代意义上的大学</a:t>
            </a:r>
            <a:r>
              <a:rPr lang="en-US" altLang="zh-CN" sz="2000" dirty="0">
                <a:latin typeface="微软雅黑"/>
                <a:ea typeface="微软雅黑"/>
              </a:rPr>
              <a:t>. </a:t>
            </a:r>
            <a:r>
              <a:rPr lang="zh-CN" altLang="en-US" sz="2000" dirty="0">
                <a:latin typeface="微软雅黑"/>
                <a:ea typeface="微软雅黑"/>
              </a:rPr>
              <a:t>１８１０ 年德意志人创办第一所现代化</a:t>
            </a:r>
            <a:r>
              <a:rPr lang="zh-CN" altLang="en-US" sz="2000" dirty="0" smtClean="0">
                <a:latin typeface="微软雅黑"/>
                <a:ea typeface="微软雅黑"/>
              </a:rPr>
              <a:t>大学</a:t>
            </a:r>
            <a:r>
              <a:rPr lang="en-US" altLang="zh-CN" sz="2000" dirty="0">
                <a:latin typeface="微软雅黑"/>
                <a:ea typeface="微软雅黑"/>
              </a:rPr>
              <a:t>———</a:t>
            </a:r>
            <a:r>
              <a:rPr lang="zh-CN" altLang="en-US" sz="2000" dirty="0">
                <a:latin typeface="微软雅黑"/>
                <a:ea typeface="微软雅黑"/>
              </a:rPr>
              <a:t>柏林大学</a:t>
            </a:r>
            <a:r>
              <a:rPr lang="en-US" altLang="zh-CN" sz="2000" dirty="0">
                <a:latin typeface="微软雅黑"/>
                <a:ea typeface="微软雅黑"/>
              </a:rPr>
              <a:t>.“</a:t>
            </a:r>
            <a:r>
              <a:rPr lang="zh-CN" altLang="en-US" sz="2000" dirty="0">
                <a:latin typeface="微软雅黑"/>
                <a:ea typeface="微软雅黑"/>
              </a:rPr>
              <a:t>德国教育之父”洪堡</a:t>
            </a:r>
            <a:r>
              <a:rPr lang="en-US" altLang="zh-CN" sz="2000" dirty="0">
                <a:latin typeface="微软雅黑"/>
                <a:ea typeface="微软雅黑"/>
              </a:rPr>
              <a:t>,</a:t>
            </a:r>
            <a:r>
              <a:rPr lang="zh-CN" altLang="en-US" sz="2000" dirty="0">
                <a:latin typeface="微软雅黑"/>
                <a:ea typeface="微软雅黑"/>
              </a:rPr>
              <a:t>作为柏林大学的创办人</a:t>
            </a:r>
            <a:r>
              <a:rPr lang="en-US" altLang="zh-CN" sz="2000" dirty="0">
                <a:latin typeface="微软雅黑"/>
                <a:ea typeface="微软雅黑"/>
              </a:rPr>
              <a:t>,</a:t>
            </a:r>
            <a:r>
              <a:rPr lang="zh-CN" altLang="en-US" sz="2000" dirty="0">
                <a:latin typeface="微软雅黑"/>
                <a:ea typeface="微软雅黑"/>
              </a:rPr>
              <a:t>于 １８１０ 年 ９ 月 ２９ 日</a:t>
            </a:r>
            <a:r>
              <a:rPr lang="zh-CN" altLang="en-US" sz="2000" dirty="0" smtClean="0">
                <a:latin typeface="微软雅黑"/>
                <a:ea typeface="微软雅黑"/>
              </a:rPr>
              <a:t>宣告了</a:t>
            </a:r>
            <a:r>
              <a:rPr lang="zh-CN" altLang="en-US" sz="2000" dirty="0">
                <a:latin typeface="微软雅黑"/>
                <a:ea typeface="微软雅黑"/>
              </a:rPr>
              <a:t>柏林大学的诞生</a:t>
            </a:r>
            <a:r>
              <a:rPr lang="en-US" altLang="zh-CN" sz="2000" dirty="0">
                <a:latin typeface="微软雅黑"/>
                <a:ea typeface="微软雅黑"/>
              </a:rPr>
              <a:t>.</a:t>
            </a:r>
            <a:r>
              <a:rPr lang="zh-CN" altLang="en-US" sz="2000" dirty="0">
                <a:latin typeface="微软雅黑"/>
                <a:ea typeface="微软雅黑"/>
              </a:rPr>
              <a:t>他提出了著名的“洪堡大学的三原则”</a:t>
            </a:r>
            <a:r>
              <a:rPr lang="en-US" altLang="zh-CN" sz="2000" dirty="0">
                <a:latin typeface="微软雅黑"/>
                <a:ea typeface="微软雅黑"/>
              </a:rPr>
              <a:t>,</a:t>
            </a:r>
            <a:r>
              <a:rPr lang="zh-CN" altLang="en-US" sz="2000" dirty="0">
                <a:latin typeface="微软雅黑"/>
                <a:ea typeface="微软雅黑"/>
              </a:rPr>
              <a:t>即“大学自治”“学术自由”“</a:t>
            </a:r>
            <a:r>
              <a:rPr lang="zh-CN" altLang="en-US" sz="2000" dirty="0" smtClean="0">
                <a:latin typeface="微软雅黑"/>
                <a:ea typeface="微软雅黑"/>
              </a:rPr>
              <a:t>教育与</a:t>
            </a:r>
            <a:r>
              <a:rPr lang="zh-CN" altLang="en-US" sz="2000" dirty="0">
                <a:latin typeface="微软雅黑"/>
                <a:ea typeface="微软雅黑"/>
              </a:rPr>
              <a:t>科研相统一”</a:t>
            </a:r>
            <a:r>
              <a:rPr lang="en-US" altLang="zh-CN" sz="2000" dirty="0">
                <a:latin typeface="微软雅黑"/>
                <a:ea typeface="微软雅黑"/>
              </a:rPr>
              <a:t>,</a:t>
            </a:r>
            <a:r>
              <a:rPr lang="zh-CN" altLang="en-US" sz="2000" dirty="0">
                <a:latin typeface="微软雅黑"/>
                <a:ea typeface="微软雅黑"/>
              </a:rPr>
              <a:t>并呼喊出了“为科学而生活”的口号</a:t>
            </a:r>
            <a:r>
              <a:rPr lang="en-US" altLang="zh-CN" sz="2000" dirty="0">
                <a:latin typeface="微软雅黑"/>
                <a:ea typeface="微软雅黑"/>
              </a:rPr>
              <a:t>,</a:t>
            </a:r>
            <a:r>
              <a:rPr lang="zh-CN" altLang="en-US" sz="2000" dirty="0">
                <a:latin typeface="微软雅黑"/>
                <a:ea typeface="微软雅黑"/>
              </a:rPr>
              <a:t>与此同时</a:t>
            </a:r>
            <a:r>
              <a:rPr lang="en-US" altLang="zh-CN" sz="2000" dirty="0">
                <a:latin typeface="微软雅黑"/>
                <a:ea typeface="微软雅黑"/>
              </a:rPr>
              <a:t>,</a:t>
            </a:r>
            <a:r>
              <a:rPr lang="zh-CN" altLang="en-US" sz="2000" dirty="0">
                <a:latin typeface="微软雅黑"/>
                <a:ea typeface="微软雅黑"/>
              </a:rPr>
              <a:t>这句口号也成了柏林大学</a:t>
            </a:r>
            <a:r>
              <a:rPr lang="zh-CN" altLang="en-US" sz="2000" dirty="0" smtClean="0">
                <a:latin typeface="微软雅黑"/>
                <a:ea typeface="微软雅黑"/>
              </a:rPr>
              <a:t>的校训</a:t>
            </a:r>
            <a:r>
              <a:rPr lang="en-US" altLang="zh-CN" sz="2000" dirty="0">
                <a:latin typeface="微软雅黑"/>
                <a:ea typeface="微软雅黑"/>
              </a:rPr>
              <a:t>.</a:t>
            </a:r>
            <a:endParaRPr lang="en-US" altLang="zh-CN" sz="2000" dirty="0" smtClean="0">
              <a:latin typeface="微软雅黑"/>
              <a:ea typeface="微软雅黑"/>
            </a:endParaRPr>
          </a:p>
          <a:p>
            <a:endParaRPr lang="zh-CN" altLang="en-US" sz="2000" dirty="0">
              <a:latin typeface="微软雅黑"/>
              <a:ea typeface="微软雅黑"/>
            </a:endParaRPr>
          </a:p>
        </p:txBody>
      </p:sp>
    </p:spTree>
    <p:extLst>
      <p:ext uri="{BB962C8B-B14F-4D97-AF65-F5344CB8AC3E}">
        <p14:creationId xmlns:p14="http://schemas.microsoft.com/office/powerpoint/2010/main" val="3496766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260648"/>
            <a:ext cx="3300904"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第一</a:t>
            </a:r>
            <a:r>
              <a:rPr lang="zh-CN" altLang="en-US" sz="3200" dirty="0" smtClean="0">
                <a:latin typeface="微软雅黑" pitchFamily="34" charset="-122"/>
                <a:ea typeface="微软雅黑" pitchFamily="34" charset="-122"/>
              </a:rPr>
              <a:t>节  了解</a:t>
            </a:r>
            <a:r>
              <a:rPr lang="zh-CN" altLang="en-US" sz="3200" dirty="0" smtClean="0">
                <a:latin typeface="微软雅黑" pitchFamily="34" charset="-122"/>
                <a:ea typeface="微软雅黑" pitchFamily="34" charset="-122"/>
              </a:rPr>
              <a:t>大学</a:t>
            </a:r>
            <a:endParaRPr lang="zh-CN" altLang="en-US" sz="3200" dirty="0">
              <a:latin typeface="微软雅黑" pitchFamily="34" charset="-122"/>
              <a:ea typeface="微软雅黑" pitchFamily="34" charset="-122"/>
            </a:endParaRPr>
          </a:p>
        </p:txBody>
      </p:sp>
      <p:sp>
        <p:nvSpPr>
          <p:cNvPr id="3" name="菱形 2"/>
          <p:cNvSpPr/>
          <p:nvPr/>
        </p:nvSpPr>
        <p:spPr>
          <a:xfrm>
            <a:off x="467544" y="404664"/>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899592" y="980729"/>
            <a:ext cx="7560840" cy="5386090"/>
          </a:xfrm>
          <a:prstGeom prst="rect">
            <a:avLst/>
          </a:prstGeom>
          <a:noFill/>
        </p:spPr>
        <p:txBody>
          <a:bodyPr wrap="square" rtlCol="0">
            <a:spAutoFit/>
          </a:bodyPr>
          <a:lstStyle/>
          <a:p>
            <a:r>
              <a:rPr lang="zh-CN" altLang="en-US" sz="2400" dirty="0" smtClean="0">
                <a:latin typeface="微软雅黑"/>
                <a:ea typeface="微软雅黑"/>
              </a:rPr>
              <a:t>二、大学的发展历程</a:t>
            </a:r>
            <a:endParaRPr lang="en-US" altLang="zh-CN" sz="2000" dirty="0" smtClean="0"/>
          </a:p>
          <a:p>
            <a:pPr algn="just"/>
            <a:r>
              <a:rPr lang="zh-CN" altLang="zh-CN" sz="2000" b="1" dirty="0" smtClean="0">
                <a:latin typeface="微软雅黑"/>
                <a:ea typeface="微软雅黑"/>
              </a:rPr>
              <a:t>2</a:t>
            </a:r>
            <a:r>
              <a:rPr lang="en-US" altLang="zh-CN" sz="2000" b="1" dirty="0" smtClean="0">
                <a:latin typeface="微软雅黑"/>
                <a:ea typeface="微软雅黑"/>
              </a:rPr>
              <a:t>.</a:t>
            </a:r>
            <a:r>
              <a:rPr lang="en-US" altLang="zh-CN" sz="2000" b="1" dirty="0"/>
              <a:t> </a:t>
            </a:r>
            <a:r>
              <a:rPr lang="zh-CN" altLang="en-US" sz="2000" b="1" dirty="0" smtClean="0">
                <a:latin typeface="微软雅黑"/>
                <a:ea typeface="微软雅黑"/>
              </a:rPr>
              <a:t>我 </a:t>
            </a:r>
            <a:r>
              <a:rPr lang="zh-CN" altLang="en-US" sz="2000" b="1" dirty="0">
                <a:latin typeface="微软雅黑"/>
                <a:ea typeface="微软雅黑"/>
              </a:rPr>
              <a:t>国 大 学 发 展 历 </a:t>
            </a:r>
            <a:r>
              <a:rPr lang="zh-CN" altLang="en-US" sz="2000" b="1" dirty="0" smtClean="0">
                <a:latin typeface="微软雅黑"/>
                <a:ea typeface="微软雅黑"/>
              </a:rPr>
              <a:t>程</a:t>
            </a:r>
            <a:endParaRPr lang="en-US" altLang="zh-CN" sz="2000" b="1" dirty="0" smtClean="0">
              <a:latin typeface="微软雅黑"/>
              <a:ea typeface="微软雅黑"/>
            </a:endParaRPr>
          </a:p>
          <a:p>
            <a:pPr algn="just"/>
            <a:endParaRPr lang="en-US" altLang="zh-CN" sz="2000" b="1" dirty="0" smtClean="0">
              <a:latin typeface="微软雅黑"/>
              <a:ea typeface="微软雅黑"/>
            </a:endParaRPr>
          </a:p>
          <a:p>
            <a:pPr algn="just"/>
            <a:r>
              <a:rPr lang="zh-CN" altLang="en-US" sz="2000" b="1" dirty="0" smtClean="0">
                <a:latin typeface="微软雅黑"/>
                <a:ea typeface="微软雅黑"/>
              </a:rPr>
              <a:t> </a:t>
            </a:r>
            <a:r>
              <a:rPr lang="en-US" altLang="zh-CN" sz="2000" b="1" dirty="0">
                <a:latin typeface="微软雅黑"/>
                <a:ea typeface="微软雅黑"/>
              </a:rPr>
              <a:t>(1)</a:t>
            </a:r>
            <a:r>
              <a:rPr lang="zh-CN" altLang="en-US" sz="2000" b="1" dirty="0">
                <a:latin typeface="微软雅黑"/>
                <a:ea typeface="微软雅黑"/>
              </a:rPr>
              <a:t>中国古代的“大学”</a:t>
            </a:r>
            <a:r>
              <a:rPr lang="en-US" altLang="zh-CN" sz="2000" b="1" dirty="0" smtClean="0">
                <a:latin typeface="微软雅黑"/>
                <a:ea typeface="微软雅黑"/>
              </a:rPr>
              <a:t>.</a:t>
            </a:r>
          </a:p>
          <a:p>
            <a:pPr marL="342900" indent="-342900" algn="just">
              <a:buFont typeface="Wingdings" pitchFamily="2" charset="2"/>
              <a:buChar char="Ø"/>
            </a:pPr>
            <a:r>
              <a:rPr lang="zh-CN" altLang="en-US" sz="2000" dirty="0">
                <a:latin typeface="微软雅黑"/>
                <a:ea typeface="微软雅黑"/>
              </a:rPr>
              <a:t>太学是中国古代的国立大学</a:t>
            </a:r>
            <a:r>
              <a:rPr lang="en-US" altLang="zh-CN" sz="2000" dirty="0">
                <a:latin typeface="微软雅黑"/>
                <a:ea typeface="微软雅黑"/>
              </a:rPr>
              <a:t>,</a:t>
            </a:r>
            <a:r>
              <a:rPr lang="zh-CN" altLang="en-US" sz="2000" dirty="0">
                <a:latin typeface="微软雅黑"/>
                <a:ea typeface="微软雅黑"/>
              </a:rPr>
              <a:t>太学之名始于西周</a:t>
            </a:r>
            <a:r>
              <a:rPr lang="en-US" altLang="zh-CN" sz="2000" dirty="0" smtClean="0">
                <a:latin typeface="微软雅黑"/>
                <a:ea typeface="微软雅黑"/>
              </a:rPr>
              <a:t>.</a:t>
            </a:r>
          </a:p>
          <a:p>
            <a:pPr marL="342900" indent="-342900" algn="just">
              <a:buFont typeface="Wingdings" pitchFamily="2" charset="2"/>
              <a:buChar char="Ø"/>
            </a:pPr>
            <a:r>
              <a:rPr lang="zh-CN" altLang="en-US" sz="2000" dirty="0">
                <a:latin typeface="微软雅黑"/>
                <a:ea typeface="微软雅黑"/>
              </a:rPr>
              <a:t>宋代书院是中国古代的、相对独立于官学之外的民间性学术研究和教育机构</a:t>
            </a:r>
            <a:r>
              <a:rPr lang="en-US" altLang="zh-CN" sz="2000" dirty="0">
                <a:latin typeface="微软雅黑"/>
                <a:ea typeface="微软雅黑"/>
              </a:rPr>
              <a:t>,</a:t>
            </a:r>
            <a:r>
              <a:rPr lang="zh-CN" altLang="en-US" sz="2000" dirty="0">
                <a:latin typeface="微软雅黑"/>
                <a:ea typeface="微软雅黑"/>
              </a:rPr>
              <a:t>宋代</a:t>
            </a:r>
            <a:r>
              <a:rPr lang="zh-CN" altLang="en-US" sz="2000" dirty="0" smtClean="0">
                <a:latin typeface="微软雅黑"/>
                <a:ea typeface="微软雅黑"/>
              </a:rPr>
              <a:t>书院的</a:t>
            </a:r>
            <a:r>
              <a:rPr lang="zh-CN" altLang="en-US" sz="2000" dirty="0">
                <a:latin typeface="微软雅黑"/>
                <a:ea typeface="微软雅黑"/>
              </a:rPr>
              <a:t>出现意味着中国民间高等学校的诞生</a:t>
            </a:r>
            <a:r>
              <a:rPr lang="en-US" altLang="zh-CN" sz="2000" dirty="0">
                <a:latin typeface="微软雅黑"/>
                <a:ea typeface="微软雅黑"/>
              </a:rPr>
              <a:t>.</a:t>
            </a:r>
          </a:p>
          <a:p>
            <a:pPr algn="just"/>
            <a:endParaRPr lang="en-US" altLang="zh-CN" sz="2000" dirty="0" smtClean="0">
              <a:latin typeface="微软雅黑"/>
              <a:ea typeface="微软雅黑"/>
            </a:endParaRPr>
          </a:p>
          <a:p>
            <a:r>
              <a:rPr lang="en-US" altLang="zh-CN" sz="2000" b="1" dirty="0">
                <a:latin typeface="微软雅黑"/>
                <a:ea typeface="微软雅黑"/>
              </a:rPr>
              <a:t>(2 ) </a:t>
            </a:r>
            <a:r>
              <a:rPr lang="zh-CN" altLang="en-US" sz="2000" b="1" dirty="0">
                <a:latin typeface="微软雅黑"/>
                <a:ea typeface="微软雅黑"/>
              </a:rPr>
              <a:t>中 国 近 现 代 大 学 </a:t>
            </a:r>
            <a:r>
              <a:rPr lang="en-US" altLang="zh-CN" sz="2000" b="1" dirty="0">
                <a:latin typeface="微软雅黑"/>
                <a:ea typeface="微软雅黑"/>
              </a:rPr>
              <a:t>. </a:t>
            </a:r>
          </a:p>
          <a:p>
            <a:r>
              <a:rPr lang="en-US" altLang="zh-CN" sz="2000" dirty="0" smtClean="0">
                <a:latin typeface="微软雅黑"/>
                <a:ea typeface="微软雅黑"/>
              </a:rPr>
              <a:t>1840</a:t>
            </a:r>
            <a:r>
              <a:rPr lang="zh-CN" altLang="en-US" sz="2000" dirty="0" smtClean="0">
                <a:latin typeface="微软雅黑"/>
                <a:ea typeface="微软雅黑"/>
              </a:rPr>
              <a:t>年 </a:t>
            </a:r>
            <a:r>
              <a:rPr lang="zh-CN" altLang="en-US" sz="2000" dirty="0">
                <a:latin typeface="微软雅黑"/>
                <a:ea typeface="微软雅黑"/>
              </a:rPr>
              <a:t>鸦 片 战 争 之 后 </a:t>
            </a:r>
            <a:r>
              <a:rPr lang="en-US" altLang="zh-CN" sz="2000" dirty="0">
                <a:latin typeface="微软雅黑"/>
                <a:ea typeface="微软雅黑"/>
              </a:rPr>
              <a:t>, </a:t>
            </a:r>
            <a:r>
              <a:rPr lang="zh-CN" altLang="en-US" sz="2000" dirty="0">
                <a:latin typeface="微软雅黑"/>
                <a:ea typeface="微软雅黑"/>
              </a:rPr>
              <a:t>洋 务 运 动 兴 起 </a:t>
            </a:r>
            <a:r>
              <a:rPr lang="en-US" altLang="zh-CN" sz="2000" dirty="0">
                <a:latin typeface="微软雅黑"/>
                <a:ea typeface="微软雅黑"/>
              </a:rPr>
              <a:t>, </a:t>
            </a:r>
            <a:r>
              <a:rPr lang="zh-CN" altLang="en-US" sz="2000" dirty="0">
                <a:latin typeface="微软雅黑"/>
                <a:ea typeface="微软雅黑"/>
              </a:rPr>
              <a:t>西 学 渐 入 </a:t>
            </a:r>
            <a:r>
              <a:rPr lang="en-US" altLang="zh-CN" sz="2000" dirty="0">
                <a:latin typeface="微软雅黑"/>
                <a:ea typeface="微软雅黑"/>
              </a:rPr>
              <a:t>, </a:t>
            </a:r>
            <a:r>
              <a:rPr lang="zh-CN" altLang="en-US" sz="2000" dirty="0">
                <a:latin typeface="微软雅黑"/>
                <a:ea typeface="微软雅黑"/>
              </a:rPr>
              <a:t>出 现 了 许 多 新 式学堂</a:t>
            </a:r>
            <a:r>
              <a:rPr lang="en-US" altLang="zh-CN" sz="2000" dirty="0">
                <a:latin typeface="微软雅黑"/>
                <a:ea typeface="微软雅黑"/>
              </a:rPr>
              <a:t>.</a:t>
            </a:r>
            <a:r>
              <a:rPr lang="zh-CN" altLang="en-US" sz="2000" dirty="0">
                <a:latin typeface="微软雅黑"/>
                <a:ea typeface="微软雅黑"/>
              </a:rPr>
              <a:t>这一时期创办的新式学堂</a:t>
            </a:r>
            <a:r>
              <a:rPr lang="en-US" altLang="zh-CN" sz="2000" dirty="0">
                <a:latin typeface="微软雅黑"/>
                <a:ea typeface="微软雅黑"/>
              </a:rPr>
              <a:t>,</a:t>
            </a:r>
            <a:r>
              <a:rPr lang="zh-CN" altLang="en-US" sz="2000" dirty="0">
                <a:latin typeface="微软雅黑"/>
                <a:ea typeface="微软雅黑"/>
              </a:rPr>
              <a:t>以外语学堂和军事学堂为主</a:t>
            </a:r>
            <a:r>
              <a:rPr lang="en-US" altLang="zh-CN" sz="2000" dirty="0">
                <a:latin typeface="微软雅黑"/>
                <a:ea typeface="微软雅黑"/>
              </a:rPr>
              <a:t>,</a:t>
            </a:r>
            <a:r>
              <a:rPr lang="zh-CN" altLang="en-US" sz="2000" dirty="0">
                <a:latin typeface="微软雅黑"/>
                <a:ea typeface="微软雅黑"/>
              </a:rPr>
              <a:t>如京师同文馆、天津水师 学堂、江南水师学堂等</a:t>
            </a:r>
            <a:r>
              <a:rPr lang="en-US" altLang="zh-CN" sz="2000" dirty="0">
                <a:latin typeface="微软雅黑"/>
                <a:ea typeface="微软雅黑"/>
              </a:rPr>
              <a:t>.</a:t>
            </a:r>
            <a:r>
              <a:rPr lang="zh-CN" altLang="en-US" sz="2000" dirty="0">
                <a:latin typeface="微软雅黑"/>
                <a:ea typeface="微软雅黑"/>
              </a:rPr>
              <a:t>此外</a:t>
            </a:r>
            <a:r>
              <a:rPr lang="en-US" altLang="zh-CN" sz="2000" dirty="0">
                <a:latin typeface="微软雅黑"/>
                <a:ea typeface="微软雅黑"/>
              </a:rPr>
              <a:t>,</a:t>
            </a:r>
            <a:r>
              <a:rPr lang="zh-CN" altLang="en-US" sz="2000" dirty="0">
                <a:latin typeface="微软雅黑"/>
                <a:ea typeface="微软雅黑"/>
              </a:rPr>
              <a:t>这一时期西方教会也在中国创办学堂</a:t>
            </a:r>
            <a:r>
              <a:rPr lang="en-US" altLang="zh-CN" sz="2000" dirty="0">
                <a:latin typeface="微软雅黑"/>
                <a:ea typeface="微软雅黑"/>
              </a:rPr>
              <a:t>,</a:t>
            </a:r>
            <a:r>
              <a:rPr lang="zh-CN" altLang="en-US" sz="2000" dirty="0">
                <a:latin typeface="微软雅黑"/>
                <a:ea typeface="微软雅黑"/>
              </a:rPr>
              <a:t>主要教授外语、宗教及 其他西学的书院</a:t>
            </a:r>
            <a:r>
              <a:rPr lang="en-US" altLang="zh-CN" sz="2000" dirty="0">
                <a:latin typeface="微软雅黑"/>
                <a:ea typeface="微软雅黑"/>
              </a:rPr>
              <a:t>,</a:t>
            </a:r>
            <a:r>
              <a:rPr lang="zh-CN" altLang="en-US" sz="2000" dirty="0">
                <a:latin typeface="微软雅黑"/>
                <a:ea typeface="微软雅黑"/>
              </a:rPr>
              <a:t>如山东的广文书院、上海的圣约翰书院等</a:t>
            </a:r>
            <a:r>
              <a:rPr lang="en-US" altLang="zh-CN" sz="2000" dirty="0">
                <a:latin typeface="微软雅黑"/>
                <a:ea typeface="微软雅黑"/>
              </a:rPr>
              <a:t>. </a:t>
            </a:r>
            <a:endParaRPr lang="en-US" altLang="zh-CN" sz="2000" dirty="0" smtClean="0">
              <a:latin typeface="微软雅黑"/>
              <a:ea typeface="微软雅黑"/>
            </a:endParaRPr>
          </a:p>
          <a:p>
            <a:endParaRPr lang="zh-CN" altLang="en-US" sz="2000" dirty="0">
              <a:latin typeface="微软雅黑"/>
              <a:ea typeface="微软雅黑"/>
            </a:endParaRPr>
          </a:p>
          <a:p>
            <a:r>
              <a:rPr lang="en-US" altLang="zh-CN" sz="2000" dirty="0" smtClean="0">
                <a:latin typeface="微软雅黑"/>
                <a:ea typeface="微软雅黑"/>
              </a:rPr>
              <a:t>1895</a:t>
            </a:r>
            <a:r>
              <a:rPr lang="zh-CN" altLang="en-US" sz="2000" dirty="0" smtClean="0">
                <a:latin typeface="微软雅黑"/>
                <a:ea typeface="微软雅黑"/>
              </a:rPr>
              <a:t>年</a:t>
            </a:r>
            <a:r>
              <a:rPr lang="en-US" altLang="zh-CN" sz="2000" dirty="0">
                <a:latin typeface="微软雅黑"/>
                <a:ea typeface="微软雅黑"/>
              </a:rPr>
              <a:t>,</a:t>
            </a:r>
            <a:r>
              <a:rPr lang="zh-CN" altLang="en-US" sz="2000" dirty="0">
                <a:latin typeface="微软雅黑"/>
                <a:ea typeface="微软雅黑"/>
              </a:rPr>
              <a:t>中国在甲午海战中惨败于日本后</a:t>
            </a:r>
            <a:r>
              <a:rPr lang="en-US" altLang="zh-CN" sz="2000" dirty="0">
                <a:latin typeface="微软雅黑"/>
                <a:ea typeface="微软雅黑"/>
              </a:rPr>
              <a:t>,</a:t>
            </a:r>
            <a:r>
              <a:rPr lang="zh-CN" altLang="en-US" sz="2000" dirty="0">
                <a:latin typeface="微软雅黑"/>
                <a:ea typeface="微软雅黑"/>
              </a:rPr>
              <a:t>变法之声顿起</a:t>
            </a:r>
            <a:r>
              <a:rPr lang="en-US" altLang="zh-CN" sz="2000" dirty="0">
                <a:latin typeface="微软雅黑"/>
                <a:ea typeface="微软雅黑"/>
              </a:rPr>
              <a:t>.</a:t>
            </a:r>
            <a:r>
              <a:rPr lang="zh-CN" altLang="en-US" sz="2000" dirty="0">
                <a:latin typeface="微软雅黑"/>
                <a:ea typeface="微软雅黑"/>
              </a:rPr>
              <a:t>当年</a:t>
            </a:r>
            <a:r>
              <a:rPr lang="en-US" altLang="zh-CN" sz="2000" dirty="0">
                <a:latin typeface="微软雅黑"/>
                <a:ea typeface="微软雅黑"/>
              </a:rPr>
              <a:t>,</a:t>
            </a:r>
            <a:r>
              <a:rPr lang="zh-CN" altLang="en-US" sz="2000" dirty="0">
                <a:latin typeface="微软雅黑"/>
                <a:ea typeface="微软雅黑"/>
              </a:rPr>
              <a:t>天津中西学堂改办</a:t>
            </a:r>
            <a:r>
              <a:rPr lang="zh-CN" altLang="en-US" sz="2000" dirty="0" smtClean="0">
                <a:latin typeface="微软雅黑"/>
                <a:ea typeface="微软雅黑"/>
              </a:rPr>
              <a:t>为北洋</a:t>
            </a:r>
            <a:r>
              <a:rPr lang="zh-CN" altLang="en-US" sz="2000" dirty="0">
                <a:latin typeface="微软雅黑"/>
                <a:ea typeface="微软雅黑"/>
              </a:rPr>
              <a:t>大学堂</a:t>
            </a:r>
            <a:r>
              <a:rPr lang="en-US" altLang="zh-CN" sz="2000" dirty="0">
                <a:latin typeface="微软雅黑"/>
                <a:ea typeface="微软雅黑"/>
              </a:rPr>
              <a:t>,</a:t>
            </a:r>
            <a:r>
              <a:rPr lang="zh-CN" altLang="en-US" sz="2000" dirty="0">
                <a:latin typeface="微软雅黑"/>
                <a:ea typeface="微软雅黑"/>
              </a:rPr>
              <a:t>中国近代第一所大学诞生</a:t>
            </a:r>
            <a:r>
              <a:rPr lang="en-US" altLang="zh-CN" sz="2000" dirty="0">
                <a:latin typeface="微软雅黑"/>
                <a:ea typeface="微软雅黑"/>
              </a:rPr>
              <a:t>.</a:t>
            </a:r>
            <a:endParaRPr lang="zh-CN" altLang="en-US" sz="2000" dirty="0">
              <a:latin typeface="微软雅黑"/>
              <a:ea typeface="微软雅黑"/>
            </a:endParaRPr>
          </a:p>
        </p:txBody>
      </p:sp>
    </p:spTree>
    <p:extLst>
      <p:ext uri="{BB962C8B-B14F-4D97-AF65-F5344CB8AC3E}">
        <p14:creationId xmlns:p14="http://schemas.microsoft.com/office/powerpoint/2010/main" val="193528104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260648"/>
            <a:ext cx="3300904"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第一</a:t>
            </a:r>
            <a:r>
              <a:rPr lang="zh-CN" altLang="en-US" sz="3200" dirty="0" smtClean="0">
                <a:latin typeface="微软雅黑" pitchFamily="34" charset="-122"/>
                <a:ea typeface="微软雅黑" pitchFamily="34" charset="-122"/>
              </a:rPr>
              <a:t>节  了解</a:t>
            </a:r>
            <a:r>
              <a:rPr lang="zh-CN" altLang="en-US" sz="3200" dirty="0" smtClean="0">
                <a:latin typeface="微软雅黑" pitchFamily="34" charset="-122"/>
                <a:ea typeface="微软雅黑" pitchFamily="34" charset="-122"/>
              </a:rPr>
              <a:t>大学</a:t>
            </a:r>
            <a:endParaRPr lang="zh-CN" altLang="en-US" sz="3200" dirty="0">
              <a:latin typeface="微软雅黑" pitchFamily="34" charset="-122"/>
              <a:ea typeface="微软雅黑" pitchFamily="34" charset="-122"/>
            </a:endParaRPr>
          </a:p>
        </p:txBody>
      </p:sp>
      <p:sp>
        <p:nvSpPr>
          <p:cNvPr id="3" name="菱形 2"/>
          <p:cNvSpPr/>
          <p:nvPr/>
        </p:nvSpPr>
        <p:spPr>
          <a:xfrm>
            <a:off x="467544" y="404664"/>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755576" y="980728"/>
            <a:ext cx="7920880" cy="4647426"/>
          </a:xfrm>
          <a:prstGeom prst="rect">
            <a:avLst/>
          </a:prstGeom>
          <a:noFill/>
        </p:spPr>
        <p:txBody>
          <a:bodyPr wrap="square" rtlCol="0">
            <a:spAutoFit/>
          </a:bodyPr>
          <a:lstStyle/>
          <a:p>
            <a:r>
              <a:rPr lang="zh-CN" altLang="en-US" sz="2400" dirty="0" smtClean="0">
                <a:latin typeface="微软雅黑"/>
                <a:ea typeface="微软雅黑"/>
              </a:rPr>
              <a:t>二、大学的发展历程</a:t>
            </a:r>
            <a:endParaRPr lang="en-US" altLang="zh-CN" sz="2400" dirty="0" smtClean="0">
              <a:latin typeface="微软雅黑"/>
              <a:ea typeface="微软雅黑"/>
            </a:endParaRPr>
          </a:p>
          <a:p>
            <a:endParaRPr lang="en-US" altLang="zh-CN" sz="2000" dirty="0" smtClean="0"/>
          </a:p>
          <a:p>
            <a:pPr algn="just"/>
            <a:r>
              <a:rPr lang="en-US" altLang="zh-CN" dirty="0" smtClean="0">
                <a:latin typeface="微软雅黑"/>
                <a:ea typeface="微软雅黑"/>
              </a:rPr>
              <a:t>1949</a:t>
            </a:r>
            <a:r>
              <a:rPr lang="zh-CN" altLang="en-US" dirty="0">
                <a:latin typeface="微软雅黑"/>
                <a:ea typeface="微软雅黑"/>
              </a:rPr>
              <a:t>年</a:t>
            </a:r>
            <a:r>
              <a:rPr lang="en-US" altLang="zh-CN" dirty="0">
                <a:latin typeface="微软雅黑"/>
                <a:ea typeface="微软雅黑"/>
              </a:rPr>
              <a:t>,</a:t>
            </a:r>
            <a:r>
              <a:rPr lang="zh-CN" altLang="en-US" dirty="0">
                <a:latin typeface="微软雅黑"/>
                <a:ea typeface="微软雅黑"/>
              </a:rPr>
              <a:t>中华人民共和国成立</a:t>
            </a:r>
            <a:r>
              <a:rPr lang="en-US" altLang="zh-CN" dirty="0">
                <a:latin typeface="微软雅黑"/>
                <a:ea typeface="微软雅黑"/>
              </a:rPr>
              <a:t>.</a:t>
            </a:r>
            <a:r>
              <a:rPr lang="zh-CN" altLang="en-US" dirty="0">
                <a:latin typeface="微软雅黑"/>
                <a:ea typeface="微软雅黑"/>
              </a:rPr>
              <a:t>国立中央大学更名为国立南京大学</a:t>
            </a:r>
            <a:r>
              <a:rPr lang="en-US" altLang="zh-CN" dirty="0">
                <a:latin typeface="微软雅黑"/>
                <a:ea typeface="微软雅黑"/>
              </a:rPr>
              <a:t>,</a:t>
            </a:r>
            <a:r>
              <a:rPr lang="zh-CN" altLang="en-US" dirty="0">
                <a:latin typeface="微软雅黑"/>
                <a:ea typeface="微软雅黑"/>
              </a:rPr>
              <a:t>翌年更名南京大 学</a:t>
            </a:r>
            <a:r>
              <a:rPr lang="en-US" altLang="zh-CN" dirty="0">
                <a:latin typeface="微软雅黑"/>
                <a:ea typeface="微软雅黑"/>
              </a:rPr>
              <a:t>.</a:t>
            </a:r>
            <a:r>
              <a:rPr lang="zh-CN" altLang="en-US" dirty="0">
                <a:latin typeface="微软雅黑"/>
                <a:ea typeface="微软雅黑"/>
              </a:rPr>
              <a:t>国立大学取消“国立”二字</a:t>
            </a:r>
            <a:r>
              <a:rPr lang="en-US" altLang="zh-CN" dirty="0">
                <a:latin typeface="微软雅黑"/>
                <a:ea typeface="微软雅黑"/>
              </a:rPr>
              <a:t>,</a:t>
            </a:r>
            <a:r>
              <a:rPr lang="zh-CN" altLang="en-US" dirty="0">
                <a:latin typeface="微软雅黑"/>
                <a:ea typeface="微软雅黑"/>
              </a:rPr>
              <a:t>北洋大学更名天津大学</a:t>
            </a:r>
            <a:r>
              <a:rPr lang="en-US" altLang="zh-CN" dirty="0">
                <a:latin typeface="微软雅黑"/>
                <a:ea typeface="微软雅黑"/>
              </a:rPr>
              <a:t>,</a:t>
            </a:r>
            <a:r>
              <a:rPr lang="zh-CN" altLang="en-US" dirty="0">
                <a:latin typeface="微软雅黑"/>
                <a:ea typeface="微软雅黑"/>
              </a:rPr>
              <a:t>所有私立大学包括教会大学改造为公立大学</a:t>
            </a:r>
            <a:r>
              <a:rPr lang="en-US" altLang="zh-CN" dirty="0">
                <a:latin typeface="微软雅黑"/>
                <a:ea typeface="微软雅黑"/>
              </a:rPr>
              <a:t>.1952</a:t>
            </a:r>
            <a:r>
              <a:rPr lang="zh-CN" altLang="en-US" dirty="0">
                <a:latin typeface="微软雅黑"/>
                <a:ea typeface="微软雅黑"/>
              </a:rPr>
              <a:t>年</a:t>
            </a:r>
            <a:r>
              <a:rPr lang="en-US" altLang="zh-CN" dirty="0">
                <a:latin typeface="微软雅黑"/>
                <a:ea typeface="微软雅黑"/>
              </a:rPr>
              <a:t>,</a:t>
            </a:r>
            <a:r>
              <a:rPr lang="zh-CN" altLang="en-US" dirty="0">
                <a:latin typeface="微软雅黑"/>
                <a:ea typeface="微软雅黑"/>
              </a:rPr>
              <a:t>摒弃欧美大学模式</a:t>
            </a:r>
            <a:r>
              <a:rPr lang="en-US" altLang="zh-CN" dirty="0">
                <a:latin typeface="微软雅黑"/>
                <a:ea typeface="微软雅黑"/>
              </a:rPr>
              <a:t>,</a:t>
            </a:r>
            <a:r>
              <a:rPr lang="zh-CN" altLang="en-US" dirty="0">
                <a:latin typeface="微软雅黑"/>
                <a:ea typeface="微软雅黑"/>
              </a:rPr>
              <a:t>采用苏联模式</a:t>
            </a:r>
            <a:r>
              <a:rPr lang="en-US" altLang="zh-CN" dirty="0">
                <a:latin typeface="微软雅黑"/>
                <a:ea typeface="微软雅黑"/>
              </a:rPr>
              <a:t>,</a:t>
            </a:r>
            <a:r>
              <a:rPr lang="zh-CN" altLang="en-US" dirty="0">
                <a:latin typeface="微软雅黑"/>
                <a:ea typeface="微软雅黑"/>
              </a:rPr>
              <a:t>编译苏联教材</a:t>
            </a:r>
            <a:r>
              <a:rPr lang="en-US" altLang="zh-CN" dirty="0">
                <a:latin typeface="微软雅黑"/>
                <a:ea typeface="微软雅黑"/>
              </a:rPr>
              <a:t>,</a:t>
            </a:r>
            <a:r>
              <a:rPr lang="zh-CN" altLang="en-US" dirty="0">
                <a:latin typeface="微软雅黑"/>
                <a:ea typeface="微软雅黑"/>
              </a:rPr>
              <a:t>全国高等院校进行 院系大调整</a:t>
            </a:r>
            <a:r>
              <a:rPr lang="en-US" altLang="zh-CN" dirty="0">
                <a:latin typeface="微软雅黑"/>
                <a:ea typeface="微软雅黑"/>
              </a:rPr>
              <a:t>.</a:t>
            </a:r>
            <a:endParaRPr lang="zh-CN" altLang="en-US" dirty="0">
              <a:latin typeface="微软雅黑"/>
              <a:ea typeface="微软雅黑"/>
            </a:endParaRPr>
          </a:p>
          <a:p>
            <a:r>
              <a:rPr lang="zh-CN" altLang="en-US" dirty="0" smtClean="0">
                <a:latin typeface="微软雅黑"/>
                <a:ea typeface="微软雅黑"/>
              </a:rPr>
              <a:t>      </a:t>
            </a:r>
            <a:r>
              <a:rPr lang="en-US" altLang="zh-CN" dirty="0" smtClean="0">
                <a:latin typeface="微软雅黑"/>
                <a:ea typeface="微软雅黑"/>
              </a:rPr>
              <a:t>1978 </a:t>
            </a:r>
            <a:r>
              <a:rPr lang="zh-CN" altLang="en-US" dirty="0">
                <a:latin typeface="微软雅黑"/>
                <a:ea typeface="微软雅黑"/>
              </a:rPr>
              <a:t>年 改 革 开 放 </a:t>
            </a:r>
            <a:r>
              <a:rPr lang="en-US" altLang="zh-CN" dirty="0">
                <a:latin typeface="微软雅黑"/>
                <a:ea typeface="微软雅黑"/>
              </a:rPr>
              <a:t>,</a:t>
            </a:r>
            <a:r>
              <a:rPr lang="zh-CN" altLang="en-US" dirty="0">
                <a:latin typeface="微软雅黑"/>
                <a:ea typeface="微软雅黑"/>
              </a:rPr>
              <a:t>我 国 的 高 等 教 育 获 得 了 恢 复 发 展 的 机 遇 </a:t>
            </a:r>
            <a:r>
              <a:rPr lang="en-US" altLang="zh-CN" dirty="0">
                <a:latin typeface="微软雅黑"/>
                <a:ea typeface="微软雅黑"/>
              </a:rPr>
              <a:t>. 1977 </a:t>
            </a:r>
            <a:r>
              <a:rPr lang="zh-CN" altLang="en-US" dirty="0">
                <a:latin typeface="微软雅黑"/>
                <a:ea typeface="微软雅黑"/>
              </a:rPr>
              <a:t>年 恢 复 高 考 之 后 </a:t>
            </a:r>
            <a:r>
              <a:rPr lang="en-US" altLang="zh-CN" dirty="0">
                <a:latin typeface="微软雅黑"/>
                <a:ea typeface="微软雅黑"/>
              </a:rPr>
              <a:t>,</a:t>
            </a:r>
            <a:r>
              <a:rPr lang="zh-CN" altLang="en-US" dirty="0">
                <a:latin typeface="微软雅黑"/>
                <a:ea typeface="微软雅黑"/>
              </a:rPr>
              <a:t>大 学逐步恢复正常教学</a:t>
            </a:r>
            <a:r>
              <a:rPr lang="en-US" altLang="zh-CN" dirty="0">
                <a:latin typeface="微软雅黑"/>
                <a:ea typeface="微软雅黑"/>
              </a:rPr>
              <a:t>,</a:t>
            </a:r>
            <a:r>
              <a:rPr lang="zh-CN" altLang="en-US" dirty="0">
                <a:latin typeface="微软雅黑"/>
                <a:ea typeface="微软雅黑"/>
              </a:rPr>
              <a:t>此后的十多年里</a:t>
            </a:r>
            <a:r>
              <a:rPr lang="en-US" altLang="zh-CN" dirty="0" smtClean="0">
                <a:latin typeface="微软雅黑"/>
                <a:ea typeface="微软雅黑"/>
              </a:rPr>
              <a:t>,</a:t>
            </a:r>
            <a:r>
              <a:rPr lang="zh-CN" altLang="en-US" dirty="0" smtClean="0">
                <a:latin typeface="微软雅黑"/>
                <a:ea typeface="微软雅黑"/>
              </a:rPr>
              <a:t>    中国</a:t>
            </a:r>
            <a:r>
              <a:rPr lang="zh-CN" altLang="en-US" dirty="0">
                <a:latin typeface="微软雅黑"/>
                <a:ea typeface="微软雅黑"/>
              </a:rPr>
              <a:t>大学的教学和科研都得到迅速的发展</a:t>
            </a:r>
            <a:r>
              <a:rPr lang="en-US" altLang="zh-CN" dirty="0">
                <a:latin typeface="微软雅黑"/>
                <a:ea typeface="微软雅黑"/>
              </a:rPr>
              <a:t>.</a:t>
            </a:r>
            <a:r>
              <a:rPr lang="zh-CN" altLang="en-US" dirty="0">
                <a:latin typeface="微软雅黑"/>
                <a:ea typeface="微软雅黑"/>
              </a:rPr>
              <a:t>在借鉴 发达国家特别是欧美国家高等教育的经验的过程中</a:t>
            </a:r>
            <a:r>
              <a:rPr lang="en-US" altLang="zh-CN" dirty="0">
                <a:latin typeface="微软雅黑"/>
                <a:ea typeface="微软雅黑"/>
              </a:rPr>
              <a:t>,</a:t>
            </a:r>
            <a:r>
              <a:rPr lang="zh-CN" altLang="en-US" dirty="0">
                <a:latin typeface="微软雅黑"/>
                <a:ea typeface="微软雅黑"/>
              </a:rPr>
              <a:t>我国大学也在突破过去三十年形成的 苏式体制</a:t>
            </a:r>
            <a:r>
              <a:rPr lang="en-US" altLang="zh-CN" dirty="0">
                <a:latin typeface="微软雅黑"/>
                <a:ea typeface="微软雅黑"/>
              </a:rPr>
              <a:t>,</a:t>
            </a:r>
            <a:r>
              <a:rPr lang="zh-CN" altLang="en-US" dirty="0">
                <a:latin typeface="微软雅黑"/>
                <a:ea typeface="微软雅黑"/>
              </a:rPr>
              <a:t>积极探索构建具有中国特色的社会主义大学的办学模式</a:t>
            </a:r>
            <a:r>
              <a:rPr lang="en-US" altLang="zh-CN" dirty="0">
                <a:latin typeface="微软雅黑"/>
                <a:ea typeface="微软雅黑"/>
              </a:rPr>
              <a:t>.</a:t>
            </a:r>
            <a:endParaRPr lang="zh-CN" altLang="en-US" dirty="0">
              <a:latin typeface="微软雅黑"/>
              <a:ea typeface="微软雅黑"/>
            </a:endParaRPr>
          </a:p>
          <a:p>
            <a:r>
              <a:rPr lang="zh-CN" altLang="en-US" dirty="0" smtClean="0">
                <a:latin typeface="微软雅黑"/>
                <a:ea typeface="微软雅黑"/>
              </a:rPr>
              <a:t>      我 </a:t>
            </a:r>
            <a:r>
              <a:rPr lang="zh-CN" altLang="en-US" dirty="0">
                <a:latin typeface="微软雅黑"/>
                <a:ea typeface="微软雅黑"/>
              </a:rPr>
              <a:t>国 </a:t>
            </a:r>
            <a:r>
              <a:rPr lang="en-US" altLang="zh-CN" dirty="0">
                <a:latin typeface="微软雅黑"/>
                <a:ea typeface="微软雅黑"/>
              </a:rPr>
              <a:t>1995 </a:t>
            </a:r>
            <a:r>
              <a:rPr lang="zh-CN" altLang="en-US" dirty="0">
                <a:latin typeface="微软雅黑"/>
                <a:ea typeface="微软雅黑"/>
              </a:rPr>
              <a:t>年 开 始 了 在 </a:t>
            </a:r>
            <a:r>
              <a:rPr lang="en-US" altLang="zh-CN" dirty="0">
                <a:latin typeface="微软雅黑"/>
                <a:ea typeface="微软雅黑"/>
              </a:rPr>
              <a:t>21 </a:t>
            </a:r>
            <a:r>
              <a:rPr lang="zh-CN" altLang="en-US" dirty="0">
                <a:latin typeface="微软雅黑"/>
                <a:ea typeface="微软雅黑"/>
              </a:rPr>
              <a:t>世 纪 重 点 建 设 </a:t>
            </a:r>
            <a:r>
              <a:rPr lang="en-US" altLang="zh-CN" dirty="0">
                <a:latin typeface="微软雅黑"/>
                <a:ea typeface="微软雅黑"/>
              </a:rPr>
              <a:t>100 </a:t>
            </a:r>
            <a:r>
              <a:rPr lang="zh-CN" altLang="en-US" dirty="0">
                <a:latin typeface="微软雅黑"/>
                <a:ea typeface="微软雅黑"/>
              </a:rPr>
              <a:t>所 大 学 的 “</a:t>
            </a:r>
            <a:r>
              <a:rPr lang="en-US" altLang="zh-CN" dirty="0">
                <a:latin typeface="微软雅黑"/>
                <a:ea typeface="微软雅黑"/>
              </a:rPr>
              <a:t>211 </a:t>
            </a:r>
            <a:r>
              <a:rPr lang="zh-CN" altLang="en-US" dirty="0">
                <a:latin typeface="微软雅黑"/>
                <a:ea typeface="微软雅黑"/>
              </a:rPr>
              <a:t>工 程 ”</a:t>
            </a:r>
            <a:r>
              <a:rPr lang="en-US" altLang="zh-CN" dirty="0">
                <a:latin typeface="微软雅黑"/>
                <a:ea typeface="微软雅黑"/>
              </a:rPr>
              <a:t>. 1999 </a:t>
            </a:r>
            <a:r>
              <a:rPr lang="zh-CN" altLang="en-US" dirty="0">
                <a:latin typeface="微软雅黑"/>
                <a:ea typeface="微软雅黑"/>
              </a:rPr>
              <a:t>年 前 后 </a:t>
            </a:r>
            <a:r>
              <a:rPr lang="en-US" altLang="zh-CN" dirty="0">
                <a:latin typeface="微软雅黑"/>
                <a:ea typeface="微软雅黑"/>
              </a:rPr>
              <a:t>,</a:t>
            </a:r>
            <a:r>
              <a:rPr lang="zh-CN" altLang="en-US" dirty="0">
                <a:latin typeface="微软雅黑"/>
                <a:ea typeface="微软雅黑"/>
              </a:rPr>
              <a:t>又 开 始了创建若干所具有世界先进水平的一流大学和一批一流学科的“</a:t>
            </a:r>
            <a:r>
              <a:rPr lang="en-US" altLang="zh-CN" dirty="0">
                <a:latin typeface="微软雅黑"/>
                <a:ea typeface="微软雅黑"/>
              </a:rPr>
              <a:t>985</a:t>
            </a:r>
            <a:r>
              <a:rPr lang="zh-CN" altLang="en-US" dirty="0">
                <a:latin typeface="微软雅黑"/>
                <a:ea typeface="微软雅黑"/>
              </a:rPr>
              <a:t>工程”</a:t>
            </a:r>
            <a:r>
              <a:rPr lang="en-US" altLang="zh-CN" dirty="0">
                <a:latin typeface="微软雅黑"/>
                <a:ea typeface="微软雅黑"/>
              </a:rPr>
              <a:t>,</a:t>
            </a:r>
            <a:r>
              <a:rPr lang="zh-CN" altLang="en-US" dirty="0">
                <a:latin typeface="微软雅黑"/>
                <a:ea typeface="微软雅黑"/>
              </a:rPr>
              <a:t>清华大学、北 京大学、南京大学、复旦大学、上海交通大学、西安交通大学、浙江大学、中国科技大学、</a:t>
            </a:r>
            <a:r>
              <a:rPr lang="zh-CN" altLang="en-US" dirty="0" smtClean="0">
                <a:latin typeface="微软雅黑"/>
                <a:ea typeface="微软雅黑"/>
              </a:rPr>
              <a:t>哈尔滨工业大学九</a:t>
            </a:r>
            <a:r>
              <a:rPr lang="zh-CN" altLang="en-US" dirty="0">
                <a:latin typeface="微软雅黑"/>
                <a:ea typeface="微软雅黑"/>
              </a:rPr>
              <a:t>所大学入选为国家首批建设的重点大学</a:t>
            </a:r>
            <a:r>
              <a:rPr lang="en-US" altLang="zh-CN" dirty="0">
                <a:latin typeface="微软雅黑"/>
                <a:ea typeface="微软雅黑"/>
              </a:rPr>
              <a:t>.</a:t>
            </a:r>
            <a:endParaRPr lang="zh-CN" altLang="en-US" dirty="0">
              <a:latin typeface="微软雅黑"/>
              <a:ea typeface="微软雅黑"/>
            </a:endParaRPr>
          </a:p>
        </p:txBody>
      </p:sp>
    </p:spTree>
    <p:extLst>
      <p:ext uri="{BB962C8B-B14F-4D97-AF65-F5344CB8AC3E}">
        <p14:creationId xmlns:p14="http://schemas.microsoft.com/office/powerpoint/2010/main" val="40944463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260648"/>
            <a:ext cx="3300904"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第一</a:t>
            </a:r>
            <a:r>
              <a:rPr lang="zh-CN" altLang="en-US" sz="3200" dirty="0" smtClean="0">
                <a:latin typeface="微软雅黑" pitchFamily="34" charset="-122"/>
                <a:ea typeface="微软雅黑" pitchFamily="34" charset="-122"/>
              </a:rPr>
              <a:t>节  了解</a:t>
            </a:r>
            <a:r>
              <a:rPr lang="zh-CN" altLang="en-US" sz="3200" dirty="0" smtClean="0">
                <a:latin typeface="微软雅黑" pitchFamily="34" charset="-122"/>
                <a:ea typeface="微软雅黑" pitchFamily="34" charset="-122"/>
              </a:rPr>
              <a:t>大学</a:t>
            </a:r>
            <a:endParaRPr lang="zh-CN" altLang="en-US" sz="3200" dirty="0">
              <a:latin typeface="微软雅黑" pitchFamily="34" charset="-122"/>
              <a:ea typeface="微软雅黑" pitchFamily="34" charset="-122"/>
            </a:endParaRPr>
          </a:p>
        </p:txBody>
      </p:sp>
      <p:sp>
        <p:nvSpPr>
          <p:cNvPr id="3" name="菱形 2"/>
          <p:cNvSpPr/>
          <p:nvPr/>
        </p:nvSpPr>
        <p:spPr>
          <a:xfrm>
            <a:off x="467544" y="404664"/>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1115616" y="980728"/>
            <a:ext cx="7560840" cy="2308324"/>
          </a:xfrm>
          <a:prstGeom prst="rect">
            <a:avLst/>
          </a:prstGeom>
          <a:noFill/>
        </p:spPr>
        <p:txBody>
          <a:bodyPr wrap="square" rtlCol="0">
            <a:spAutoFit/>
          </a:bodyPr>
          <a:lstStyle/>
          <a:p>
            <a:r>
              <a:rPr lang="zh-CN" altLang="en-US" sz="2400" dirty="0">
                <a:latin typeface="微软雅黑"/>
                <a:ea typeface="微软雅黑"/>
              </a:rPr>
              <a:t>三、我国高职教育的发展 </a:t>
            </a:r>
            <a:endParaRPr lang="en-US" altLang="zh-CN" sz="2400" dirty="0" smtClean="0">
              <a:latin typeface="微软雅黑"/>
              <a:ea typeface="微软雅黑"/>
            </a:endParaRPr>
          </a:p>
          <a:p>
            <a:endParaRPr lang="en-US" altLang="zh-CN" sz="2000" dirty="0" smtClean="0">
              <a:latin typeface="微软雅黑"/>
              <a:ea typeface="微软雅黑"/>
            </a:endParaRPr>
          </a:p>
          <a:p>
            <a:r>
              <a:rPr lang="en-US" altLang="zh-CN" sz="2000" b="1" dirty="0">
                <a:latin typeface="微软雅黑"/>
                <a:ea typeface="微软雅黑"/>
              </a:rPr>
              <a:t>1 .</a:t>
            </a:r>
            <a:r>
              <a:rPr lang="zh-CN" altLang="en-US" sz="2000" b="1" dirty="0">
                <a:latin typeface="微软雅黑"/>
                <a:ea typeface="微软雅黑"/>
              </a:rPr>
              <a:t>概 况 </a:t>
            </a:r>
            <a:endParaRPr lang="en-US" altLang="zh-CN" sz="2000" b="1" dirty="0" smtClean="0">
              <a:latin typeface="微软雅黑"/>
              <a:ea typeface="微软雅黑"/>
            </a:endParaRPr>
          </a:p>
          <a:p>
            <a:r>
              <a:rPr lang="zh-CN" altLang="zh-CN" sz="2000" dirty="0">
                <a:latin typeface="微软雅黑"/>
                <a:ea typeface="微软雅黑"/>
              </a:rPr>
              <a:t> </a:t>
            </a:r>
            <a:r>
              <a:rPr lang="zh-CN" altLang="en-US" sz="2000" dirty="0" smtClean="0">
                <a:latin typeface="微软雅黑"/>
                <a:ea typeface="微软雅黑"/>
              </a:rPr>
              <a:t>      经过</a:t>
            </a:r>
            <a:r>
              <a:rPr lang="en-US" altLang="zh-CN" sz="2000" dirty="0">
                <a:latin typeface="微软雅黑"/>
                <a:ea typeface="微软雅黑"/>
              </a:rPr>
              <a:t>20</a:t>
            </a:r>
            <a:r>
              <a:rPr lang="zh-CN" altLang="en-US" sz="2000" dirty="0">
                <a:latin typeface="微软雅黑"/>
                <a:ea typeface="微软雅黑"/>
              </a:rPr>
              <a:t>多年的改革与发展</a:t>
            </a:r>
            <a:r>
              <a:rPr lang="en-US" altLang="zh-CN" sz="2000" dirty="0">
                <a:latin typeface="微软雅黑"/>
                <a:ea typeface="微软雅黑"/>
              </a:rPr>
              <a:t>,</a:t>
            </a:r>
            <a:r>
              <a:rPr lang="zh-CN" altLang="en-US" sz="2000" dirty="0">
                <a:latin typeface="微软雅黑"/>
                <a:ea typeface="微软雅黑"/>
              </a:rPr>
              <a:t>我国实施高职教育的机构类型多种多样</a:t>
            </a:r>
            <a:r>
              <a:rPr lang="en-US" altLang="zh-CN" sz="2000" dirty="0">
                <a:latin typeface="微软雅黑"/>
                <a:ea typeface="微软雅黑"/>
              </a:rPr>
              <a:t>,</a:t>
            </a:r>
            <a:r>
              <a:rPr lang="zh-CN" altLang="en-US" sz="2000" dirty="0" smtClean="0">
                <a:latin typeface="微软雅黑"/>
                <a:ea typeface="微软雅黑"/>
              </a:rPr>
              <a:t>几乎涵盖了国外实施高等职业</a:t>
            </a:r>
            <a:r>
              <a:rPr lang="zh-CN" altLang="en-US" sz="2000" dirty="0">
                <a:latin typeface="微软雅黑"/>
                <a:ea typeface="微软雅黑"/>
              </a:rPr>
              <a:t>教育的形式</a:t>
            </a:r>
            <a:r>
              <a:rPr lang="en-US" altLang="zh-CN" sz="2000" dirty="0">
                <a:latin typeface="微软雅黑"/>
                <a:ea typeface="微软雅黑"/>
              </a:rPr>
              <a:t>.</a:t>
            </a:r>
            <a:r>
              <a:rPr lang="zh-CN" altLang="en-US" sz="2000" dirty="0">
                <a:latin typeface="微软雅黑"/>
                <a:ea typeface="微软雅黑"/>
              </a:rPr>
              <a:t>既有类似于美国社区学院的职业大学</a:t>
            </a:r>
            <a:r>
              <a:rPr lang="en-US" altLang="zh-CN" sz="2000" dirty="0">
                <a:latin typeface="微软雅黑"/>
                <a:ea typeface="微软雅黑"/>
              </a:rPr>
              <a:t>,</a:t>
            </a:r>
            <a:r>
              <a:rPr lang="zh-CN" altLang="en-US" sz="2000" dirty="0">
                <a:latin typeface="微软雅黑"/>
                <a:ea typeface="微软雅黑"/>
              </a:rPr>
              <a:t>又有类似于日本高等专 门学校的五年一贯制高职班</a:t>
            </a:r>
            <a:r>
              <a:rPr lang="en-US" altLang="zh-CN" sz="2000" dirty="0">
                <a:latin typeface="微软雅黑"/>
                <a:ea typeface="微软雅黑"/>
              </a:rPr>
              <a:t>,</a:t>
            </a:r>
            <a:r>
              <a:rPr lang="zh-CN" altLang="en-US" sz="2000" dirty="0">
                <a:latin typeface="微软雅黑"/>
                <a:ea typeface="微软雅黑"/>
              </a:rPr>
              <a:t>还有一大批与国外同名同姓的高等专科学校</a:t>
            </a:r>
            <a:r>
              <a:rPr lang="en-US" altLang="zh-CN" sz="2000" dirty="0">
                <a:latin typeface="微软雅黑"/>
                <a:ea typeface="微软雅黑"/>
              </a:rPr>
              <a:t>. </a:t>
            </a:r>
            <a:endParaRPr lang="en-US" altLang="zh-CN" sz="2000" dirty="0" smtClean="0">
              <a:latin typeface="微软雅黑"/>
              <a:ea typeface="微软雅黑"/>
            </a:endParaRPr>
          </a:p>
        </p:txBody>
      </p:sp>
    </p:spTree>
    <p:extLst>
      <p:ext uri="{BB962C8B-B14F-4D97-AF65-F5344CB8AC3E}">
        <p14:creationId xmlns:p14="http://schemas.microsoft.com/office/powerpoint/2010/main" val="344050971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Box 5" hidden="1"/>
          <p:cNvSpPr txBox="1">
            <a:spLocks noChangeArrowheads="1"/>
          </p:cNvSpPr>
          <p:nvPr/>
        </p:nvSpPr>
        <p:spPr bwMode="auto">
          <a:xfrm>
            <a:off x="1939925" y="1954213"/>
            <a:ext cx="1943100" cy="369887"/>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099" name="矩形 6" hidden="1"/>
          <p:cNvSpPr>
            <a:spLocks noChangeArrowheads="1"/>
          </p:cNvSpPr>
          <p:nvPr/>
        </p:nvSpPr>
        <p:spPr bwMode="auto">
          <a:xfrm>
            <a:off x="1939925" y="3025775"/>
            <a:ext cx="1471613" cy="646113"/>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0" name="矩形 7" hidden="1"/>
          <p:cNvSpPr>
            <a:spLocks noChangeArrowheads="1"/>
          </p:cNvSpPr>
          <p:nvPr/>
        </p:nvSpPr>
        <p:spPr bwMode="auto">
          <a:xfrm>
            <a:off x="2011363" y="4240213"/>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1" name="矩形 8" hidden="1"/>
          <p:cNvSpPr>
            <a:spLocks noChangeArrowheads="1"/>
          </p:cNvSpPr>
          <p:nvPr/>
        </p:nvSpPr>
        <p:spPr bwMode="auto">
          <a:xfrm>
            <a:off x="2011363" y="5526088"/>
            <a:ext cx="1471612" cy="646112"/>
          </a:xfrm>
          <a:prstGeom prst="rect">
            <a:avLst/>
          </a:prstGeom>
          <a:noFill/>
          <a:ln w="9525">
            <a:noFill/>
            <a:miter lim="800000"/>
            <a:headEnd/>
            <a:tailEnd/>
          </a:ln>
        </p:spPr>
        <p:txBody>
          <a:bodyPr>
            <a:spAutoFit/>
          </a:bodyPr>
          <a:lstStyle/>
          <a:p>
            <a:r>
              <a:rPr lang="zh-CN" altLang="en-US">
                <a:latin typeface="微软雅黑" pitchFamily="34" charset="-122"/>
                <a:ea typeface="微软雅黑" pitchFamily="34" charset="-122"/>
              </a:rPr>
              <a:t>点击添加文本</a:t>
            </a:r>
          </a:p>
        </p:txBody>
      </p:sp>
      <p:sp>
        <p:nvSpPr>
          <p:cNvPr id="4102" name="矩形 6"/>
          <p:cNvSpPr>
            <a:spLocks noChangeArrowheads="1"/>
          </p:cNvSpPr>
          <p:nvPr/>
        </p:nvSpPr>
        <p:spPr bwMode="auto">
          <a:xfrm>
            <a:off x="899592" y="260648"/>
            <a:ext cx="3300904" cy="584775"/>
          </a:xfrm>
          <a:prstGeom prst="rect">
            <a:avLst/>
          </a:prstGeom>
          <a:noFill/>
          <a:ln w="9525">
            <a:noFill/>
            <a:miter lim="800000"/>
            <a:headEnd/>
            <a:tailEnd/>
          </a:ln>
        </p:spPr>
        <p:txBody>
          <a:bodyPr wrap="none">
            <a:spAutoFit/>
          </a:bodyPr>
          <a:lstStyle/>
          <a:p>
            <a:r>
              <a:rPr lang="zh-CN" altLang="en-US" sz="3200" dirty="0">
                <a:latin typeface="微软雅黑" pitchFamily="34" charset="-122"/>
                <a:ea typeface="微软雅黑" pitchFamily="34" charset="-122"/>
              </a:rPr>
              <a:t>第一</a:t>
            </a:r>
            <a:r>
              <a:rPr lang="zh-CN" altLang="en-US" sz="3200" dirty="0" smtClean="0">
                <a:latin typeface="微软雅黑" pitchFamily="34" charset="-122"/>
                <a:ea typeface="微软雅黑" pitchFamily="34" charset="-122"/>
              </a:rPr>
              <a:t>节  了解</a:t>
            </a:r>
            <a:r>
              <a:rPr lang="zh-CN" altLang="en-US" sz="3200" dirty="0" smtClean="0">
                <a:latin typeface="微软雅黑" pitchFamily="34" charset="-122"/>
                <a:ea typeface="微软雅黑" pitchFamily="34" charset="-122"/>
              </a:rPr>
              <a:t>大学</a:t>
            </a:r>
            <a:endParaRPr lang="zh-CN" altLang="en-US" sz="3200" dirty="0">
              <a:latin typeface="微软雅黑" pitchFamily="34" charset="-122"/>
              <a:ea typeface="微软雅黑" pitchFamily="34" charset="-122"/>
            </a:endParaRPr>
          </a:p>
        </p:txBody>
      </p:sp>
      <p:sp>
        <p:nvSpPr>
          <p:cNvPr id="3" name="菱形 2"/>
          <p:cNvSpPr/>
          <p:nvPr/>
        </p:nvSpPr>
        <p:spPr>
          <a:xfrm>
            <a:off x="467544" y="404664"/>
            <a:ext cx="288032" cy="288032"/>
          </a:xfrm>
          <a:prstGeom prst="diamond">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4" name="文本框 3"/>
          <p:cNvSpPr txBox="1"/>
          <p:nvPr/>
        </p:nvSpPr>
        <p:spPr>
          <a:xfrm>
            <a:off x="611560" y="980728"/>
            <a:ext cx="8064896" cy="1846659"/>
          </a:xfrm>
          <a:prstGeom prst="rect">
            <a:avLst/>
          </a:prstGeom>
          <a:noFill/>
        </p:spPr>
        <p:txBody>
          <a:bodyPr wrap="square" rtlCol="0">
            <a:spAutoFit/>
          </a:bodyPr>
          <a:lstStyle/>
          <a:p>
            <a:r>
              <a:rPr lang="en-US" altLang="zh-CN" dirty="0" smtClean="0">
                <a:latin typeface="微软雅黑"/>
                <a:ea typeface="微软雅黑"/>
              </a:rPr>
              <a:t>20</a:t>
            </a:r>
            <a:r>
              <a:rPr lang="zh-CN" altLang="en-US" dirty="0">
                <a:latin typeface="微软雅黑"/>
                <a:ea typeface="微软雅黑"/>
              </a:rPr>
              <a:t>世纪</a:t>
            </a:r>
            <a:r>
              <a:rPr lang="en-US" altLang="zh-CN" dirty="0">
                <a:latin typeface="微软雅黑"/>
                <a:ea typeface="微软雅黑"/>
              </a:rPr>
              <a:t>80</a:t>
            </a:r>
            <a:r>
              <a:rPr lang="zh-CN" altLang="en-US" dirty="0">
                <a:latin typeface="微软雅黑"/>
                <a:ea typeface="微软雅黑"/>
              </a:rPr>
              <a:t>年代以来</a:t>
            </a:r>
            <a:r>
              <a:rPr lang="en-US" altLang="zh-CN" dirty="0">
                <a:latin typeface="微软雅黑"/>
                <a:ea typeface="微软雅黑"/>
              </a:rPr>
              <a:t>,</a:t>
            </a:r>
            <a:r>
              <a:rPr lang="zh-CN" altLang="en-US" dirty="0">
                <a:latin typeface="微软雅黑"/>
                <a:ea typeface="微软雅黑"/>
              </a:rPr>
              <a:t>我国高职教育的发展大体经历了以下几个阶段</a:t>
            </a:r>
            <a:r>
              <a:rPr lang="en-US" altLang="zh-CN" dirty="0" smtClean="0">
                <a:latin typeface="微软雅黑"/>
                <a:ea typeface="微软雅黑"/>
              </a:rPr>
              <a:t>:</a:t>
            </a:r>
          </a:p>
          <a:p>
            <a:r>
              <a:rPr lang="en-US" altLang="zh-CN" dirty="0">
                <a:latin typeface="微软雅黑"/>
                <a:ea typeface="微软雅黑"/>
              </a:rPr>
              <a:t/>
            </a:r>
            <a:br>
              <a:rPr lang="en-US" altLang="zh-CN" dirty="0">
                <a:latin typeface="微软雅黑"/>
                <a:ea typeface="微软雅黑"/>
              </a:rPr>
            </a:br>
            <a:r>
              <a:rPr lang="zh-CN" altLang="en-US" dirty="0">
                <a:latin typeface="微软雅黑"/>
                <a:ea typeface="微软雅黑"/>
              </a:rPr>
              <a:t>第一</a:t>
            </a:r>
            <a:r>
              <a:rPr lang="zh-CN" altLang="en-US" dirty="0" smtClean="0">
                <a:latin typeface="微软雅黑"/>
                <a:ea typeface="微软雅黑"/>
              </a:rPr>
              <a:t>阶段，</a:t>
            </a:r>
            <a:r>
              <a:rPr lang="en-US" altLang="zh-CN" dirty="0" smtClean="0">
                <a:latin typeface="微软雅黑"/>
                <a:ea typeface="微软雅黑"/>
              </a:rPr>
              <a:t>1985</a:t>
            </a:r>
            <a:r>
              <a:rPr lang="zh-CN" altLang="en-US" dirty="0" smtClean="0">
                <a:latin typeface="微软雅黑"/>
                <a:ea typeface="微软雅黑"/>
              </a:rPr>
              <a:t>年</a:t>
            </a:r>
            <a:r>
              <a:rPr lang="en-US" altLang="zh-CN" dirty="0">
                <a:latin typeface="微软雅黑"/>
                <a:ea typeface="微软雅黑"/>
              </a:rPr>
              <a:t>«</a:t>
            </a:r>
            <a:r>
              <a:rPr lang="zh-CN" altLang="en-US" dirty="0">
                <a:latin typeface="微软雅黑"/>
                <a:ea typeface="微软雅黑"/>
              </a:rPr>
              <a:t>中共中央关于教育体制改革的决定</a:t>
            </a:r>
            <a:r>
              <a:rPr lang="en-US" altLang="zh-CN" dirty="0">
                <a:latin typeface="微软雅黑"/>
                <a:ea typeface="微软雅黑"/>
              </a:rPr>
              <a:t>»</a:t>
            </a:r>
            <a:r>
              <a:rPr lang="zh-CN" altLang="en-US" dirty="0">
                <a:latin typeface="微软雅黑"/>
                <a:ea typeface="微软雅黑"/>
              </a:rPr>
              <a:t>颁布以后</a:t>
            </a:r>
            <a:r>
              <a:rPr lang="en-US" altLang="zh-CN" dirty="0">
                <a:latin typeface="微软雅黑"/>
                <a:ea typeface="微软雅黑"/>
              </a:rPr>
              <a:t>,</a:t>
            </a:r>
            <a:r>
              <a:rPr lang="zh-CN" altLang="en-US" dirty="0">
                <a:latin typeface="微软雅黑"/>
                <a:ea typeface="微软雅黑"/>
              </a:rPr>
              <a:t>全国先后建立了 </a:t>
            </a:r>
            <a:r>
              <a:rPr lang="en-US" altLang="zh-CN" dirty="0" smtClean="0">
                <a:latin typeface="微软雅黑"/>
                <a:ea typeface="微软雅黑"/>
              </a:rPr>
              <a:t>128</a:t>
            </a:r>
            <a:r>
              <a:rPr lang="zh-CN" altLang="en-US" dirty="0" smtClean="0">
                <a:latin typeface="微软雅黑"/>
                <a:ea typeface="微软雅黑"/>
              </a:rPr>
              <a:t>所</a:t>
            </a:r>
            <a:r>
              <a:rPr lang="zh-CN" altLang="en-US" dirty="0">
                <a:latin typeface="微软雅黑"/>
                <a:ea typeface="微软雅黑"/>
              </a:rPr>
              <a:t>职业大学</a:t>
            </a:r>
            <a:r>
              <a:rPr lang="en-US" altLang="zh-CN" dirty="0">
                <a:latin typeface="微软雅黑"/>
                <a:ea typeface="微软雅黑"/>
              </a:rPr>
              <a:t>,</a:t>
            </a:r>
            <a:r>
              <a:rPr lang="zh-CN" altLang="en-US" dirty="0">
                <a:latin typeface="微软雅黑"/>
                <a:ea typeface="微软雅黑"/>
              </a:rPr>
              <a:t>比如江苏的金陵职业大学、广东的广州大学、山西的太原大学等</a:t>
            </a:r>
            <a:r>
              <a:rPr lang="en-US" altLang="zh-CN" dirty="0">
                <a:latin typeface="微软雅黑"/>
                <a:ea typeface="微软雅黑"/>
              </a:rPr>
              <a:t>.</a:t>
            </a:r>
            <a:r>
              <a:rPr lang="zh-CN" altLang="en-US" dirty="0">
                <a:latin typeface="微软雅黑"/>
                <a:ea typeface="微软雅黑"/>
              </a:rPr>
              <a:t>上海在 ８ 所职工大学里设立高职班</a:t>
            </a:r>
            <a:r>
              <a:rPr lang="en-US" altLang="zh-CN" dirty="0">
                <a:latin typeface="微软雅黑"/>
                <a:ea typeface="微软雅黑"/>
              </a:rPr>
              <a:t>,</a:t>
            </a:r>
            <a:r>
              <a:rPr lang="zh-CN" altLang="en-US" dirty="0">
                <a:latin typeface="微软雅黑"/>
                <a:ea typeface="微软雅黑"/>
              </a:rPr>
              <a:t>进行高职的试点</a:t>
            </a:r>
            <a:r>
              <a:rPr lang="en-US" altLang="zh-CN" dirty="0">
                <a:latin typeface="微软雅黑"/>
                <a:ea typeface="微软雅黑"/>
              </a:rPr>
              <a:t>.</a:t>
            </a:r>
            <a:r>
              <a:rPr lang="zh-CN" altLang="en-US" dirty="0">
                <a:latin typeface="微软雅黑"/>
                <a:ea typeface="微软雅黑"/>
              </a:rPr>
              <a:t>这是我国高职教育发展的探索阶段</a:t>
            </a:r>
            <a:r>
              <a:rPr lang="en-US" altLang="zh-CN" dirty="0">
                <a:latin typeface="微软雅黑"/>
                <a:ea typeface="微软雅黑"/>
              </a:rPr>
              <a:t>.</a:t>
            </a:r>
            <a:endParaRPr lang="zh-CN" altLang="en-US" sz="2400" dirty="0">
              <a:latin typeface="微软雅黑"/>
              <a:ea typeface="微软雅黑"/>
            </a:endParaRPr>
          </a:p>
        </p:txBody>
      </p:sp>
      <p:sp>
        <p:nvSpPr>
          <p:cNvPr id="9" name="文本框 3"/>
          <p:cNvSpPr txBox="1"/>
          <p:nvPr/>
        </p:nvSpPr>
        <p:spPr>
          <a:xfrm>
            <a:off x="611560" y="2812436"/>
            <a:ext cx="8064896" cy="1631216"/>
          </a:xfrm>
          <a:prstGeom prst="rect">
            <a:avLst/>
          </a:prstGeom>
          <a:noFill/>
        </p:spPr>
        <p:txBody>
          <a:bodyPr wrap="square" rtlCol="0">
            <a:spAutoFit/>
          </a:bodyPr>
          <a:lstStyle/>
          <a:p>
            <a:r>
              <a:rPr lang="zh-CN" altLang="en-US" dirty="0">
                <a:latin typeface="微软雅黑"/>
                <a:ea typeface="微软雅黑"/>
              </a:rPr>
              <a:t>第二阶段</a:t>
            </a:r>
            <a:r>
              <a:rPr lang="en-US" altLang="zh-CN" dirty="0" smtClean="0">
                <a:latin typeface="微软雅黑"/>
                <a:ea typeface="微软雅黑"/>
              </a:rPr>
              <a:t>,1996</a:t>
            </a:r>
            <a:r>
              <a:rPr lang="zh-CN" altLang="en-US" dirty="0" smtClean="0">
                <a:latin typeface="微软雅黑"/>
                <a:ea typeface="微软雅黑"/>
              </a:rPr>
              <a:t>年</a:t>
            </a:r>
            <a:r>
              <a:rPr lang="zh-CN" altLang="en-US" dirty="0">
                <a:latin typeface="微软雅黑"/>
                <a:ea typeface="微软雅黑"/>
              </a:rPr>
              <a:t>全国召开了职业教育会议</a:t>
            </a:r>
            <a:r>
              <a:rPr lang="en-US" altLang="zh-CN" dirty="0">
                <a:latin typeface="微软雅黑"/>
                <a:ea typeface="微软雅黑"/>
              </a:rPr>
              <a:t>,</a:t>
            </a:r>
            <a:r>
              <a:rPr lang="zh-CN" altLang="en-US" dirty="0">
                <a:latin typeface="微软雅黑"/>
                <a:ea typeface="微软雅黑"/>
              </a:rPr>
              <a:t>颁布了</a:t>
            </a:r>
            <a:r>
              <a:rPr lang="en-US" altLang="zh-CN" dirty="0">
                <a:latin typeface="微软雅黑"/>
                <a:ea typeface="微软雅黑"/>
              </a:rPr>
              <a:t>«</a:t>
            </a:r>
            <a:r>
              <a:rPr lang="zh-CN" altLang="en-US" dirty="0">
                <a:latin typeface="微软雅黑"/>
                <a:ea typeface="微软雅黑"/>
              </a:rPr>
              <a:t>中华人民共和国职业教育法</a:t>
            </a:r>
            <a:r>
              <a:rPr lang="en-US" altLang="zh-CN" dirty="0">
                <a:latin typeface="微软雅黑"/>
                <a:ea typeface="微软雅黑"/>
              </a:rPr>
              <a:t>»,</a:t>
            </a:r>
            <a:r>
              <a:rPr lang="zh-CN" altLang="en-US" dirty="0">
                <a:latin typeface="微软雅黑"/>
                <a:ea typeface="微软雅黑"/>
              </a:rPr>
              <a:t>根据原国家教委提出的“三改一补”的方针</a:t>
            </a:r>
            <a:r>
              <a:rPr lang="en-US" altLang="zh-CN" dirty="0">
                <a:latin typeface="微软雅黑"/>
                <a:ea typeface="微软雅黑"/>
              </a:rPr>
              <a:t>,</a:t>
            </a:r>
            <a:r>
              <a:rPr lang="zh-CN" altLang="en-US" dirty="0">
                <a:latin typeface="微软雅黑"/>
                <a:ea typeface="微软雅黑"/>
              </a:rPr>
              <a:t>高职又开始了新一轮的发展</a:t>
            </a:r>
            <a:r>
              <a:rPr lang="en-US" altLang="zh-CN" dirty="0">
                <a:latin typeface="微软雅黑"/>
                <a:ea typeface="微软雅黑"/>
              </a:rPr>
              <a:t>.</a:t>
            </a:r>
            <a:r>
              <a:rPr lang="zh-CN" altLang="en-US" dirty="0">
                <a:latin typeface="微软雅黑"/>
                <a:ea typeface="微软雅黑"/>
              </a:rPr>
              <a:t>所谓“三改一补”发展高职</a:t>
            </a:r>
            <a:r>
              <a:rPr lang="en-US" altLang="zh-CN" dirty="0">
                <a:latin typeface="微软雅黑"/>
                <a:ea typeface="微软雅黑"/>
              </a:rPr>
              <a:t>,</a:t>
            </a:r>
            <a:r>
              <a:rPr lang="zh-CN" altLang="en-US" dirty="0">
                <a:latin typeface="微软雅黑"/>
                <a:ea typeface="微软雅黑"/>
              </a:rPr>
              <a:t>就是通过职业大学、成人高校和高等专科学校改革发展高职</a:t>
            </a:r>
            <a:r>
              <a:rPr lang="en-US" altLang="zh-CN" dirty="0">
                <a:latin typeface="微软雅黑"/>
                <a:ea typeface="微软雅黑"/>
              </a:rPr>
              <a:t>,</a:t>
            </a:r>
            <a:r>
              <a:rPr lang="zh-CN" altLang="en-US" dirty="0">
                <a:latin typeface="微软雅黑"/>
                <a:ea typeface="微软雅黑"/>
              </a:rPr>
              <a:t>这就是“三改”的精神</a:t>
            </a:r>
            <a:r>
              <a:rPr lang="en-US" altLang="zh-CN" dirty="0">
                <a:latin typeface="微软雅黑"/>
                <a:ea typeface="微软雅黑"/>
              </a:rPr>
              <a:t>,</a:t>
            </a:r>
            <a:r>
              <a:rPr lang="zh-CN" altLang="en-US" dirty="0">
                <a:latin typeface="微软雅黑"/>
                <a:ea typeface="微软雅黑"/>
              </a:rPr>
              <a:t>如还满足不了需要的话</a:t>
            </a:r>
            <a:r>
              <a:rPr lang="en-US" altLang="zh-CN" dirty="0">
                <a:latin typeface="微软雅黑"/>
                <a:ea typeface="微软雅黑"/>
              </a:rPr>
              <a:t>,</a:t>
            </a:r>
            <a:r>
              <a:rPr lang="zh-CN" altLang="en-US" dirty="0">
                <a:latin typeface="微软雅黑"/>
                <a:ea typeface="微软雅黑"/>
              </a:rPr>
              <a:t>可在国家级重点中专里办高职班作为补充</a:t>
            </a:r>
            <a:r>
              <a:rPr lang="en-US" altLang="zh-CN" dirty="0">
                <a:latin typeface="微软雅黑"/>
                <a:ea typeface="微软雅黑"/>
              </a:rPr>
              <a:t>,</a:t>
            </a:r>
            <a:r>
              <a:rPr lang="zh-CN" altLang="en-US" dirty="0">
                <a:latin typeface="微软雅黑"/>
                <a:ea typeface="微软雅黑"/>
              </a:rPr>
              <a:t>这是“一补”的含义</a:t>
            </a:r>
            <a:r>
              <a:rPr lang="en-US" altLang="zh-CN" dirty="0">
                <a:latin typeface="微软雅黑"/>
                <a:ea typeface="微软雅黑"/>
              </a:rPr>
              <a:t>.</a:t>
            </a:r>
            <a:endParaRPr lang="zh-CN" altLang="en-US" sz="2400" dirty="0">
              <a:latin typeface="微软雅黑"/>
              <a:ea typeface="微软雅黑"/>
            </a:endParaRPr>
          </a:p>
        </p:txBody>
      </p:sp>
      <p:sp>
        <p:nvSpPr>
          <p:cNvPr id="10" name="文本框 3"/>
          <p:cNvSpPr txBox="1"/>
          <p:nvPr/>
        </p:nvSpPr>
        <p:spPr>
          <a:xfrm>
            <a:off x="611560" y="4378225"/>
            <a:ext cx="8064896" cy="1015663"/>
          </a:xfrm>
          <a:prstGeom prst="rect">
            <a:avLst/>
          </a:prstGeom>
          <a:noFill/>
        </p:spPr>
        <p:txBody>
          <a:bodyPr wrap="square" rtlCol="0">
            <a:spAutoFit/>
          </a:bodyPr>
          <a:lstStyle/>
          <a:p>
            <a:r>
              <a:rPr lang="zh-CN" altLang="en-US" dirty="0">
                <a:latin typeface="微软雅黑"/>
                <a:ea typeface="微软雅黑"/>
              </a:rPr>
              <a:t>第三阶段</a:t>
            </a:r>
            <a:r>
              <a:rPr lang="en-US" altLang="zh-CN" dirty="0" smtClean="0">
                <a:latin typeface="微软雅黑"/>
                <a:ea typeface="微软雅黑"/>
              </a:rPr>
              <a:t>,1998</a:t>
            </a:r>
            <a:r>
              <a:rPr lang="zh-CN" altLang="en-US" dirty="0" smtClean="0">
                <a:latin typeface="微软雅黑"/>
                <a:ea typeface="微软雅黑"/>
              </a:rPr>
              <a:t>年</a:t>
            </a:r>
            <a:r>
              <a:rPr lang="en-US" altLang="zh-CN" dirty="0">
                <a:latin typeface="微软雅黑"/>
                <a:ea typeface="微软雅黑"/>
              </a:rPr>
              <a:t>,</a:t>
            </a:r>
            <a:r>
              <a:rPr lang="zh-CN" altLang="en-US" dirty="0">
                <a:latin typeface="微软雅黑"/>
                <a:ea typeface="微软雅黑"/>
              </a:rPr>
              <a:t>新组建的教育部高度重视高职的发展</a:t>
            </a:r>
            <a:r>
              <a:rPr lang="en-US" altLang="zh-CN" dirty="0">
                <a:latin typeface="微软雅黑"/>
                <a:ea typeface="微软雅黑"/>
              </a:rPr>
              <a:t>,</a:t>
            </a:r>
            <a:r>
              <a:rPr lang="zh-CN" altLang="en-US" dirty="0">
                <a:latin typeface="微软雅黑"/>
                <a:ea typeface="微软雅黑"/>
              </a:rPr>
              <a:t>提出了“三多一改”发展</a:t>
            </a:r>
            <a:r>
              <a:rPr lang="zh-CN" altLang="en-US" dirty="0" smtClean="0">
                <a:latin typeface="微软雅黑"/>
                <a:ea typeface="微软雅黑"/>
              </a:rPr>
              <a:t>高职的</a:t>
            </a:r>
            <a:r>
              <a:rPr lang="zh-CN" altLang="en-US" dirty="0">
                <a:latin typeface="微软雅黑"/>
                <a:ea typeface="微软雅黑"/>
              </a:rPr>
              <a:t>方针</a:t>
            </a:r>
            <a:r>
              <a:rPr lang="en-US" altLang="zh-CN" dirty="0">
                <a:latin typeface="微软雅黑"/>
                <a:ea typeface="微软雅黑"/>
              </a:rPr>
              <a:t>,</a:t>
            </a:r>
            <a:r>
              <a:rPr lang="zh-CN" altLang="en-US" dirty="0">
                <a:latin typeface="微软雅黑"/>
                <a:ea typeface="微软雅黑"/>
              </a:rPr>
              <a:t>并拨出 </a:t>
            </a:r>
            <a:r>
              <a:rPr lang="en-US" altLang="zh-CN" dirty="0" smtClean="0">
                <a:latin typeface="微软雅黑"/>
                <a:ea typeface="微软雅黑"/>
              </a:rPr>
              <a:t>11</a:t>
            </a:r>
            <a:r>
              <a:rPr lang="zh-CN" altLang="en-US" dirty="0" smtClean="0">
                <a:latin typeface="微软雅黑"/>
                <a:ea typeface="微软雅黑"/>
              </a:rPr>
              <a:t>万</a:t>
            </a:r>
            <a:r>
              <a:rPr lang="zh-CN" altLang="en-US" dirty="0">
                <a:latin typeface="微软雅黑"/>
                <a:ea typeface="微软雅黑"/>
              </a:rPr>
              <a:t>个招生指标</a:t>
            </a:r>
            <a:r>
              <a:rPr lang="en-US" altLang="zh-CN" dirty="0">
                <a:latin typeface="微软雅黑"/>
                <a:ea typeface="微软雅黑"/>
              </a:rPr>
              <a:t>,</a:t>
            </a:r>
            <a:r>
              <a:rPr lang="zh-CN" altLang="en-US" dirty="0" smtClean="0">
                <a:latin typeface="微软雅黑"/>
                <a:ea typeface="微软雅黑"/>
              </a:rPr>
              <a:t>在</a:t>
            </a:r>
            <a:r>
              <a:rPr lang="en-US" altLang="zh-CN" dirty="0" smtClean="0">
                <a:latin typeface="微软雅黑"/>
                <a:ea typeface="微软雅黑"/>
              </a:rPr>
              <a:t>20</a:t>
            </a:r>
            <a:r>
              <a:rPr lang="zh-CN" altLang="en-US" dirty="0" smtClean="0">
                <a:latin typeface="微软雅黑"/>
                <a:ea typeface="微软雅黑"/>
              </a:rPr>
              <a:t>个</a:t>
            </a:r>
            <a:r>
              <a:rPr lang="zh-CN" altLang="en-US" dirty="0">
                <a:latin typeface="微软雅黑"/>
                <a:ea typeface="微软雅黑"/>
              </a:rPr>
              <a:t>省市用于发展高职</a:t>
            </a:r>
            <a:r>
              <a:rPr lang="en-US" altLang="zh-CN" dirty="0">
                <a:latin typeface="微软雅黑"/>
                <a:ea typeface="微软雅黑"/>
              </a:rPr>
              <a:t>,</a:t>
            </a:r>
            <a:r>
              <a:rPr lang="zh-CN" altLang="en-US" dirty="0">
                <a:latin typeface="微软雅黑"/>
                <a:ea typeface="微软雅黑"/>
              </a:rPr>
              <a:t>高职开始了大发展时期</a:t>
            </a:r>
            <a:r>
              <a:rPr lang="en-US" altLang="zh-CN" dirty="0">
                <a:latin typeface="微软雅黑"/>
                <a:ea typeface="微软雅黑"/>
              </a:rPr>
              <a:t>.</a:t>
            </a:r>
            <a:endParaRPr lang="zh-CN" altLang="en-US" sz="2400" dirty="0">
              <a:latin typeface="微软雅黑"/>
              <a:ea typeface="微软雅黑"/>
            </a:endParaRPr>
          </a:p>
        </p:txBody>
      </p:sp>
      <p:sp>
        <p:nvSpPr>
          <p:cNvPr id="11" name="文本框 3"/>
          <p:cNvSpPr txBox="1"/>
          <p:nvPr/>
        </p:nvSpPr>
        <p:spPr>
          <a:xfrm>
            <a:off x="611560" y="5401737"/>
            <a:ext cx="8064896" cy="1015663"/>
          </a:xfrm>
          <a:prstGeom prst="rect">
            <a:avLst/>
          </a:prstGeom>
          <a:noFill/>
        </p:spPr>
        <p:txBody>
          <a:bodyPr wrap="square" rtlCol="0">
            <a:spAutoFit/>
          </a:bodyPr>
          <a:lstStyle/>
          <a:p>
            <a:r>
              <a:rPr lang="zh-CN" altLang="en-US" dirty="0">
                <a:latin typeface="微软雅黑"/>
                <a:ea typeface="微软雅黑"/>
              </a:rPr>
              <a:t>第四阶段</a:t>
            </a:r>
            <a:r>
              <a:rPr lang="en-US" altLang="zh-CN" dirty="0" smtClean="0">
                <a:latin typeface="微软雅黑"/>
                <a:ea typeface="微软雅黑"/>
              </a:rPr>
              <a:t>,</a:t>
            </a:r>
            <a:r>
              <a:rPr lang="zh-CN" altLang="en-US" dirty="0" smtClean="0">
                <a:latin typeface="微软雅黑"/>
                <a:ea typeface="微软雅黑"/>
              </a:rPr>
              <a:t>２００２ </a:t>
            </a:r>
            <a:r>
              <a:rPr lang="zh-CN" altLang="en-US" dirty="0">
                <a:latin typeface="微软雅黑"/>
                <a:ea typeface="微软雅黑"/>
              </a:rPr>
              <a:t>年 ７ 月</a:t>
            </a:r>
            <a:r>
              <a:rPr lang="en-US" altLang="zh-CN" dirty="0">
                <a:latin typeface="微软雅黑"/>
                <a:ea typeface="微软雅黑"/>
              </a:rPr>
              <a:t>,</a:t>
            </a:r>
            <a:r>
              <a:rPr lang="zh-CN" altLang="en-US" dirty="0">
                <a:latin typeface="微软雅黑"/>
                <a:ea typeface="微软雅黑"/>
              </a:rPr>
              <a:t>国家召开了第四次全国职业教育工作会议</a:t>
            </a:r>
            <a:r>
              <a:rPr lang="en-US" altLang="zh-CN" dirty="0">
                <a:latin typeface="微软雅黑"/>
                <a:ea typeface="微软雅黑"/>
              </a:rPr>
              <a:t>,</a:t>
            </a:r>
            <a:r>
              <a:rPr lang="zh-CN" altLang="en-US" dirty="0">
                <a:latin typeface="微软雅黑"/>
                <a:ea typeface="微软雅黑"/>
              </a:rPr>
              <a:t>进一步确立了</a:t>
            </a:r>
            <a:r>
              <a:rPr lang="zh-CN" altLang="en-US" dirty="0" smtClean="0">
                <a:latin typeface="微软雅黑"/>
                <a:ea typeface="微软雅黑"/>
              </a:rPr>
              <a:t>大力发展</a:t>
            </a:r>
            <a:r>
              <a:rPr lang="zh-CN" altLang="en-US" dirty="0">
                <a:latin typeface="微软雅黑"/>
                <a:ea typeface="微软雅黑"/>
              </a:rPr>
              <a:t>高等职业教育的方针</a:t>
            </a:r>
            <a:r>
              <a:rPr lang="en-US" altLang="zh-CN" dirty="0">
                <a:latin typeface="微软雅黑"/>
                <a:ea typeface="微软雅黑"/>
              </a:rPr>
              <a:t>,</a:t>
            </a:r>
            <a:r>
              <a:rPr lang="zh-CN" altLang="en-US" dirty="0">
                <a:latin typeface="微软雅黑"/>
                <a:ea typeface="微软雅黑"/>
              </a:rPr>
              <a:t>并且制定了一系列的鼓励政策</a:t>
            </a:r>
            <a:r>
              <a:rPr lang="en-US" altLang="zh-CN" dirty="0">
                <a:latin typeface="微软雅黑"/>
                <a:ea typeface="微软雅黑"/>
              </a:rPr>
              <a:t>,</a:t>
            </a:r>
            <a:r>
              <a:rPr lang="zh-CN" altLang="en-US" dirty="0">
                <a:latin typeface="微软雅黑"/>
                <a:ea typeface="微软雅黑"/>
              </a:rPr>
              <a:t>加大对高职教育的投资力度</a:t>
            </a:r>
            <a:r>
              <a:rPr lang="en-US" altLang="zh-CN" dirty="0">
                <a:latin typeface="微软雅黑"/>
                <a:ea typeface="微软雅黑"/>
              </a:rPr>
              <a:t>,</a:t>
            </a:r>
            <a:r>
              <a:rPr lang="zh-CN" altLang="en-US" dirty="0" smtClean="0">
                <a:latin typeface="微软雅黑"/>
                <a:ea typeface="微软雅黑"/>
              </a:rPr>
              <a:t>使高职</a:t>
            </a:r>
            <a:r>
              <a:rPr lang="zh-CN" altLang="en-US" dirty="0">
                <a:latin typeface="微软雅黑"/>
                <a:ea typeface="微软雅黑"/>
              </a:rPr>
              <a:t>教育呈现出良好的发展态势</a:t>
            </a:r>
            <a:r>
              <a:rPr lang="en-US" altLang="zh-CN" dirty="0">
                <a:latin typeface="微软雅黑"/>
                <a:ea typeface="微软雅黑"/>
              </a:rPr>
              <a:t>.</a:t>
            </a:r>
            <a:endParaRPr lang="zh-CN" altLang="en-US" sz="2400" dirty="0">
              <a:latin typeface="微软雅黑"/>
              <a:ea typeface="微软雅黑"/>
            </a:endParaRPr>
          </a:p>
        </p:txBody>
      </p:sp>
    </p:spTree>
    <p:extLst>
      <p:ext uri="{BB962C8B-B14F-4D97-AF65-F5344CB8AC3E}">
        <p14:creationId xmlns:p14="http://schemas.microsoft.com/office/powerpoint/2010/main" val="5021225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5070</TotalTime>
  <Words>6821</Words>
  <Application>Microsoft Office PowerPoint</Application>
  <PresentationFormat>全屏显示(4:3)</PresentationFormat>
  <Paragraphs>365</Paragraphs>
  <Slides>33</Slides>
  <Notes>0</Notes>
  <HiddenSlides>0</HiddenSlides>
  <MMClips>0</MMClips>
  <ScaleCrop>false</ScaleCrop>
  <HeadingPairs>
    <vt:vector size="4" baseType="variant">
      <vt:variant>
        <vt:lpstr>主题</vt:lpstr>
      </vt:variant>
      <vt:variant>
        <vt:i4>1</vt:i4>
      </vt:variant>
      <vt:variant>
        <vt:lpstr>幻灯片标题</vt:lpstr>
      </vt:variant>
      <vt:variant>
        <vt:i4>33</vt:i4>
      </vt:variant>
    </vt:vector>
  </HeadingPairs>
  <TitlesOfParts>
    <vt:vector size="34"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bj</dc:creator>
  <cp:lastModifiedBy>SJYY</cp:lastModifiedBy>
  <cp:revision>507</cp:revision>
  <dcterms:created xsi:type="dcterms:W3CDTF">2013-10-30T09:04:50Z</dcterms:created>
  <dcterms:modified xsi:type="dcterms:W3CDTF">2017-09-28T07:02:32Z</dcterms:modified>
</cp:coreProperties>
</file>