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74" r:id="rId3"/>
    <p:sldId id="369" r:id="rId4"/>
    <p:sldId id="370" r:id="rId5"/>
    <p:sldId id="371" r:id="rId6"/>
    <p:sldId id="372" r:id="rId7"/>
    <p:sldId id="373" r:id="rId8"/>
    <p:sldId id="374" r:id="rId9"/>
    <p:sldId id="375" r:id="rId10"/>
    <p:sldId id="376" r:id="rId11"/>
    <p:sldId id="377" r:id="rId12"/>
    <p:sldId id="378" r:id="rId13"/>
    <p:sldId id="389" r:id="rId14"/>
    <p:sldId id="390" r:id="rId15"/>
    <p:sldId id="379" r:id="rId16"/>
    <p:sldId id="380" r:id="rId17"/>
    <p:sldId id="381" r:id="rId18"/>
    <p:sldId id="382" r:id="rId19"/>
    <p:sldId id="383" r:id="rId20"/>
    <p:sldId id="384" r:id="rId21"/>
    <p:sldId id="385" r:id="rId22"/>
    <p:sldId id="386" r:id="rId23"/>
    <p:sldId id="387" r:id="rId24"/>
    <p:sldId id="388" r:id="rId25"/>
    <p:sldId id="265" r:id="rId26"/>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AEF2"/>
    <a:srgbClr val="BBBBBB"/>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5633" autoAdjust="0"/>
  </p:normalViewPr>
  <p:slideViewPr>
    <p:cSldViewPr>
      <p:cViewPr varScale="1">
        <p:scale>
          <a:sx n="75" d="100"/>
          <a:sy n="75" d="100"/>
        </p:scale>
        <p:origin x="-1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9F744C6F-2DCB-4443-8CA6-10F9F6BC2254}" type="datetimeFigureOut">
              <a:rPr lang="zh-CN" altLang="en-US"/>
              <a:pPr>
                <a:defRPr/>
              </a:pPr>
              <a:t>2017/9/28/Thursday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824B68B9-7889-48A4-8FC6-A91649129099}" type="slidenum">
              <a:rPr lang="zh-CN" altLang="en-US"/>
              <a:pPr>
                <a:defRPr/>
              </a:pPr>
              <a:t>‹#›</a:t>
            </a:fld>
            <a:endParaRPr lang="zh-CN" altLang="en-US"/>
          </a:p>
        </p:txBody>
      </p:sp>
    </p:spTree>
    <p:extLst>
      <p:ext uri="{BB962C8B-B14F-4D97-AF65-F5344CB8AC3E}">
        <p14:creationId xmlns:p14="http://schemas.microsoft.com/office/powerpoint/2010/main" val="30314502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54C012F-50BE-4916-BE77-ED4371DDF061}"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963C5A-0FBE-4673-B44D-8146F1F6718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4DE1E0D-4885-4C37-B03A-CE6FEECAA12B}"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90CEF68-2610-49CF-8110-EFF6FD5AF5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0F992C9-9257-4E39-9C95-501BEE6FB355}"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223A38-2667-4949-992E-0B9D6B1DBF9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72D3CD-E4EA-41E3-83FE-BB005637098A}"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27715DB-1263-429E-A6DE-F9106977AFAF}"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A32BEA1-10EF-47F0-8328-2EFD098FA82E}"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EEB876-B110-42D7-B2BE-F6AE5FC31CE3}"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020FEE6-834F-4B33-B2B1-D16CACA1AB1A}"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202C1CD-4BF5-481D-8C27-AB69A2B5769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CBF4ADF-D438-4037-AD1A-E6BCFDAFCB79}" type="datetimeFigureOut">
              <a:rPr lang="zh-CN" altLang="en-US"/>
              <a:pPr>
                <a:defRPr/>
              </a:pPr>
              <a:t>2017/9/28/Thursday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04D2E86-B3EC-437A-86E1-5E20DB1464A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97686F2-3FD8-4AF2-986C-0B906770FA4F}" type="datetimeFigureOut">
              <a:rPr lang="zh-CN" altLang="en-US"/>
              <a:pPr>
                <a:defRPr/>
              </a:pPr>
              <a:t>2017/9/28/Thursday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C77D182-10D6-4080-9903-D697C6D8858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8DD3058-0741-4CC3-AC2A-A33B57092BF9}" type="datetimeFigureOut">
              <a:rPr lang="zh-CN" altLang="en-US"/>
              <a:pPr>
                <a:defRPr/>
              </a:pPr>
              <a:t>2017/9/28/Thursday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E7F969A-5505-43E9-8F87-847E76A1D5B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3FB4AE7-12C8-4A50-9EEE-0CAD176C25F5}"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C3EE4F-14C4-4C5F-934B-432F02282B3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A3B0B37-FF3B-42DB-ABF5-B356AC355D96}"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958C471-84CC-4E47-960E-170EA9766EB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6FB147D-83AF-4956-A3A3-6EEC88000B5D}" type="datetimeFigureOut">
              <a:rPr lang="zh-CN" altLang="en-US"/>
              <a:pPr>
                <a:defRPr/>
              </a:pPr>
              <a:t>2017/9/28/Thursday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792F17E-DDBD-4562-941A-9005DFADE91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427984" y="1484784"/>
            <a:ext cx="4857750" cy="830997"/>
          </a:xfrm>
          <a:prstGeom prst="rect">
            <a:avLst/>
          </a:prstGeom>
          <a:noFill/>
          <a:ln w="9525">
            <a:noFill/>
            <a:miter lim="800000"/>
            <a:headEnd/>
            <a:tailEnd/>
          </a:ln>
        </p:spPr>
        <p:txBody>
          <a:bodyPr>
            <a:spAutoFit/>
          </a:bodyPr>
          <a:lstStyle/>
          <a:p>
            <a:r>
              <a:rPr lang="zh-CN" altLang="en-US" sz="4800" dirty="0">
                <a:latin typeface="黑体"/>
                <a:ea typeface="黑体"/>
              </a:rPr>
              <a:t>大学生入学导读 </a:t>
            </a:r>
          </a:p>
        </p:txBody>
      </p:sp>
      <p:cxnSp>
        <p:nvCxnSpPr>
          <p:cNvPr id="10" name="直接连接符 9"/>
          <p:cNvCxnSpPr/>
          <p:nvPr/>
        </p:nvCxnSpPr>
        <p:spPr>
          <a:xfrm>
            <a:off x="4427984" y="2420888"/>
            <a:ext cx="4536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职业</a:t>
            </a:r>
            <a:r>
              <a:rPr lang="zh-CN" altLang="en-US" sz="3200" dirty="0" smtClean="0">
                <a:latin typeface="微软雅黑"/>
                <a:ea typeface="微软雅黑"/>
              </a:rPr>
              <a:t>理想与职业选择</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4893648"/>
          </a:xfrm>
          <a:prstGeom prst="rect">
            <a:avLst/>
          </a:prstGeom>
          <a:noFill/>
        </p:spPr>
        <p:txBody>
          <a:bodyPr wrap="square" rtlCol="0">
            <a:spAutoFit/>
          </a:bodyPr>
          <a:lstStyle/>
          <a:p>
            <a:r>
              <a:rPr lang="zh-CN" altLang="en-US" sz="2400" dirty="0" smtClean="0">
                <a:latin typeface="微软雅黑"/>
                <a:ea typeface="微软雅黑"/>
              </a:rPr>
              <a:t>二、职业理想在择业中的体现</a:t>
            </a:r>
            <a:endParaRPr lang="en-US" altLang="zh-CN" sz="2400" dirty="0" smtClean="0">
              <a:latin typeface="微软雅黑"/>
              <a:ea typeface="微软雅黑"/>
            </a:endParaRPr>
          </a:p>
          <a:p>
            <a:pPr indent="533400"/>
            <a:r>
              <a:rPr lang="zh-CN" altLang="en-US" dirty="0">
                <a:latin typeface="微软雅黑"/>
                <a:ea typeface="微软雅黑"/>
              </a:rPr>
              <a:t>当代大学生已处于新的世纪</a:t>
            </a:r>
            <a:r>
              <a:rPr lang="en-US" altLang="zh-CN" dirty="0">
                <a:latin typeface="微软雅黑"/>
                <a:ea typeface="微软雅黑"/>
              </a:rPr>
              <a:t>,</a:t>
            </a:r>
            <a:r>
              <a:rPr lang="zh-CN" altLang="en-US" dirty="0">
                <a:latin typeface="微软雅黑"/>
                <a:ea typeface="微软雅黑"/>
              </a:rPr>
              <a:t>社会发展为大学生择业带来了机遇</a:t>
            </a:r>
            <a:r>
              <a:rPr lang="en-US" altLang="zh-CN" dirty="0">
                <a:latin typeface="微软雅黑"/>
                <a:ea typeface="微软雅黑"/>
              </a:rPr>
              <a:t>,</a:t>
            </a:r>
            <a:r>
              <a:rPr lang="zh-CN" altLang="en-US" dirty="0">
                <a:latin typeface="微软雅黑"/>
                <a:ea typeface="微软雅黑"/>
              </a:rPr>
              <a:t>但同时也面临着严峻 的挑战</a:t>
            </a:r>
            <a:r>
              <a:rPr lang="en-US" altLang="zh-CN" dirty="0">
                <a:latin typeface="微软雅黑"/>
                <a:ea typeface="微软雅黑"/>
              </a:rPr>
              <a:t>.</a:t>
            </a:r>
            <a:r>
              <a:rPr lang="zh-CN" altLang="en-US" dirty="0">
                <a:latin typeface="微软雅黑"/>
                <a:ea typeface="微软雅黑"/>
              </a:rPr>
              <a:t>树立正确的职业理想</a:t>
            </a:r>
            <a:r>
              <a:rPr lang="en-US" altLang="zh-CN" dirty="0">
                <a:latin typeface="微软雅黑"/>
                <a:ea typeface="微软雅黑"/>
              </a:rPr>
              <a:t>,</a:t>
            </a:r>
            <a:r>
              <a:rPr lang="zh-CN" altLang="en-US" dirty="0">
                <a:latin typeface="微软雅黑"/>
                <a:ea typeface="微软雅黑"/>
              </a:rPr>
              <a:t>对大学生顺利就业以及在职业实践中把职业理想化为现实 和人格的完善有着重要的意义</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a:t>
            </a:r>
            <a:r>
              <a:rPr lang="zh-CN" altLang="en-US" dirty="0">
                <a:latin typeface="微软雅黑"/>
                <a:ea typeface="微软雅黑"/>
              </a:rPr>
              <a:t>一</a:t>
            </a:r>
            <a:r>
              <a:rPr lang="en-US" altLang="zh-CN" dirty="0">
                <a:latin typeface="微软雅黑"/>
                <a:ea typeface="微软雅黑"/>
              </a:rPr>
              <a:t>)</a:t>
            </a:r>
            <a:r>
              <a:rPr lang="zh-CN" altLang="en-US" dirty="0">
                <a:latin typeface="微软雅黑"/>
                <a:ea typeface="微软雅黑"/>
              </a:rPr>
              <a:t>正确的职业理想在择业中的体现 </a:t>
            </a:r>
          </a:p>
          <a:p>
            <a:pPr indent="533400"/>
            <a:r>
              <a:rPr lang="zh-CN" altLang="en-US" dirty="0">
                <a:latin typeface="微软雅黑"/>
                <a:ea typeface="微软雅黑"/>
              </a:rPr>
              <a:t>正确的职业理想必须建立在符合现实、符合社会发展和社会需要、符合人的发展的基础 上</a:t>
            </a:r>
            <a:r>
              <a:rPr lang="en-US" altLang="zh-CN" dirty="0">
                <a:latin typeface="微软雅黑"/>
                <a:ea typeface="微软雅黑"/>
              </a:rPr>
              <a:t>.</a:t>
            </a:r>
            <a:r>
              <a:rPr lang="zh-CN" altLang="en-US" dirty="0">
                <a:latin typeface="微软雅黑"/>
                <a:ea typeface="微软雅黑"/>
              </a:rPr>
              <a:t>在择业上体现为两个层次</a:t>
            </a:r>
            <a:r>
              <a:rPr lang="en-US" altLang="zh-CN" dirty="0" smtClean="0">
                <a:latin typeface="微软雅黑"/>
                <a:ea typeface="微软雅黑"/>
              </a:rPr>
              <a:t>.</a:t>
            </a:r>
            <a:r>
              <a:rPr lang="zh-CN" altLang="en-US" dirty="0">
                <a:latin typeface="微软雅黑"/>
                <a:ea typeface="微软雅黑"/>
              </a:rPr>
              <a:t>首先</a:t>
            </a:r>
            <a:r>
              <a:rPr lang="en-US" altLang="zh-CN" dirty="0">
                <a:latin typeface="微软雅黑"/>
                <a:ea typeface="微软雅黑"/>
              </a:rPr>
              <a:t>,</a:t>
            </a:r>
            <a:r>
              <a:rPr lang="zh-CN" altLang="en-US" dirty="0">
                <a:latin typeface="微软雅黑"/>
                <a:ea typeface="微软雅黑"/>
              </a:rPr>
              <a:t>造福人类是职业理想的最高追求</a:t>
            </a:r>
            <a:r>
              <a:rPr lang="en-US" altLang="zh-CN" dirty="0">
                <a:latin typeface="微软雅黑"/>
                <a:ea typeface="微软雅黑"/>
              </a:rPr>
              <a:t>.</a:t>
            </a:r>
            <a:r>
              <a:rPr lang="zh-CN" altLang="en-US" dirty="0">
                <a:latin typeface="微软雅黑"/>
                <a:ea typeface="微软雅黑"/>
              </a:rPr>
              <a:t>把造福人类作为职业理想的最高追求是由人 的社会属性所决定的</a:t>
            </a:r>
            <a:r>
              <a:rPr lang="en-US" altLang="zh-CN" dirty="0">
                <a:latin typeface="微软雅黑"/>
                <a:ea typeface="微软雅黑"/>
              </a:rPr>
              <a:t>.</a:t>
            </a:r>
            <a:r>
              <a:rPr lang="zh-CN" altLang="en-US" dirty="0">
                <a:latin typeface="微软雅黑"/>
                <a:ea typeface="微软雅黑"/>
              </a:rPr>
              <a:t>职业的形成与发展是人类社会发展的缩影</a:t>
            </a:r>
            <a:r>
              <a:rPr lang="en-US" altLang="zh-CN" dirty="0">
                <a:latin typeface="微软雅黑"/>
                <a:ea typeface="微软雅黑"/>
              </a:rPr>
              <a:t>,</a:t>
            </a:r>
            <a:r>
              <a:rPr lang="zh-CN" altLang="en-US" dirty="0">
                <a:latin typeface="微软雅黑"/>
                <a:ea typeface="微软雅黑"/>
              </a:rPr>
              <a:t>职业本身就是为协调社 会生活</a:t>
            </a:r>
            <a:r>
              <a:rPr lang="en-US" altLang="zh-CN" dirty="0">
                <a:latin typeface="微软雅黑"/>
                <a:ea typeface="微软雅黑"/>
              </a:rPr>
              <a:t>,</a:t>
            </a:r>
            <a:r>
              <a:rPr lang="zh-CN" altLang="en-US" dirty="0">
                <a:latin typeface="微软雅黑"/>
                <a:ea typeface="微软雅黑"/>
              </a:rPr>
              <a:t>为社会发展而存在的</a:t>
            </a:r>
            <a:r>
              <a:rPr lang="en-US" altLang="zh-CN" dirty="0">
                <a:latin typeface="微软雅黑"/>
                <a:ea typeface="微软雅黑"/>
              </a:rPr>
              <a:t>,</a:t>
            </a:r>
            <a:r>
              <a:rPr lang="zh-CN" altLang="en-US" dirty="0">
                <a:latin typeface="微软雅黑"/>
                <a:ea typeface="微软雅黑"/>
              </a:rPr>
              <a:t>它的本质是从属于社会的</a:t>
            </a:r>
            <a:r>
              <a:rPr lang="en-US" altLang="zh-CN" dirty="0">
                <a:latin typeface="微软雅黑"/>
                <a:ea typeface="微软雅黑"/>
              </a:rPr>
              <a:t>,</a:t>
            </a:r>
            <a:r>
              <a:rPr lang="zh-CN" altLang="en-US" dirty="0">
                <a:latin typeface="微软雅黑"/>
                <a:ea typeface="微软雅黑"/>
              </a:rPr>
              <a:t>而不是从属于个人的</a:t>
            </a:r>
            <a:r>
              <a:rPr lang="en-US" altLang="zh-CN" dirty="0" smtClean="0">
                <a:latin typeface="微软雅黑"/>
                <a:ea typeface="微软雅黑"/>
              </a:rPr>
              <a:t>.</a:t>
            </a:r>
            <a:r>
              <a:rPr lang="zh-CN" altLang="en-US" dirty="0">
                <a:latin typeface="微软雅黑"/>
                <a:ea typeface="微软雅黑"/>
              </a:rPr>
              <a:t>其次</a:t>
            </a:r>
            <a:r>
              <a:rPr lang="en-US" altLang="zh-CN" dirty="0">
                <a:latin typeface="微软雅黑"/>
                <a:ea typeface="微软雅黑"/>
              </a:rPr>
              <a:t>,</a:t>
            </a:r>
            <a:r>
              <a:rPr lang="zh-CN" altLang="en-US" dirty="0">
                <a:latin typeface="微软雅黑"/>
                <a:ea typeface="微软雅黑"/>
              </a:rPr>
              <a:t>实现人与职业的合理匹配是树立正确职业理想的客观基础</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a:t>
            </a:r>
            <a:r>
              <a:rPr lang="zh-CN" altLang="en-US" dirty="0">
                <a:latin typeface="微软雅黑"/>
                <a:ea typeface="微软雅黑"/>
              </a:rPr>
              <a:t>二</a:t>
            </a:r>
            <a:r>
              <a:rPr lang="en-US" altLang="zh-CN" dirty="0">
                <a:latin typeface="微软雅黑"/>
                <a:ea typeface="微软雅黑"/>
              </a:rPr>
              <a:t>)</a:t>
            </a:r>
            <a:r>
              <a:rPr lang="zh-CN" altLang="en-US" dirty="0">
                <a:latin typeface="微软雅黑"/>
                <a:ea typeface="微软雅黑"/>
              </a:rPr>
              <a:t>在实践中确立正确的职业理想 </a:t>
            </a:r>
          </a:p>
          <a:p>
            <a:pPr indent="533400"/>
            <a:r>
              <a:rPr lang="zh-CN" altLang="en-US" dirty="0">
                <a:latin typeface="微软雅黑"/>
                <a:ea typeface="微软雅黑"/>
              </a:rPr>
              <a:t>职业实践是职业理想实现的必然途径</a:t>
            </a:r>
            <a:r>
              <a:rPr lang="en-US" altLang="zh-CN" dirty="0">
                <a:latin typeface="微软雅黑"/>
                <a:ea typeface="微软雅黑"/>
              </a:rPr>
              <a:t>.</a:t>
            </a:r>
            <a:r>
              <a:rPr lang="zh-CN" altLang="en-US" dirty="0">
                <a:latin typeface="微软雅黑"/>
                <a:ea typeface="微软雅黑"/>
              </a:rPr>
              <a:t>人们对职业的认识同职业实践密不可分</a:t>
            </a:r>
            <a:r>
              <a:rPr lang="en-US" altLang="zh-CN" dirty="0">
                <a:latin typeface="微软雅黑"/>
                <a:ea typeface="微软雅黑"/>
              </a:rPr>
              <a:t>.</a:t>
            </a:r>
            <a:r>
              <a:rPr lang="zh-CN" altLang="en-US" dirty="0">
                <a:latin typeface="微软雅黑"/>
                <a:ea typeface="微软雅黑"/>
              </a:rPr>
              <a:t>只有 在实践</a:t>
            </a:r>
            <a:r>
              <a:rPr lang="en-US" altLang="zh-CN" dirty="0">
                <a:latin typeface="微软雅黑"/>
                <a:ea typeface="微软雅黑"/>
              </a:rPr>
              <a:t>—</a:t>
            </a:r>
            <a:r>
              <a:rPr lang="zh-CN" altLang="en-US" dirty="0">
                <a:latin typeface="微软雅黑"/>
                <a:ea typeface="微软雅黑"/>
              </a:rPr>
              <a:t>认识</a:t>
            </a:r>
            <a:r>
              <a:rPr lang="en-US" altLang="zh-CN" dirty="0">
                <a:latin typeface="微软雅黑"/>
                <a:ea typeface="微软雅黑"/>
              </a:rPr>
              <a:t>—</a:t>
            </a:r>
            <a:r>
              <a:rPr lang="zh-CN" altLang="en-US" dirty="0">
                <a:latin typeface="微软雅黑"/>
                <a:ea typeface="微软雅黑"/>
              </a:rPr>
              <a:t>再实践</a:t>
            </a:r>
            <a:r>
              <a:rPr lang="en-US" altLang="zh-CN" dirty="0">
                <a:latin typeface="微软雅黑"/>
                <a:ea typeface="微软雅黑"/>
              </a:rPr>
              <a:t>—</a:t>
            </a:r>
            <a:r>
              <a:rPr lang="zh-CN" altLang="en-US" dirty="0">
                <a:latin typeface="微软雅黑"/>
                <a:ea typeface="微软雅黑"/>
              </a:rPr>
              <a:t>再认识的反复循环中</a:t>
            </a:r>
            <a:r>
              <a:rPr lang="en-US" altLang="zh-CN" dirty="0">
                <a:latin typeface="微软雅黑"/>
                <a:ea typeface="微软雅黑"/>
              </a:rPr>
              <a:t>,</a:t>
            </a:r>
            <a:r>
              <a:rPr lang="zh-CN" altLang="en-US" dirty="0">
                <a:latin typeface="微软雅黑"/>
                <a:ea typeface="微软雅黑"/>
              </a:rPr>
              <a:t>人们才能加深对职业的了解和认识</a:t>
            </a:r>
            <a:r>
              <a:rPr lang="en-US" altLang="zh-CN" dirty="0">
                <a:latin typeface="微软雅黑"/>
                <a:ea typeface="微软雅黑"/>
              </a:rPr>
              <a:t>,</a:t>
            </a:r>
            <a:r>
              <a:rPr lang="zh-CN" altLang="en-US" dirty="0">
                <a:latin typeface="微软雅黑"/>
                <a:ea typeface="微软雅黑"/>
              </a:rPr>
              <a:t>不断修 正职业理想的偏差</a:t>
            </a:r>
            <a:r>
              <a:rPr lang="en-US" altLang="zh-CN" dirty="0">
                <a:latin typeface="微软雅黑"/>
                <a:ea typeface="微软雅黑"/>
              </a:rPr>
              <a:t>,</a:t>
            </a:r>
            <a:r>
              <a:rPr lang="zh-CN" altLang="en-US" dirty="0">
                <a:latin typeface="微软雅黑"/>
                <a:ea typeface="微软雅黑"/>
              </a:rPr>
              <a:t>完善和升华职业理想</a:t>
            </a:r>
            <a:r>
              <a:rPr lang="en-US" altLang="zh-CN" dirty="0">
                <a:latin typeface="微软雅黑"/>
                <a:ea typeface="微软雅黑"/>
              </a:rPr>
              <a:t>. </a:t>
            </a:r>
            <a:endParaRPr lang="zh-CN" altLang="en-US" dirty="0">
              <a:latin typeface="微软雅黑"/>
              <a:ea typeface="微软雅黑"/>
            </a:endParaRPr>
          </a:p>
          <a:p>
            <a:pPr indent="533400"/>
            <a:r>
              <a:rPr lang="en-US" altLang="zh-CN" dirty="0" smtClean="0">
                <a:latin typeface="微软雅黑"/>
                <a:ea typeface="微软雅黑"/>
              </a:rPr>
              <a:t>1</a:t>
            </a:r>
            <a:r>
              <a:rPr lang="en-US" altLang="zh-TW" dirty="0" smtClean="0">
                <a:latin typeface="微软雅黑"/>
                <a:ea typeface="微软雅黑"/>
              </a:rPr>
              <a:t>.</a:t>
            </a:r>
            <a:r>
              <a:rPr lang="zh-TW" altLang="en-US" dirty="0" smtClean="0">
                <a:latin typeface="微软雅黑"/>
                <a:ea typeface="微软雅黑"/>
              </a:rPr>
              <a:t>在实践中检验 </a:t>
            </a:r>
            <a:r>
              <a:rPr lang="zh-TW" altLang="en-US" dirty="0">
                <a:latin typeface="微软雅黑"/>
                <a:ea typeface="微软雅黑"/>
              </a:rPr>
              <a:t>、</a:t>
            </a:r>
            <a:r>
              <a:rPr lang="zh-TW" altLang="en-US" dirty="0" smtClean="0">
                <a:latin typeface="微软雅黑"/>
                <a:ea typeface="微软雅黑"/>
              </a:rPr>
              <a:t>调适职业理想 </a:t>
            </a:r>
            <a:endParaRPr lang="zh-TW" altLang="en-US" dirty="0">
              <a:latin typeface="微软雅黑"/>
              <a:ea typeface="微软雅黑"/>
            </a:endParaRPr>
          </a:p>
          <a:p>
            <a:pPr indent="533400"/>
            <a:r>
              <a:rPr lang="en-US" altLang="zh-TW" dirty="0">
                <a:latin typeface="微软雅黑"/>
                <a:ea typeface="微软雅黑"/>
              </a:rPr>
              <a:t>2 .</a:t>
            </a:r>
            <a:r>
              <a:rPr lang="zh-TW" altLang="en-US" dirty="0" smtClean="0">
                <a:latin typeface="微软雅黑"/>
                <a:ea typeface="微软雅黑"/>
              </a:rPr>
              <a:t>在实践中完善 </a:t>
            </a:r>
            <a:r>
              <a:rPr lang="zh-TW" altLang="en-US" dirty="0">
                <a:latin typeface="微软雅黑"/>
                <a:ea typeface="微软雅黑"/>
              </a:rPr>
              <a:t>、</a:t>
            </a:r>
            <a:r>
              <a:rPr lang="zh-TW" altLang="en-US" dirty="0" smtClean="0">
                <a:latin typeface="微软雅黑"/>
                <a:ea typeface="微软雅黑"/>
              </a:rPr>
              <a:t>升华职业理想</a:t>
            </a:r>
            <a:endParaRPr lang="zh-CN" altLang="en-US" dirty="0">
              <a:latin typeface="微软雅黑"/>
              <a:ea typeface="微软雅黑"/>
            </a:endParaRPr>
          </a:p>
        </p:txBody>
      </p:sp>
    </p:spTree>
    <p:extLst>
      <p:ext uri="{BB962C8B-B14F-4D97-AF65-F5344CB8AC3E}">
        <p14:creationId xmlns:p14="http://schemas.microsoft.com/office/powerpoint/2010/main" val="205897882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12164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职业</a:t>
            </a:r>
            <a:r>
              <a:rPr lang="zh-CN" altLang="en-US" sz="3200" dirty="0" smtClean="0">
                <a:latin typeface="微软雅黑"/>
                <a:ea typeface="微软雅黑"/>
              </a:rPr>
              <a:t>生涯设计</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5170646"/>
          </a:xfrm>
          <a:prstGeom prst="rect">
            <a:avLst/>
          </a:prstGeom>
          <a:noFill/>
        </p:spPr>
        <p:txBody>
          <a:bodyPr wrap="square" rtlCol="0">
            <a:spAutoFit/>
          </a:bodyPr>
          <a:lstStyle/>
          <a:p>
            <a:r>
              <a:rPr lang="zh-CN" altLang="en-US" sz="2400" dirty="0" smtClean="0">
                <a:latin typeface="微软雅黑"/>
                <a:ea typeface="微软雅黑"/>
              </a:rPr>
              <a:t>一、职业生涯概述</a:t>
            </a:r>
            <a:endParaRPr lang="en-US" altLang="zh-CN" sz="2400" dirty="0" smtClean="0">
              <a:latin typeface="微软雅黑"/>
              <a:ea typeface="微软雅黑"/>
            </a:endParaRPr>
          </a:p>
          <a:p>
            <a:pPr indent="454025"/>
            <a:r>
              <a:rPr lang="en-US" altLang="zh-CN" b="1" dirty="0">
                <a:latin typeface="微软雅黑"/>
                <a:ea typeface="微软雅黑"/>
              </a:rPr>
              <a:t>(</a:t>
            </a:r>
            <a:r>
              <a:rPr lang="zh-CN" altLang="en-US" b="1" dirty="0">
                <a:latin typeface="微软雅黑"/>
                <a:ea typeface="微软雅黑"/>
              </a:rPr>
              <a:t>一 </a:t>
            </a:r>
            <a:r>
              <a:rPr lang="en-US" altLang="zh-CN" b="1" dirty="0">
                <a:latin typeface="微软雅黑"/>
                <a:ea typeface="微软雅黑"/>
              </a:rPr>
              <a:t>)</a:t>
            </a:r>
            <a:r>
              <a:rPr lang="zh-CN" altLang="en-US" b="1" dirty="0">
                <a:latin typeface="微软雅黑"/>
                <a:ea typeface="微软雅黑"/>
              </a:rPr>
              <a:t>职 业 生 涯 的 含 义 </a:t>
            </a:r>
          </a:p>
          <a:p>
            <a:pPr indent="454025"/>
            <a:r>
              <a:rPr lang="zh-CN" altLang="en-US" dirty="0">
                <a:latin typeface="微软雅黑"/>
                <a:ea typeface="微软雅黑"/>
              </a:rPr>
              <a:t>职业生涯就是一个人从职业学习开始到职业活动结束的整个旅程</a:t>
            </a:r>
            <a:r>
              <a:rPr lang="en-US" altLang="zh-CN" dirty="0">
                <a:latin typeface="微软雅黑"/>
                <a:ea typeface="微软雅黑"/>
              </a:rPr>
              <a:t>.</a:t>
            </a:r>
            <a:r>
              <a:rPr lang="zh-CN" altLang="en-US" dirty="0">
                <a:latin typeface="微软雅黑"/>
                <a:ea typeface="微软雅黑"/>
              </a:rPr>
              <a:t>也有人认为</a:t>
            </a:r>
            <a:r>
              <a:rPr lang="en-US" altLang="zh-CN" dirty="0">
                <a:latin typeface="微软雅黑"/>
                <a:ea typeface="微软雅黑"/>
              </a:rPr>
              <a:t>,</a:t>
            </a:r>
            <a:r>
              <a:rPr lang="zh-CN" altLang="en-US" dirty="0">
                <a:latin typeface="微软雅黑"/>
                <a:ea typeface="微软雅黑"/>
              </a:rPr>
              <a:t>职业 生涯应从职业兴趣的培养</a:t>
            </a:r>
            <a:r>
              <a:rPr lang="en-US" altLang="zh-CN" dirty="0">
                <a:latin typeface="微软雅黑"/>
                <a:ea typeface="微软雅黑"/>
              </a:rPr>
              <a:t>,</a:t>
            </a:r>
            <a:r>
              <a:rPr lang="zh-CN" altLang="en-US" dirty="0">
                <a:latin typeface="微软雅黑"/>
                <a:ea typeface="微软雅黑"/>
              </a:rPr>
              <a:t>选择职业、职业能力的获得、就业</a:t>
            </a:r>
            <a:r>
              <a:rPr lang="en-US" altLang="zh-CN" dirty="0">
                <a:latin typeface="微软雅黑"/>
                <a:ea typeface="微软雅黑"/>
              </a:rPr>
              <a:t>,</a:t>
            </a:r>
            <a:r>
              <a:rPr lang="zh-CN" altLang="en-US" dirty="0">
                <a:latin typeface="微软雅黑"/>
                <a:ea typeface="微软雅黑"/>
              </a:rPr>
              <a:t>直至最后完全退出职业生活这 样一个完整的职业发展过程</a:t>
            </a:r>
            <a:r>
              <a:rPr lang="en-US" altLang="zh-CN" dirty="0">
                <a:latin typeface="微软雅黑"/>
                <a:ea typeface="微软雅黑"/>
              </a:rPr>
              <a:t>.</a:t>
            </a:r>
            <a:r>
              <a:rPr lang="zh-CN" altLang="en-US" dirty="0">
                <a:latin typeface="微软雅黑"/>
                <a:ea typeface="微软雅黑"/>
              </a:rPr>
              <a:t>因此</a:t>
            </a:r>
            <a:r>
              <a:rPr lang="en-US" altLang="zh-CN" dirty="0">
                <a:latin typeface="微软雅黑"/>
                <a:ea typeface="微软雅黑"/>
              </a:rPr>
              <a:t>,</a:t>
            </a:r>
            <a:r>
              <a:rPr lang="zh-CN" altLang="en-US" dirty="0">
                <a:latin typeface="微软雅黑"/>
                <a:ea typeface="微软雅黑"/>
              </a:rPr>
              <a:t>其上限从人生起点开始</a:t>
            </a:r>
            <a:r>
              <a:rPr lang="en-US" altLang="zh-CN" dirty="0">
                <a:latin typeface="微软雅黑"/>
                <a:ea typeface="微软雅黑"/>
              </a:rPr>
              <a:t>.</a:t>
            </a:r>
            <a:r>
              <a:rPr lang="zh-CN" altLang="en-US" dirty="0">
                <a:latin typeface="微软雅黑"/>
                <a:ea typeface="微软雅黑"/>
              </a:rPr>
              <a:t>这就是所谓广义的职业生涯</a:t>
            </a:r>
            <a:r>
              <a:rPr lang="en-US" altLang="zh-CN" dirty="0">
                <a:latin typeface="微软雅黑"/>
                <a:ea typeface="微软雅黑"/>
              </a:rPr>
              <a:t>. </a:t>
            </a:r>
            <a:endParaRPr lang="zh-CN" altLang="en-US" dirty="0">
              <a:latin typeface="微软雅黑"/>
              <a:ea typeface="微软雅黑"/>
            </a:endParaRPr>
          </a:p>
          <a:p>
            <a:pPr indent="454025"/>
            <a:r>
              <a:rPr lang="en-US" altLang="zh-CN" b="1" dirty="0">
                <a:latin typeface="微软雅黑"/>
                <a:ea typeface="微软雅黑"/>
              </a:rPr>
              <a:t>(</a:t>
            </a:r>
            <a:r>
              <a:rPr lang="zh-CN" altLang="en-US" b="1" dirty="0">
                <a:latin typeface="微软雅黑"/>
                <a:ea typeface="微软雅黑"/>
              </a:rPr>
              <a:t>二 </a:t>
            </a:r>
            <a:r>
              <a:rPr lang="en-US" altLang="zh-CN" b="1" dirty="0">
                <a:latin typeface="微软雅黑"/>
                <a:ea typeface="微软雅黑"/>
              </a:rPr>
              <a:t>)</a:t>
            </a:r>
            <a:r>
              <a:rPr lang="zh-CN" altLang="en-US" b="1" dirty="0">
                <a:latin typeface="微软雅黑"/>
                <a:ea typeface="微软雅黑"/>
              </a:rPr>
              <a:t>职 业 生 涯 发 展 过 程 </a:t>
            </a:r>
          </a:p>
          <a:p>
            <a:pPr indent="454025"/>
            <a:r>
              <a:rPr lang="zh-CN" altLang="en-US" dirty="0" smtClean="0">
                <a:latin typeface="微软雅黑"/>
                <a:ea typeface="微软雅黑"/>
              </a:rPr>
              <a:t>职业发展过程分为五个阶段 </a:t>
            </a:r>
            <a:r>
              <a:rPr lang="en-US" altLang="zh-CN" dirty="0">
                <a:latin typeface="微软雅黑"/>
                <a:ea typeface="微软雅黑"/>
              </a:rPr>
              <a:t>: </a:t>
            </a:r>
            <a:endParaRPr lang="en-US" altLang="zh-CN" dirty="0" smtClean="0">
              <a:latin typeface="微软雅黑"/>
              <a:ea typeface="微软雅黑"/>
            </a:endParaRPr>
          </a:p>
          <a:p>
            <a:pPr indent="454025"/>
            <a:r>
              <a:rPr lang="en-US" altLang="zh-CN" dirty="0" smtClean="0">
                <a:latin typeface="微软雅黑"/>
                <a:ea typeface="微软雅黑"/>
              </a:rPr>
              <a:t>1 </a:t>
            </a:r>
            <a:r>
              <a:rPr lang="zh-CN" altLang="en-US" dirty="0">
                <a:latin typeface="微软雅黑"/>
                <a:ea typeface="微软雅黑"/>
              </a:rPr>
              <a:t>成长阶段</a:t>
            </a:r>
            <a:r>
              <a:rPr lang="en-US" altLang="zh-CN" dirty="0">
                <a:latin typeface="微软雅黑"/>
                <a:ea typeface="微软雅黑"/>
              </a:rPr>
              <a:t>(</a:t>
            </a:r>
            <a:r>
              <a:rPr lang="zh-CN" altLang="en-US" dirty="0">
                <a:latin typeface="微软雅黑"/>
                <a:ea typeface="微软雅黑"/>
              </a:rPr>
              <a:t>出生</a:t>
            </a:r>
            <a:r>
              <a:rPr lang="en-US" altLang="zh-CN" dirty="0">
                <a:latin typeface="微软雅黑"/>
                <a:ea typeface="微软雅黑"/>
              </a:rPr>
              <a:t>~14</a:t>
            </a:r>
            <a:r>
              <a:rPr lang="zh-CN" altLang="en-US" dirty="0">
                <a:latin typeface="微软雅黑"/>
                <a:ea typeface="微软雅黑"/>
              </a:rPr>
              <a:t>岁</a:t>
            </a:r>
            <a:r>
              <a:rPr lang="en-US" altLang="zh-CN" dirty="0">
                <a:latin typeface="微软雅黑"/>
                <a:ea typeface="微软雅黑"/>
              </a:rPr>
              <a:t>),</a:t>
            </a:r>
            <a:r>
              <a:rPr lang="zh-CN" altLang="en-US" dirty="0">
                <a:latin typeface="微软雅黑"/>
                <a:ea typeface="微软雅黑"/>
              </a:rPr>
              <a:t>以幻想、兴趣为中心</a:t>
            </a:r>
            <a:r>
              <a:rPr lang="en-US" altLang="zh-CN" dirty="0">
                <a:latin typeface="微软雅黑"/>
                <a:ea typeface="微软雅黑"/>
              </a:rPr>
              <a:t>,</a:t>
            </a:r>
            <a:r>
              <a:rPr lang="zh-CN" altLang="en-US" dirty="0">
                <a:latin typeface="微软雅黑"/>
                <a:ea typeface="微软雅黑"/>
              </a:rPr>
              <a:t>对自己所理解的职业进行选择与评价</a:t>
            </a:r>
            <a:r>
              <a:rPr lang="en-US" altLang="zh-CN" dirty="0" smtClean="0">
                <a:latin typeface="微软雅黑"/>
                <a:ea typeface="微软雅黑"/>
              </a:rPr>
              <a:t>;</a:t>
            </a:r>
          </a:p>
          <a:p>
            <a:pPr indent="454025"/>
            <a:r>
              <a:rPr lang="en-US" altLang="zh-CN" dirty="0" smtClean="0">
                <a:latin typeface="微软雅黑"/>
                <a:ea typeface="微软雅黑"/>
              </a:rPr>
              <a:t>2</a:t>
            </a:r>
            <a:r>
              <a:rPr lang="zh-CN" altLang="en-US" dirty="0">
                <a:latin typeface="微软雅黑"/>
                <a:ea typeface="微软雅黑"/>
              </a:rPr>
              <a:t>探 索 阶 段 </a:t>
            </a:r>
            <a:r>
              <a:rPr lang="en-US" altLang="zh-CN" dirty="0">
                <a:latin typeface="微软雅黑"/>
                <a:ea typeface="微软雅黑"/>
              </a:rPr>
              <a:t>(1 5 ~ 2 4 </a:t>
            </a:r>
            <a:r>
              <a:rPr lang="zh-CN" altLang="en-US" dirty="0">
                <a:latin typeface="微软雅黑"/>
                <a:ea typeface="微软雅黑"/>
              </a:rPr>
              <a:t>岁 </a:t>
            </a:r>
            <a:r>
              <a:rPr lang="en-US" altLang="zh-CN" dirty="0">
                <a:latin typeface="微软雅黑"/>
                <a:ea typeface="微软雅黑"/>
              </a:rPr>
              <a:t>) , </a:t>
            </a:r>
            <a:r>
              <a:rPr lang="zh-CN" altLang="en-US" dirty="0">
                <a:latin typeface="微软雅黑"/>
                <a:ea typeface="微软雅黑"/>
              </a:rPr>
              <a:t>逐 步 对 自 身 的 兴 趣 、 能 力 以 及 对 职 业 的 社 会 价 值 、 就 业 机 会 进 行 考 虑 </a:t>
            </a:r>
            <a:r>
              <a:rPr lang="en-US" altLang="zh-CN" dirty="0">
                <a:latin typeface="微软雅黑"/>
                <a:ea typeface="微软雅黑"/>
              </a:rPr>
              <a:t>, </a:t>
            </a:r>
            <a:r>
              <a:rPr lang="zh-CN" altLang="en-US" dirty="0">
                <a:latin typeface="微软雅黑"/>
                <a:ea typeface="微软雅黑"/>
              </a:rPr>
              <a:t>开始进入劳动力市场或开始从事某种职业</a:t>
            </a:r>
            <a:r>
              <a:rPr lang="en-US" altLang="zh-CN" dirty="0" smtClean="0">
                <a:latin typeface="微软雅黑"/>
                <a:ea typeface="微软雅黑"/>
              </a:rPr>
              <a:t>;</a:t>
            </a:r>
          </a:p>
          <a:p>
            <a:pPr indent="454025"/>
            <a:r>
              <a:rPr lang="en-US" altLang="zh-CN" dirty="0" smtClean="0">
                <a:latin typeface="微软雅黑"/>
                <a:ea typeface="微软雅黑"/>
              </a:rPr>
              <a:t>3</a:t>
            </a:r>
            <a:r>
              <a:rPr lang="zh-CN" altLang="en-US" dirty="0">
                <a:latin typeface="微软雅黑"/>
                <a:ea typeface="微软雅黑"/>
              </a:rPr>
              <a:t>确立阶段</a:t>
            </a:r>
            <a:r>
              <a:rPr lang="en-US" altLang="zh-CN" dirty="0">
                <a:latin typeface="微软雅黑"/>
                <a:ea typeface="微软雅黑"/>
              </a:rPr>
              <a:t>(25~44</a:t>
            </a:r>
            <a:r>
              <a:rPr lang="zh-CN" altLang="en-US" dirty="0">
                <a:latin typeface="微软雅黑"/>
                <a:ea typeface="微软雅黑"/>
              </a:rPr>
              <a:t>岁</a:t>
            </a:r>
            <a:r>
              <a:rPr lang="en-US" altLang="zh-CN" dirty="0">
                <a:latin typeface="微软雅黑"/>
                <a:ea typeface="微软雅黑"/>
              </a:rPr>
              <a:t>),</a:t>
            </a:r>
            <a:r>
              <a:rPr lang="zh-CN" altLang="en-US" dirty="0">
                <a:latin typeface="微软雅黑"/>
                <a:ea typeface="微软雅黑"/>
              </a:rPr>
              <a:t>对选定的职业进行尝 试 </a:t>
            </a:r>
            <a:r>
              <a:rPr lang="en-US" altLang="zh-CN" dirty="0">
                <a:latin typeface="微软雅黑"/>
                <a:ea typeface="微软雅黑"/>
              </a:rPr>
              <a:t>,</a:t>
            </a:r>
            <a:r>
              <a:rPr lang="zh-CN" altLang="en-US" dirty="0">
                <a:latin typeface="微软雅黑"/>
                <a:ea typeface="微软雅黑"/>
              </a:rPr>
              <a:t>变 换 工 作 </a:t>
            </a:r>
            <a:r>
              <a:rPr lang="en-US" altLang="zh-CN" dirty="0">
                <a:latin typeface="微软雅黑"/>
                <a:ea typeface="微软雅黑"/>
              </a:rPr>
              <a:t>,</a:t>
            </a:r>
            <a:r>
              <a:rPr lang="zh-CN" altLang="en-US" dirty="0">
                <a:latin typeface="微软雅黑"/>
                <a:ea typeface="微软雅黑"/>
              </a:rPr>
              <a:t>到 逐 步 稳 定 </a:t>
            </a:r>
            <a:r>
              <a:rPr lang="en-US" altLang="zh-CN" dirty="0" smtClean="0">
                <a:latin typeface="微软雅黑"/>
                <a:ea typeface="微软雅黑"/>
              </a:rPr>
              <a:t>;</a:t>
            </a:r>
          </a:p>
          <a:p>
            <a:pPr indent="454025"/>
            <a:r>
              <a:rPr lang="en-US" altLang="zh-CN" dirty="0" smtClean="0">
                <a:latin typeface="微软雅黑"/>
                <a:ea typeface="微软雅黑"/>
              </a:rPr>
              <a:t>4 </a:t>
            </a:r>
            <a:r>
              <a:rPr lang="zh-CN" altLang="en-US" dirty="0">
                <a:latin typeface="微软雅黑"/>
                <a:ea typeface="微软雅黑"/>
              </a:rPr>
              <a:t>维 持 阶 段 </a:t>
            </a:r>
            <a:r>
              <a:rPr lang="en-US" altLang="zh-CN" dirty="0">
                <a:latin typeface="微软雅黑"/>
                <a:ea typeface="微软雅黑"/>
              </a:rPr>
              <a:t>(45 ~ 60 </a:t>
            </a:r>
            <a:r>
              <a:rPr lang="zh-CN" altLang="en-US" dirty="0">
                <a:latin typeface="微软雅黑"/>
                <a:ea typeface="微软雅黑"/>
              </a:rPr>
              <a:t>岁 </a:t>
            </a:r>
            <a:r>
              <a:rPr lang="en-US" altLang="zh-CN" dirty="0">
                <a:latin typeface="微软雅黑"/>
                <a:ea typeface="微软雅黑"/>
              </a:rPr>
              <a:t>),</a:t>
            </a:r>
            <a:r>
              <a:rPr lang="zh-CN" altLang="en-US" dirty="0">
                <a:latin typeface="微软雅黑"/>
                <a:ea typeface="微软雅黑"/>
              </a:rPr>
              <a:t>劳 动 者 在 工 作 中 已 经 取 得 了 一 定 的 成 绩</a:t>
            </a:r>
            <a:r>
              <a:rPr lang="en-US" altLang="zh-CN" dirty="0">
                <a:latin typeface="微软雅黑"/>
                <a:ea typeface="微软雅黑"/>
              </a:rPr>
              <a:t>,</a:t>
            </a:r>
            <a:r>
              <a:rPr lang="zh-CN" altLang="en-US" dirty="0">
                <a:latin typeface="微软雅黑"/>
                <a:ea typeface="微软雅黑"/>
              </a:rPr>
              <a:t>维持现状</a:t>
            </a:r>
            <a:r>
              <a:rPr lang="en-US" altLang="zh-CN" dirty="0">
                <a:latin typeface="微软雅黑"/>
                <a:ea typeface="微软雅黑"/>
              </a:rPr>
              <a:t>,</a:t>
            </a:r>
            <a:r>
              <a:rPr lang="zh-CN" altLang="en-US" dirty="0">
                <a:latin typeface="微软雅黑"/>
                <a:ea typeface="微软雅黑"/>
              </a:rPr>
              <a:t>提升自己的社会地位</a:t>
            </a:r>
            <a:r>
              <a:rPr lang="en-US" altLang="zh-CN" dirty="0">
                <a:latin typeface="微软雅黑"/>
                <a:ea typeface="微软雅黑"/>
              </a:rPr>
              <a:t>;5</a:t>
            </a:r>
            <a:r>
              <a:rPr lang="zh-CN" altLang="en-US" dirty="0">
                <a:latin typeface="微软雅黑"/>
                <a:ea typeface="微软雅黑"/>
              </a:rPr>
              <a:t>衰退阶段</a:t>
            </a:r>
            <a:r>
              <a:rPr lang="en-US" altLang="zh-CN" dirty="0">
                <a:latin typeface="微软雅黑"/>
                <a:ea typeface="微软雅黑"/>
              </a:rPr>
              <a:t>(60</a:t>
            </a:r>
            <a:r>
              <a:rPr lang="zh-CN" altLang="en-US" dirty="0">
                <a:latin typeface="微软雅黑"/>
                <a:ea typeface="微软雅黑"/>
              </a:rPr>
              <a:t>岁以后</a:t>
            </a:r>
            <a:r>
              <a:rPr lang="en-US" altLang="zh-CN" dirty="0">
                <a:latin typeface="微软雅黑"/>
                <a:ea typeface="微软雅黑"/>
              </a:rPr>
              <a:t>),</a:t>
            </a:r>
            <a:r>
              <a:rPr lang="zh-CN" altLang="en-US" dirty="0">
                <a:latin typeface="微软雅黑"/>
                <a:ea typeface="微软雅黑"/>
              </a:rPr>
              <a:t>职业生涯接近尾声或退出工 作领域</a:t>
            </a:r>
            <a:r>
              <a:rPr lang="en-US" altLang="zh-CN" dirty="0">
                <a:latin typeface="微软雅黑"/>
                <a:ea typeface="微软雅黑"/>
              </a:rPr>
              <a:t>.</a:t>
            </a:r>
            <a:r>
              <a:rPr lang="zh-CN" altLang="en-US" dirty="0">
                <a:latin typeface="微软雅黑"/>
                <a:ea typeface="微软雅黑"/>
              </a:rPr>
              <a:t>我国专家也提出与之相似的划分方法</a:t>
            </a:r>
            <a:r>
              <a:rPr lang="en-US" altLang="zh-CN" dirty="0">
                <a:latin typeface="微软雅黑"/>
                <a:ea typeface="微软雅黑"/>
              </a:rPr>
              <a:t>,</a:t>
            </a:r>
            <a:r>
              <a:rPr lang="zh-CN" altLang="en-US" dirty="0">
                <a:latin typeface="微软雅黑"/>
                <a:ea typeface="微软雅黑"/>
              </a:rPr>
              <a:t>即职业准备、职业生涯初期、职业生涯中期、 职业生涯后期</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30419616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12164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职业</a:t>
            </a:r>
            <a:r>
              <a:rPr lang="zh-CN" altLang="en-US" sz="3200" dirty="0" smtClean="0">
                <a:latin typeface="微软雅黑"/>
                <a:ea typeface="微软雅黑"/>
              </a:rPr>
              <a:t>生涯设计</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5724645"/>
          </a:xfrm>
          <a:prstGeom prst="rect">
            <a:avLst/>
          </a:prstGeom>
          <a:noFill/>
        </p:spPr>
        <p:txBody>
          <a:bodyPr wrap="square" rtlCol="0">
            <a:spAutoFit/>
          </a:bodyPr>
          <a:lstStyle/>
          <a:p>
            <a:r>
              <a:rPr lang="zh-CN" altLang="en-US" sz="2400" dirty="0" smtClean="0">
                <a:latin typeface="微软雅黑"/>
                <a:ea typeface="微软雅黑"/>
              </a:rPr>
              <a:t>二、职业生涯设计</a:t>
            </a:r>
            <a:endParaRPr lang="en-US" altLang="zh-CN" sz="2400" dirty="0" smtClean="0">
              <a:latin typeface="微软雅黑"/>
              <a:ea typeface="微软雅黑"/>
            </a:endParaRPr>
          </a:p>
          <a:p>
            <a:pPr indent="627063"/>
            <a:r>
              <a:rPr lang="en-US" altLang="zh-CN" b="1" dirty="0">
                <a:latin typeface="微软雅黑"/>
                <a:ea typeface="微软雅黑"/>
              </a:rPr>
              <a:t>(</a:t>
            </a:r>
            <a:r>
              <a:rPr lang="zh-CN" altLang="en-US" b="1" dirty="0">
                <a:latin typeface="微软雅黑"/>
                <a:ea typeface="微软雅黑"/>
              </a:rPr>
              <a:t>一 </a:t>
            </a:r>
            <a:r>
              <a:rPr lang="en-US" altLang="zh-CN" b="1" dirty="0">
                <a:latin typeface="微软雅黑"/>
                <a:ea typeface="微软雅黑"/>
              </a:rPr>
              <a:t>)</a:t>
            </a:r>
            <a:r>
              <a:rPr lang="zh-CN" altLang="en-US" b="1" dirty="0" smtClean="0">
                <a:latin typeface="微软雅黑"/>
                <a:ea typeface="微软雅黑"/>
              </a:rPr>
              <a:t>职业生涯设计的意义 </a:t>
            </a:r>
            <a:endParaRPr lang="zh-CN" altLang="en-US" b="1" dirty="0">
              <a:latin typeface="微软雅黑"/>
              <a:ea typeface="微软雅黑"/>
            </a:endParaRPr>
          </a:p>
          <a:p>
            <a:pPr indent="627063"/>
            <a:r>
              <a:rPr lang="zh-CN" altLang="en-US" dirty="0">
                <a:latin typeface="微软雅黑"/>
                <a:ea typeface="微软雅黑"/>
              </a:rPr>
              <a:t>职业生涯设计是个人根据社会经济发展需要、就业形势、本人的实际情况</a:t>
            </a:r>
            <a:r>
              <a:rPr lang="en-US" altLang="zh-CN" dirty="0">
                <a:latin typeface="微软雅黑"/>
                <a:ea typeface="微软雅黑"/>
              </a:rPr>
              <a:t>(</a:t>
            </a:r>
            <a:r>
              <a:rPr lang="zh-CN" altLang="en-US" dirty="0">
                <a:latin typeface="微软雅黑"/>
                <a:ea typeface="微软雅黑"/>
              </a:rPr>
              <a:t>兴趣、性格、 能力等</a:t>
            </a:r>
            <a:r>
              <a:rPr lang="en-US" altLang="zh-CN" dirty="0">
                <a:latin typeface="微软雅黑"/>
                <a:ea typeface="微软雅黑"/>
              </a:rPr>
              <a:t>),</a:t>
            </a:r>
            <a:r>
              <a:rPr lang="zh-CN" altLang="en-US" dirty="0">
                <a:latin typeface="微软雅黑"/>
                <a:ea typeface="微软雅黑"/>
              </a:rPr>
              <a:t>制定未来职业生涯发展规划</a:t>
            </a:r>
            <a:r>
              <a:rPr lang="en-US" altLang="zh-CN" dirty="0">
                <a:latin typeface="微软雅黑"/>
                <a:ea typeface="微软雅黑"/>
              </a:rPr>
              <a:t>,</a:t>
            </a:r>
            <a:r>
              <a:rPr lang="zh-CN" altLang="en-US" dirty="0">
                <a:latin typeface="微软雅黑"/>
                <a:ea typeface="微软雅黑"/>
              </a:rPr>
              <a:t>是对职业前途的瞻望</a:t>
            </a:r>
            <a:r>
              <a:rPr lang="en-US" altLang="zh-CN" dirty="0">
                <a:latin typeface="微软雅黑"/>
                <a:ea typeface="微软雅黑"/>
              </a:rPr>
              <a:t>.</a:t>
            </a:r>
            <a:r>
              <a:rPr lang="zh-CN" altLang="en-US" dirty="0">
                <a:latin typeface="微软雅黑"/>
                <a:ea typeface="微软雅黑"/>
              </a:rPr>
              <a:t>制定一个方向正确、符合实 际、内容翔实、措施具体的职业生涯规划</a:t>
            </a:r>
            <a:r>
              <a:rPr lang="en-US" altLang="zh-CN" dirty="0">
                <a:latin typeface="微软雅黑"/>
                <a:ea typeface="微软雅黑"/>
              </a:rPr>
              <a:t>,</a:t>
            </a:r>
            <a:r>
              <a:rPr lang="zh-CN" altLang="en-US" dirty="0">
                <a:latin typeface="微软雅黑"/>
                <a:ea typeface="微软雅黑"/>
              </a:rPr>
              <a:t>对高职院校学生的职业发展有着十分重要的意义</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(1)</a:t>
            </a:r>
            <a:r>
              <a:rPr lang="zh-CN" altLang="en-US" dirty="0">
                <a:latin typeface="微软雅黑"/>
                <a:ea typeface="微软雅黑"/>
              </a:rPr>
              <a:t>职业生涯设计有利于明确人生未来的奋斗目标</a:t>
            </a:r>
            <a:r>
              <a:rPr lang="en-US" altLang="zh-CN" dirty="0">
                <a:latin typeface="微软雅黑"/>
                <a:ea typeface="微软雅黑"/>
              </a:rPr>
              <a:t>.</a:t>
            </a:r>
            <a:r>
              <a:rPr lang="zh-CN" altLang="en-US" dirty="0">
                <a:latin typeface="微软雅黑"/>
                <a:ea typeface="微软雅黑"/>
              </a:rPr>
              <a:t>职业生涯规划主要由两个部分组 成</a:t>
            </a:r>
            <a:r>
              <a:rPr lang="en-US" altLang="zh-CN" dirty="0">
                <a:latin typeface="微软雅黑"/>
                <a:ea typeface="微软雅黑"/>
              </a:rPr>
              <a:t>,</a:t>
            </a:r>
            <a:r>
              <a:rPr lang="zh-CN" altLang="en-US" dirty="0">
                <a:latin typeface="微软雅黑"/>
                <a:ea typeface="微软雅黑"/>
              </a:rPr>
              <a:t>一是目标明确与分解</a:t>
            </a:r>
            <a:r>
              <a:rPr lang="en-US" altLang="zh-CN" dirty="0">
                <a:latin typeface="微软雅黑"/>
                <a:ea typeface="微软雅黑"/>
              </a:rPr>
              <a:t>,</a:t>
            </a:r>
            <a:r>
              <a:rPr lang="zh-CN" altLang="en-US" dirty="0">
                <a:latin typeface="微软雅黑"/>
                <a:ea typeface="微软雅黑"/>
              </a:rPr>
              <a:t>二是实现目标的措施和安排</a:t>
            </a:r>
            <a:r>
              <a:rPr lang="en-US" altLang="zh-CN" dirty="0">
                <a:latin typeface="微软雅黑"/>
                <a:ea typeface="微软雅黑"/>
              </a:rPr>
              <a:t>.</a:t>
            </a:r>
            <a:r>
              <a:rPr lang="zh-CN" altLang="en-US" dirty="0">
                <a:latin typeface="微软雅黑"/>
                <a:ea typeface="微软雅黑"/>
              </a:rPr>
              <a:t>成功的职业生涯设计</a:t>
            </a:r>
            <a:r>
              <a:rPr lang="en-US" altLang="zh-CN" dirty="0">
                <a:latin typeface="微软雅黑"/>
                <a:ea typeface="微软雅黑"/>
              </a:rPr>
              <a:t>,</a:t>
            </a:r>
            <a:r>
              <a:rPr lang="zh-CN" altLang="en-US" dirty="0">
                <a:latin typeface="微软雅黑"/>
                <a:ea typeface="微软雅黑"/>
              </a:rPr>
              <a:t>要有务实的 目标和具体的措施</a:t>
            </a:r>
            <a:r>
              <a:rPr lang="en-US" altLang="zh-CN" dirty="0">
                <a:latin typeface="微软雅黑"/>
                <a:ea typeface="微软雅黑"/>
              </a:rPr>
              <a:t>,</a:t>
            </a:r>
            <a:r>
              <a:rPr lang="zh-CN" altLang="en-US" dirty="0">
                <a:latin typeface="微软雅黑"/>
                <a:ea typeface="微软雅黑"/>
              </a:rPr>
              <a:t>并为实现目标创造条件</a:t>
            </a:r>
            <a:r>
              <a:rPr lang="en-US" altLang="zh-CN" dirty="0">
                <a:latin typeface="微软雅黑"/>
                <a:ea typeface="微软雅黑"/>
              </a:rPr>
              <a:t>.</a:t>
            </a:r>
            <a:r>
              <a:rPr lang="zh-CN" altLang="en-US" dirty="0">
                <a:latin typeface="微软雅黑"/>
                <a:ea typeface="微软雅黑"/>
              </a:rPr>
              <a:t>只有有了明确的目标</a:t>
            </a:r>
            <a:r>
              <a:rPr lang="en-US" altLang="zh-CN" dirty="0">
                <a:latin typeface="微软雅黑"/>
                <a:ea typeface="微软雅黑"/>
              </a:rPr>
              <a:t>,</a:t>
            </a:r>
            <a:r>
              <a:rPr lang="zh-CN" altLang="en-US" dirty="0">
                <a:latin typeface="微软雅黑"/>
                <a:ea typeface="微软雅黑"/>
              </a:rPr>
              <a:t>才会激励人们努力奋 斗</a:t>
            </a:r>
            <a:r>
              <a:rPr lang="en-US" altLang="zh-CN" dirty="0">
                <a:latin typeface="微软雅黑"/>
                <a:ea typeface="微软雅黑"/>
              </a:rPr>
              <a:t>,</a:t>
            </a:r>
            <a:r>
              <a:rPr lang="zh-CN" altLang="en-US" dirty="0">
                <a:latin typeface="微软雅黑"/>
                <a:ea typeface="微软雅黑"/>
              </a:rPr>
              <a:t>并积极去创造条件实现目标</a:t>
            </a:r>
            <a:r>
              <a:rPr lang="en-US" altLang="zh-CN" dirty="0">
                <a:latin typeface="微软雅黑"/>
                <a:ea typeface="微软雅黑"/>
              </a:rPr>
              <a:t>,</a:t>
            </a:r>
            <a:r>
              <a:rPr lang="zh-CN" altLang="en-US" dirty="0">
                <a:latin typeface="微软雅黑"/>
                <a:ea typeface="微软雅黑"/>
              </a:rPr>
              <a:t>而避免无目标地四处飘浮</a:t>
            </a:r>
            <a:r>
              <a:rPr lang="en-US" altLang="zh-CN" dirty="0">
                <a:latin typeface="微软雅黑"/>
                <a:ea typeface="微软雅黑"/>
              </a:rPr>
              <a:t>,</a:t>
            </a:r>
            <a:r>
              <a:rPr lang="zh-CN" altLang="en-US" dirty="0">
                <a:latin typeface="微软雅黑"/>
                <a:ea typeface="微软雅黑"/>
              </a:rPr>
              <a:t>随波逐流</a:t>
            </a:r>
            <a:r>
              <a:rPr lang="en-US" altLang="zh-CN" dirty="0">
                <a:latin typeface="微软雅黑"/>
                <a:ea typeface="微软雅黑"/>
              </a:rPr>
              <a:t>,</a:t>
            </a:r>
            <a:r>
              <a:rPr lang="zh-CN" altLang="en-US" dirty="0">
                <a:latin typeface="微软雅黑"/>
                <a:ea typeface="微软雅黑"/>
              </a:rPr>
              <a:t>浪费青春</a:t>
            </a:r>
            <a:r>
              <a:rPr lang="en-US" altLang="zh-CN" dirty="0">
                <a:latin typeface="微软雅黑"/>
                <a:ea typeface="微软雅黑"/>
              </a:rPr>
              <a:t>. </a:t>
            </a:r>
            <a:endParaRPr lang="zh-CN" altLang="en-US" dirty="0">
              <a:latin typeface="微软雅黑"/>
              <a:ea typeface="微软雅黑"/>
            </a:endParaRPr>
          </a:p>
          <a:p>
            <a:pPr indent="627063"/>
            <a:r>
              <a:rPr lang="en-US" altLang="zh-CN" dirty="0" smtClean="0">
                <a:latin typeface="微软雅黑"/>
                <a:ea typeface="微软雅黑"/>
              </a:rPr>
              <a:t>(</a:t>
            </a:r>
            <a:r>
              <a:rPr lang="en-US" altLang="zh-CN" dirty="0">
                <a:latin typeface="微软雅黑"/>
                <a:ea typeface="微软雅黑"/>
              </a:rPr>
              <a:t>2)</a:t>
            </a:r>
            <a:r>
              <a:rPr lang="zh-CN" altLang="en-US" dirty="0">
                <a:latin typeface="微软雅黑"/>
                <a:ea typeface="微软雅黑"/>
              </a:rPr>
              <a:t>职业生涯设计有利于指导学生在校学习</a:t>
            </a:r>
            <a:r>
              <a:rPr lang="en-US" altLang="zh-CN" dirty="0">
                <a:latin typeface="微软雅黑"/>
                <a:ea typeface="微软雅黑"/>
              </a:rPr>
              <a:t>.</a:t>
            </a:r>
            <a:r>
              <a:rPr lang="zh-CN" altLang="en-US" dirty="0">
                <a:latin typeface="微软雅黑"/>
                <a:ea typeface="微软雅黑"/>
              </a:rPr>
              <a:t>职业理想实现要踏踏实实地从现在做起</a:t>
            </a:r>
            <a:r>
              <a:rPr lang="en-US" altLang="zh-CN" dirty="0">
                <a:latin typeface="微软雅黑"/>
                <a:ea typeface="微软雅黑"/>
              </a:rPr>
              <a:t>, </a:t>
            </a:r>
            <a:r>
              <a:rPr lang="zh-CN" altLang="en-US" dirty="0">
                <a:latin typeface="微软雅黑"/>
                <a:ea typeface="微软雅黑"/>
              </a:rPr>
              <a:t>不能依赖“明天”</a:t>
            </a:r>
            <a:r>
              <a:rPr lang="en-US" altLang="zh-CN" dirty="0">
                <a:latin typeface="微软雅黑"/>
                <a:ea typeface="微软雅黑"/>
              </a:rPr>
              <a:t>.</a:t>
            </a:r>
            <a:r>
              <a:rPr lang="zh-CN" altLang="en-US" dirty="0">
                <a:latin typeface="微软雅黑"/>
                <a:ea typeface="微软雅黑"/>
              </a:rPr>
              <a:t>高等职业院校是高职学生即将开始的职业生涯的起跑线</a:t>
            </a:r>
            <a:r>
              <a:rPr lang="en-US" altLang="zh-CN" dirty="0">
                <a:latin typeface="微软雅黑"/>
                <a:ea typeface="微软雅黑"/>
              </a:rPr>
              <a:t>,</a:t>
            </a:r>
            <a:r>
              <a:rPr lang="zh-CN" altLang="en-US" dirty="0">
                <a:latin typeface="微软雅黑"/>
                <a:ea typeface="微软雅黑"/>
              </a:rPr>
              <a:t>在高职院校学 习是为成功的职业生涯奠定基础的关键阶段</a:t>
            </a:r>
            <a:r>
              <a:rPr lang="en-US" altLang="zh-CN" dirty="0">
                <a:latin typeface="微软雅黑"/>
                <a:ea typeface="微软雅黑"/>
              </a:rPr>
              <a:t>.</a:t>
            </a:r>
            <a:r>
              <a:rPr lang="zh-CN" altLang="en-US" dirty="0">
                <a:latin typeface="微软雅黑"/>
                <a:ea typeface="微软雅黑"/>
              </a:rPr>
              <a:t>只有珍惜现在</a:t>
            </a:r>
            <a:r>
              <a:rPr lang="en-US" altLang="zh-CN" dirty="0">
                <a:latin typeface="微软雅黑"/>
                <a:ea typeface="微软雅黑"/>
              </a:rPr>
              <a:t>,</a:t>
            </a:r>
            <a:r>
              <a:rPr lang="zh-CN" altLang="en-US" dirty="0">
                <a:latin typeface="微软雅黑"/>
                <a:ea typeface="微软雅黑"/>
              </a:rPr>
              <a:t>才会有美好的明天</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(3)</a:t>
            </a:r>
            <a:r>
              <a:rPr lang="zh-CN" altLang="en-US" dirty="0">
                <a:latin typeface="微软雅黑"/>
                <a:ea typeface="微软雅黑"/>
              </a:rPr>
              <a:t>职业生涯设计中的具体措施和安排</a:t>
            </a:r>
            <a:r>
              <a:rPr lang="en-US" altLang="zh-CN" dirty="0">
                <a:latin typeface="微软雅黑"/>
                <a:ea typeface="微软雅黑"/>
              </a:rPr>
              <a:t>,</a:t>
            </a:r>
            <a:r>
              <a:rPr lang="zh-CN" altLang="en-US" dirty="0">
                <a:latin typeface="微软雅黑"/>
                <a:ea typeface="微软雅黑"/>
              </a:rPr>
              <a:t>能帮助学生学会控制自己</a:t>
            </a:r>
            <a:r>
              <a:rPr lang="en-US" altLang="zh-CN" dirty="0">
                <a:latin typeface="微软雅黑"/>
                <a:ea typeface="微软雅黑"/>
              </a:rPr>
              <a:t>,</a:t>
            </a:r>
            <a:r>
              <a:rPr lang="zh-CN" altLang="en-US" dirty="0">
                <a:latin typeface="微软雅黑"/>
                <a:ea typeface="微软雅黑"/>
              </a:rPr>
              <a:t>经常地提醒自己珍 惜现在</a:t>
            </a:r>
            <a:r>
              <a:rPr lang="en-US" altLang="zh-CN" dirty="0">
                <a:latin typeface="微软雅黑"/>
                <a:ea typeface="微软雅黑"/>
              </a:rPr>
              <a:t>,</a:t>
            </a:r>
            <a:r>
              <a:rPr lang="zh-CN" altLang="en-US" dirty="0">
                <a:latin typeface="微软雅黑"/>
                <a:ea typeface="微软雅黑"/>
              </a:rPr>
              <a:t>不断地鞭策自己</a:t>
            </a:r>
            <a:r>
              <a:rPr lang="en-US" altLang="zh-CN" dirty="0">
                <a:latin typeface="微软雅黑"/>
                <a:ea typeface="微软雅黑"/>
              </a:rPr>
              <a:t>,</a:t>
            </a:r>
            <a:r>
              <a:rPr lang="zh-CN" altLang="en-US" dirty="0">
                <a:latin typeface="微软雅黑"/>
                <a:ea typeface="微软雅黑"/>
              </a:rPr>
              <a:t>督促自己为职业理想的实现做出努力</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(4)</a:t>
            </a:r>
            <a:r>
              <a:rPr lang="zh-CN" altLang="en-US" dirty="0">
                <a:latin typeface="微软雅黑"/>
                <a:ea typeface="微软雅黑"/>
              </a:rPr>
              <a:t>职业生涯设计有利于适应社会经济发展和人尽其才</a:t>
            </a:r>
            <a:r>
              <a:rPr lang="en-US" altLang="zh-CN" dirty="0" smtClean="0">
                <a:latin typeface="微软雅黑"/>
                <a:ea typeface="微软雅黑"/>
              </a:rPr>
              <a:t>.</a:t>
            </a:r>
            <a:r>
              <a:rPr lang="zh-CN" altLang="en-US" dirty="0">
                <a:latin typeface="微软雅黑"/>
                <a:ea typeface="微软雅黑"/>
              </a:rPr>
              <a:t>成功的职业生涯设计不是凭 空臆造的</a:t>
            </a:r>
            <a:r>
              <a:rPr lang="en-US" altLang="zh-CN" dirty="0">
                <a:latin typeface="微软雅黑"/>
                <a:ea typeface="微软雅黑"/>
              </a:rPr>
              <a:t>,</a:t>
            </a:r>
            <a:r>
              <a:rPr lang="zh-CN" altLang="en-US" dirty="0">
                <a:latin typeface="微软雅黑"/>
                <a:ea typeface="微软雅黑"/>
              </a:rPr>
              <a:t>符合社会经济发展需要是职业理想实现的前提</a:t>
            </a:r>
            <a:r>
              <a:rPr lang="en-US" altLang="zh-CN" dirty="0">
                <a:latin typeface="微软雅黑"/>
                <a:ea typeface="微软雅黑"/>
              </a:rPr>
              <a:t>. </a:t>
            </a:r>
            <a:endParaRPr lang="zh-CN" altLang="en-US" dirty="0">
              <a:latin typeface="微软雅黑"/>
              <a:ea typeface="微软雅黑"/>
            </a:endParaRPr>
          </a:p>
          <a:p>
            <a:pPr indent="627063"/>
            <a:endParaRPr lang="zh-CN" altLang="en-US" dirty="0">
              <a:latin typeface="微软雅黑"/>
              <a:ea typeface="微软雅黑"/>
            </a:endParaRPr>
          </a:p>
        </p:txBody>
      </p:sp>
    </p:spTree>
    <p:extLst>
      <p:ext uri="{BB962C8B-B14F-4D97-AF65-F5344CB8AC3E}">
        <p14:creationId xmlns:p14="http://schemas.microsoft.com/office/powerpoint/2010/main" val="1854243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12164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职业</a:t>
            </a:r>
            <a:r>
              <a:rPr lang="zh-CN" altLang="en-US" sz="3200" dirty="0" smtClean="0">
                <a:latin typeface="微软雅黑"/>
                <a:ea typeface="微软雅黑"/>
              </a:rPr>
              <a:t>生涯设计</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738664"/>
          </a:xfrm>
          <a:prstGeom prst="rect">
            <a:avLst/>
          </a:prstGeom>
          <a:noFill/>
        </p:spPr>
        <p:txBody>
          <a:bodyPr wrap="square" rtlCol="0">
            <a:spAutoFit/>
          </a:bodyPr>
          <a:lstStyle/>
          <a:p>
            <a:r>
              <a:rPr lang="zh-CN" altLang="en-US" sz="2400" dirty="0" smtClean="0">
                <a:latin typeface="微软雅黑"/>
                <a:ea typeface="微软雅黑"/>
              </a:rPr>
              <a:t>二、职业生涯设计</a:t>
            </a:r>
            <a:endParaRPr lang="en-US" altLang="zh-CN" sz="2400" dirty="0" smtClean="0">
              <a:latin typeface="微软雅黑"/>
              <a:ea typeface="微软雅黑"/>
            </a:endParaRPr>
          </a:p>
          <a:p>
            <a:pPr indent="627063"/>
            <a:r>
              <a:rPr lang="en-US" altLang="zh-CN" b="1" dirty="0">
                <a:latin typeface="微软雅黑"/>
                <a:ea typeface="微软雅黑"/>
              </a:rPr>
              <a:t>(</a:t>
            </a:r>
            <a:r>
              <a:rPr lang="zh-CN" altLang="en-US" b="1" dirty="0">
                <a:latin typeface="微软雅黑"/>
                <a:ea typeface="微软雅黑"/>
              </a:rPr>
              <a:t>二</a:t>
            </a:r>
            <a:r>
              <a:rPr lang="en-US" altLang="zh-CN" b="1" dirty="0">
                <a:latin typeface="微软雅黑"/>
                <a:ea typeface="微软雅黑"/>
              </a:rPr>
              <a:t>)</a:t>
            </a:r>
            <a:r>
              <a:rPr lang="zh-CN" altLang="en-US" b="1" dirty="0">
                <a:latin typeface="微软雅黑"/>
                <a:ea typeface="微软雅黑"/>
              </a:rPr>
              <a:t>职业生涯设计的</a:t>
            </a:r>
            <a:r>
              <a:rPr lang="zh-CN" altLang="en-US" b="1" dirty="0" smtClean="0">
                <a:latin typeface="微软雅黑"/>
                <a:ea typeface="微软雅黑"/>
              </a:rPr>
              <a:t>步骤</a:t>
            </a:r>
            <a:endParaRPr lang="en-US" altLang="zh-CN" b="1" dirty="0" smtClean="0">
              <a:latin typeface="微软雅黑"/>
              <a:ea typeface="微软雅黑"/>
            </a:endParaRPr>
          </a:p>
        </p:txBody>
      </p:sp>
      <p:sp>
        <p:nvSpPr>
          <p:cNvPr id="9" name="文本框 3"/>
          <p:cNvSpPr txBox="1"/>
          <p:nvPr/>
        </p:nvSpPr>
        <p:spPr>
          <a:xfrm>
            <a:off x="755576" y="1479019"/>
            <a:ext cx="8136904" cy="1323439"/>
          </a:xfrm>
          <a:prstGeom prst="rect">
            <a:avLst/>
          </a:prstGeom>
          <a:noFill/>
        </p:spPr>
        <p:txBody>
          <a:bodyPr wrap="square" rtlCol="0">
            <a:spAutoFit/>
          </a:bodyPr>
          <a:lstStyle/>
          <a:p>
            <a:pPr marL="457200" indent="-457200">
              <a:buAutoNum type="arabicDbPeriod"/>
            </a:pPr>
            <a:r>
              <a:rPr lang="zh-CN" altLang="en-US" sz="2000" b="1" dirty="0" smtClean="0">
                <a:latin typeface="微软雅黑"/>
                <a:ea typeface="微软雅黑"/>
              </a:rPr>
              <a:t>确立目标</a:t>
            </a:r>
            <a:endParaRPr lang="en-US" altLang="zh-CN" sz="2000" b="1" dirty="0" smtClean="0">
              <a:latin typeface="微软雅黑"/>
              <a:ea typeface="微软雅黑"/>
            </a:endParaRPr>
          </a:p>
          <a:p>
            <a:r>
              <a:rPr lang="zh-CN" altLang="en-US" sz="2000" dirty="0">
                <a:latin typeface="微软雅黑"/>
                <a:ea typeface="微软雅黑"/>
              </a:rPr>
              <a:t>职业生涯目标设计应该有远期的目标和近期的具体目标</a:t>
            </a:r>
            <a:r>
              <a:rPr lang="en-US" altLang="zh-CN" sz="2000" dirty="0">
                <a:latin typeface="微软雅黑"/>
                <a:ea typeface="微软雅黑"/>
              </a:rPr>
              <a:t>.</a:t>
            </a:r>
            <a:r>
              <a:rPr lang="zh-CN" altLang="en-US" sz="2000" dirty="0">
                <a:latin typeface="微软雅黑"/>
                <a:ea typeface="微软雅黑"/>
              </a:rPr>
              <a:t>远期目标是分阶段实现的</a:t>
            </a:r>
            <a:r>
              <a:rPr lang="en-US" altLang="zh-CN" sz="2000" dirty="0" smtClean="0">
                <a:latin typeface="微软雅黑"/>
                <a:ea typeface="微软雅黑"/>
              </a:rPr>
              <a:t>.</a:t>
            </a:r>
            <a:r>
              <a:rPr lang="zh-CN" altLang="en-US" sz="2000" dirty="0" smtClean="0">
                <a:latin typeface="微软雅黑"/>
                <a:ea typeface="微软雅黑"/>
              </a:rPr>
              <a:t>各个</a:t>
            </a:r>
            <a:r>
              <a:rPr lang="zh-CN" altLang="en-US" sz="2000" dirty="0">
                <a:latin typeface="微软雅黑"/>
                <a:ea typeface="微软雅黑"/>
              </a:rPr>
              <a:t>阶段目标之间的关系应该是阶梯形的</a:t>
            </a:r>
            <a:r>
              <a:rPr lang="en-US" altLang="zh-CN" sz="2000" dirty="0">
                <a:latin typeface="微软雅黑"/>
                <a:ea typeface="微软雅黑"/>
              </a:rPr>
              <a:t>,</a:t>
            </a:r>
            <a:r>
              <a:rPr lang="zh-CN" altLang="en-US" sz="2000" dirty="0">
                <a:latin typeface="微软雅黑"/>
                <a:ea typeface="微软雅黑"/>
              </a:rPr>
              <a:t>围绕每个目标的实现</a:t>
            </a:r>
            <a:r>
              <a:rPr lang="en-US" altLang="zh-CN" sz="2000" dirty="0">
                <a:latin typeface="微软雅黑"/>
                <a:ea typeface="微软雅黑"/>
              </a:rPr>
              <a:t>,</a:t>
            </a:r>
            <a:r>
              <a:rPr lang="zh-CN" altLang="en-US" sz="2000" dirty="0">
                <a:latin typeface="微软雅黑"/>
                <a:ea typeface="微软雅黑"/>
              </a:rPr>
              <a:t>制定具体措施</a:t>
            </a:r>
            <a:r>
              <a:rPr lang="en-US" altLang="zh-CN" sz="2000" dirty="0">
                <a:latin typeface="微软雅黑"/>
                <a:ea typeface="微软雅黑"/>
              </a:rPr>
              <a:t>,</a:t>
            </a:r>
            <a:r>
              <a:rPr lang="zh-CN" altLang="en-US" sz="2000" dirty="0">
                <a:latin typeface="微软雅黑"/>
                <a:ea typeface="微软雅黑"/>
              </a:rPr>
              <a:t>并有</a:t>
            </a:r>
            <a:r>
              <a:rPr lang="zh-CN" altLang="en-US" sz="2000" dirty="0" smtClean="0">
                <a:latin typeface="微软雅黑"/>
                <a:ea typeface="微软雅黑"/>
              </a:rPr>
              <a:t>时间安排</a:t>
            </a:r>
            <a:r>
              <a:rPr lang="en-US" altLang="zh-CN" sz="2000" dirty="0">
                <a:latin typeface="微软雅黑"/>
                <a:ea typeface="微软雅黑"/>
              </a:rPr>
              <a:t>,</a:t>
            </a:r>
            <a:r>
              <a:rPr lang="zh-CN" altLang="en-US" sz="2000" dirty="0">
                <a:latin typeface="微软雅黑"/>
                <a:ea typeface="微软雅黑"/>
              </a:rPr>
              <a:t>这是职业生涯设计的重要内容</a:t>
            </a:r>
            <a:r>
              <a:rPr lang="en-US" altLang="zh-CN" sz="2000" dirty="0">
                <a:latin typeface="微软雅黑"/>
                <a:ea typeface="微软雅黑"/>
              </a:rPr>
              <a:t>.</a:t>
            </a:r>
            <a:endParaRPr lang="en-US" altLang="zh-CN" sz="2000" dirty="0" smtClean="0">
              <a:latin typeface="微软雅黑"/>
              <a:ea typeface="微软雅黑"/>
            </a:endParaRPr>
          </a:p>
        </p:txBody>
      </p:sp>
      <p:sp>
        <p:nvSpPr>
          <p:cNvPr id="10" name="文本框 3"/>
          <p:cNvSpPr txBox="1"/>
          <p:nvPr/>
        </p:nvSpPr>
        <p:spPr>
          <a:xfrm>
            <a:off x="755576" y="2802458"/>
            <a:ext cx="8136904" cy="1323439"/>
          </a:xfrm>
          <a:prstGeom prst="rect">
            <a:avLst/>
          </a:prstGeom>
          <a:noFill/>
        </p:spPr>
        <p:txBody>
          <a:bodyPr wrap="square" rtlCol="0">
            <a:spAutoFit/>
          </a:bodyPr>
          <a:lstStyle/>
          <a:p>
            <a:r>
              <a:rPr lang="zh-CN" altLang="en-US" sz="2000" b="1" dirty="0">
                <a:latin typeface="微软雅黑"/>
                <a:ea typeface="微软雅黑"/>
              </a:rPr>
              <a:t>２． 自我与环境的</a:t>
            </a:r>
            <a:r>
              <a:rPr lang="zh-CN" altLang="en-US" sz="2000" b="1" dirty="0" smtClean="0">
                <a:latin typeface="微软雅黑"/>
                <a:ea typeface="微软雅黑"/>
              </a:rPr>
              <a:t>评估</a:t>
            </a:r>
            <a:endParaRPr lang="en-US" altLang="zh-CN" sz="2000" b="1" dirty="0" smtClean="0">
              <a:latin typeface="微软雅黑"/>
              <a:ea typeface="微软雅黑"/>
            </a:endParaRPr>
          </a:p>
          <a:p>
            <a:r>
              <a:rPr lang="zh-CN" altLang="en-US" sz="2000" dirty="0">
                <a:latin typeface="微软雅黑"/>
                <a:ea typeface="微软雅黑"/>
              </a:rPr>
              <a:t>自我评估的目的是认识自己、</a:t>
            </a:r>
            <a:r>
              <a:rPr lang="zh-CN" altLang="en-US" sz="2000" dirty="0" smtClean="0">
                <a:latin typeface="微软雅黑"/>
                <a:ea typeface="微软雅黑"/>
              </a:rPr>
              <a:t>了解自己</a:t>
            </a:r>
            <a:r>
              <a:rPr lang="en-US" altLang="zh-CN" sz="2000" dirty="0">
                <a:latin typeface="微软雅黑"/>
                <a:ea typeface="微软雅黑"/>
              </a:rPr>
              <a:t>.</a:t>
            </a:r>
            <a:r>
              <a:rPr lang="zh-CN" altLang="en-US" sz="2000" dirty="0">
                <a:latin typeface="微软雅黑"/>
                <a:ea typeface="微软雅黑"/>
              </a:rPr>
              <a:t>只有认识了自己</a:t>
            </a:r>
            <a:r>
              <a:rPr lang="en-US" altLang="zh-CN" sz="2000" dirty="0">
                <a:latin typeface="微软雅黑"/>
                <a:ea typeface="微软雅黑"/>
              </a:rPr>
              <a:t>,</a:t>
            </a:r>
            <a:r>
              <a:rPr lang="zh-CN" altLang="en-US" sz="2000" dirty="0">
                <a:latin typeface="微软雅黑"/>
                <a:ea typeface="微软雅黑"/>
              </a:rPr>
              <a:t>才能对自己的职业做出正确的选择</a:t>
            </a:r>
            <a:r>
              <a:rPr lang="en-US" altLang="zh-CN" sz="2000" dirty="0">
                <a:latin typeface="微软雅黑"/>
                <a:ea typeface="微软雅黑"/>
              </a:rPr>
              <a:t>,</a:t>
            </a:r>
            <a:r>
              <a:rPr lang="zh-CN" altLang="en-US" sz="2000" dirty="0">
                <a:latin typeface="微软雅黑"/>
                <a:ea typeface="微软雅黑"/>
              </a:rPr>
              <a:t>才能选定适合自己发展的</a:t>
            </a:r>
            <a:r>
              <a:rPr lang="zh-CN" altLang="en-US" sz="2000" dirty="0" smtClean="0">
                <a:latin typeface="微软雅黑"/>
                <a:ea typeface="微软雅黑"/>
              </a:rPr>
              <a:t>职业生涯</a:t>
            </a:r>
            <a:r>
              <a:rPr lang="zh-CN" altLang="en-US" sz="2000" dirty="0">
                <a:latin typeface="微软雅黑"/>
                <a:ea typeface="微软雅黑"/>
              </a:rPr>
              <a:t>路线</a:t>
            </a:r>
            <a:r>
              <a:rPr lang="en-US" altLang="zh-CN" sz="2000" dirty="0">
                <a:latin typeface="微软雅黑"/>
                <a:ea typeface="微软雅黑"/>
              </a:rPr>
              <a:t>,</a:t>
            </a:r>
            <a:r>
              <a:rPr lang="zh-CN" altLang="en-US" sz="2000" dirty="0">
                <a:latin typeface="微软雅黑"/>
                <a:ea typeface="微软雅黑"/>
              </a:rPr>
              <a:t>才能对自己的职业生涯目标做出最佳选择</a:t>
            </a:r>
            <a:r>
              <a:rPr lang="en-US" altLang="zh-CN" sz="2000" dirty="0">
                <a:latin typeface="微软雅黑"/>
                <a:ea typeface="微软雅黑"/>
              </a:rPr>
              <a:t>.</a:t>
            </a:r>
            <a:endParaRPr lang="en-US" altLang="zh-CN" sz="2000" dirty="0" smtClean="0">
              <a:latin typeface="微软雅黑"/>
              <a:ea typeface="微软雅黑"/>
            </a:endParaRPr>
          </a:p>
        </p:txBody>
      </p:sp>
      <p:sp>
        <p:nvSpPr>
          <p:cNvPr id="11" name="文本框 3"/>
          <p:cNvSpPr txBox="1"/>
          <p:nvPr/>
        </p:nvSpPr>
        <p:spPr>
          <a:xfrm>
            <a:off x="755576" y="4125897"/>
            <a:ext cx="8136904" cy="1631216"/>
          </a:xfrm>
          <a:prstGeom prst="rect">
            <a:avLst/>
          </a:prstGeom>
          <a:noFill/>
        </p:spPr>
        <p:txBody>
          <a:bodyPr wrap="square" rtlCol="0">
            <a:spAutoFit/>
          </a:bodyPr>
          <a:lstStyle/>
          <a:p>
            <a:r>
              <a:rPr lang="zh-CN" altLang="en-US" sz="2000" b="1" dirty="0">
                <a:latin typeface="微软雅黑"/>
                <a:ea typeface="微软雅黑"/>
              </a:rPr>
              <a:t>３． 职业的</a:t>
            </a:r>
            <a:r>
              <a:rPr lang="zh-CN" altLang="en-US" sz="2000" b="1" dirty="0" smtClean="0">
                <a:latin typeface="微软雅黑"/>
                <a:ea typeface="微软雅黑"/>
              </a:rPr>
              <a:t>选择</a:t>
            </a:r>
            <a:endParaRPr lang="en-US" altLang="zh-CN" sz="2000" b="1" dirty="0" smtClean="0">
              <a:latin typeface="微软雅黑"/>
              <a:ea typeface="微软雅黑"/>
            </a:endParaRPr>
          </a:p>
          <a:p>
            <a:r>
              <a:rPr lang="zh-CN" altLang="en-US" sz="2000" dirty="0">
                <a:latin typeface="微软雅黑"/>
                <a:ea typeface="微软雅黑"/>
              </a:rPr>
              <a:t>职业选择正确与否</a:t>
            </a:r>
            <a:r>
              <a:rPr lang="en-US" altLang="zh-CN" sz="2000" dirty="0">
                <a:latin typeface="微软雅黑"/>
                <a:ea typeface="微软雅黑"/>
              </a:rPr>
              <a:t>,</a:t>
            </a:r>
            <a:r>
              <a:rPr lang="zh-CN" altLang="en-US" sz="2000" dirty="0">
                <a:latin typeface="微软雅黑"/>
                <a:ea typeface="微软雅黑"/>
              </a:rPr>
              <a:t>直接关系到人生事业的成功与失败</a:t>
            </a:r>
            <a:r>
              <a:rPr lang="en-US" altLang="zh-CN" sz="2000" dirty="0">
                <a:latin typeface="微软雅黑"/>
                <a:ea typeface="微软雅黑"/>
              </a:rPr>
              <a:t>.</a:t>
            </a:r>
            <a:r>
              <a:rPr lang="zh-CN" altLang="en-US" sz="2000" dirty="0">
                <a:latin typeface="微软雅黑"/>
                <a:ea typeface="微软雅黑"/>
              </a:rPr>
              <a:t>在选择职业的过程中</a:t>
            </a:r>
            <a:r>
              <a:rPr lang="zh-CN" altLang="en-US" sz="2000" dirty="0" smtClean="0">
                <a:latin typeface="微软雅黑"/>
                <a:ea typeface="微软雅黑"/>
              </a:rPr>
              <a:t>要考虑</a:t>
            </a:r>
            <a:r>
              <a:rPr lang="zh-CN" altLang="en-US" sz="2000" dirty="0">
                <a:latin typeface="微软雅黑"/>
                <a:ea typeface="微软雅黑"/>
              </a:rPr>
              <a:t>性格与职业的匹配、兴趣与职业的匹配、特长与职业的匹配、内外环境与职业的相适应</a:t>
            </a:r>
            <a:r>
              <a:rPr lang="en-US" altLang="zh-CN" sz="2000" dirty="0" smtClean="0">
                <a:latin typeface="微软雅黑"/>
                <a:ea typeface="微软雅黑"/>
              </a:rPr>
              <a:t>.</a:t>
            </a:r>
            <a:r>
              <a:rPr lang="zh-CN" altLang="en-US" sz="2000" dirty="0" smtClean="0">
                <a:latin typeface="微软雅黑"/>
                <a:ea typeface="微软雅黑"/>
              </a:rPr>
              <a:t>良好</a:t>
            </a:r>
            <a:r>
              <a:rPr lang="zh-CN" altLang="en-US" sz="2000" dirty="0">
                <a:latin typeface="微软雅黑"/>
                <a:ea typeface="微软雅黑"/>
              </a:rPr>
              <a:t>的职业选择是以自己的最佳才能、最优性格、最大兴趣、最有利的环境等信息为依据</a:t>
            </a:r>
            <a:r>
              <a:rPr lang="zh-CN" altLang="en-US" sz="2000" dirty="0" smtClean="0">
                <a:latin typeface="微软雅黑"/>
                <a:ea typeface="微软雅黑"/>
              </a:rPr>
              <a:t>进行</a:t>
            </a:r>
            <a:r>
              <a:rPr lang="zh-CN" altLang="en-US" sz="2000" dirty="0">
                <a:latin typeface="微软雅黑"/>
                <a:ea typeface="微软雅黑"/>
              </a:rPr>
              <a:t>的</a:t>
            </a:r>
            <a:r>
              <a:rPr lang="en-US" altLang="zh-CN" sz="2000" dirty="0">
                <a:latin typeface="微软雅黑"/>
                <a:ea typeface="微软雅黑"/>
              </a:rPr>
              <a:t>.</a:t>
            </a:r>
            <a:endParaRPr lang="en-US" altLang="zh-CN" sz="2000" dirty="0" smtClean="0">
              <a:latin typeface="微软雅黑"/>
              <a:ea typeface="微软雅黑"/>
            </a:endParaRPr>
          </a:p>
        </p:txBody>
      </p:sp>
    </p:spTree>
    <p:extLst>
      <p:ext uri="{BB962C8B-B14F-4D97-AF65-F5344CB8AC3E}">
        <p14:creationId xmlns:p14="http://schemas.microsoft.com/office/powerpoint/2010/main" val="293813754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12164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职业</a:t>
            </a:r>
            <a:r>
              <a:rPr lang="zh-CN" altLang="en-US" sz="3200" dirty="0" smtClean="0">
                <a:latin typeface="微软雅黑"/>
                <a:ea typeface="微软雅黑"/>
              </a:rPr>
              <a:t>生涯设计</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738664"/>
          </a:xfrm>
          <a:prstGeom prst="rect">
            <a:avLst/>
          </a:prstGeom>
          <a:noFill/>
        </p:spPr>
        <p:txBody>
          <a:bodyPr wrap="square" rtlCol="0">
            <a:spAutoFit/>
          </a:bodyPr>
          <a:lstStyle/>
          <a:p>
            <a:r>
              <a:rPr lang="zh-CN" altLang="en-US" sz="2400" dirty="0" smtClean="0">
                <a:latin typeface="微软雅黑"/>
                <a:ea typeface="微软雅黑"/>
              </a:rPr>
              <a:t>二、职业生涯设计</a:t>
            </a:r>
            <a:endParaRPr lang="en-US" altLang="zh-CN" sz="2400" dirty="0" smtClean="0">
              <a:latin typeface="微软雅黑"/>
              <a:ea typeface="微软雅黑"/>
            </a:endParaRPr>
          </a:p>
          <a:p>
            <a:pPr indent="627063"/>
            <a:r>
              <a:rPr lang="en-US" altLang="zh-CN" b="1" dirty="0">
                <a:latin typeface="微软雅黑"/>
                <a:ea typeface="微软雅黑"/>
              </a:rPr>
              <a:t>(</a:t>
            </a:r>
            <a:r>
              <a:rPr lang="zh-CN" altLang="en-US" b="1" dirty="0">
                <a:latin typeface="微软雅黑"/>
                <a:ea typeface="微软雅黑"/>
              </a:rPr>
              <a:t>二</a:t>
            </a:r>
            <a:r>
              <a:rPr lang="en-US" altLang="zh-CN" b="1" dirty="0">
                <a:latin typeface="微软雅黑"/>
                <a:ea typeface="微软雅黑"/>
              </a:rPr>
              <a:t>)</a:t>
            </a:r>
            <a:r>
              <a:rPr lang="zh-CN" altLang="en-US" b="1" dirty="0">
                <a:latin typeface="微软雅黑"/>
                <a:ea typeface="微软雅黑"/>
              </a:rPr>
              <a:t>职业生涯设计的</a:t>
            </a:r>
            <a:r>
              <a:rPr lang="zh-CN" altLang="en-US" b="1" dirty="0" smtClean="0">
                <a:latin typeface="微软雅黑"/>
                <a:ea typeface="微软雅黑"/>
              </a:rPr>
              <a:t>步骤</a:t>
            </a:r>
            <a:endParaRPr lang="en-US" altLang="zh-CN" b="1" dirty="0" smtClean="0">
              <a:latin typeface="微软雅黑"/>
              <a:ea typeface="微软雅黑"/>
            </a:endParaRPr>
          </a:p>
        </p:txBody>
      </p:sp>
      <p:sp>
        <p:nvSpPr>
          <p:cNvPr id="9" name="文本框 3"/>
          <p:cNvSpPr txBox="1"/>
          <p:nvPr/>
        </p:nvSpPr>
        <p:spPr>
          <a:xfrm>
            <a:off x="755576" y="1479019"/>
            <a:ext cx="8136904" cy="1323439"/>
          </a:xfrm>
          <a:prstGeom prst="rect">
            <a:avLst/>
          </a:prstGeom>
          <a:noFill/>
        </p:spPr>
        <p:txBody>
          <a:bodyPr wrap="square" rtlCol="0">
            <a:spAutoFit/>
          </a:bodyPr>
          <a:lstStyle/>
          <a:p>
            <a:r>
              <a:rPr lang="zh-CN" altLang="en-US" sz="2000" b="1" dirty="0">
                <a:latin typeface="微软雅黑"/>
                <a:ea typeface="微软雅黑"/>
              </a:rPr>
              <a:t>４． 职业生涯</a:t>
            </a:r>
            <a:r>
              <a:rPr lang="zh-CN" altLang="en-US" sz="2000" b="1" dirty="0" smtClean="0">
                <a:latin typeface="微软雅黑"/>
                <a:ea typeface="微软雅黑"/>
              </a:rPr>
              <a:t>策略</a:t>
            </a:r>
            <a:endParaRPr lang="en-US" altLang="zh-CN" sz="2000" b="1" dirty="0" smtClean="0">
              <a:latin typeface="微软雅黑"/>
              <a:ea typeface="微软雅黑"/>
            </a:endParaRPr>
          </a:p>
          <a:p>
            <a:r>
              <a:rPr lang="zh-CN" altLang="en-US" sz="2000" dirty="0">
                <a:latin typeface="微软雅黑"/>
                <a:ea typeface="微软雅黑"/>
              </a:rPr>
              <a:t>主要是指落实目标的具体措施</a:t>
            </a:r>
            <a:r>
              <a:rPr lang="en-US" altLang="zh-CN" sz="2000" dirty="0">
                <a:latin typeface="微软雅黑"/>
                <a:ea typeface="微软雅黑"/>
              </a:rPr>
              <a:t>,</a:t>
            </a:r>
            <a:r>
              <a:rPr lang="zh-CN" altLang="en-US" sz="2000" dirty="0">
                <a:latin typeface="微软雅黑"/>
                <a:ea typeface="微软雅黑"/>
              </a:rPr>
              <a:t>主要包括教育、培训、实践等方面的措</a:t>
            </a:r>
          </a:p>
          <a:p>
            <a:r>
              <a:rPr lang="zh-CN" altLang="en-US" sz="2000" dirty="0">
                <a:latin typeface="微软雅黑"/>
                <a:ea typeface="微软雅黑"/>
              </a:rPr>
              <a:t>施</a:t>
            </a:r>
            <a:r>
              <a:rPr lang="en-US" altLang="zh-CN" sz="2000" dirty="0">
                <a:latin typeface="微软雅黑"/>
                <a:ea typeface="微软雅黑"/>
              </a:rPr>
              <a:t>.</a:t>
            </a:r>
            <a:r>
              <a:rPr lang="zh-CN" altLang="en-US" sz="2000" dirty="0">
                <a:latin typeface="微软雅黑"/>
                <a:ea typeface="微软雅黑"/>
              </a:rPr>
              <a:t>例如</a:t>
            </a:r>
            <a:r>
              <a:rPr lang="en-US" altLang="zh-CN" sz="2000" dirty="0">
                <a:latin typeface="微软雅黑"/>
                <a:ea typeface="微软雅黑"/>
              </a:rPr>
              <a:t>,</a:t>
            </a:r>
            <a:r>
              <a:rPr lang="zh-CN" altLang="en-US" sz="2000" dirty="0">
                <a:latin typeface="微软雅黑"/>
                <a:ea typeface="微软雅黑"/>
              </a:rPr>
              <a:t>在职业素质方面</a:t>
            </a:r>
            <a:r>
              <a:rPr lang="en-US" altLang="zh-CN" sz="2000" dirty="0">
                <a:latin typeface="微软雅黑"/>
                <a:ea typeface="微软雅黑"/>
              </a:rPr>
              <a:t>,</a:t>
            </a:r>
            <a:r>
              <a:rPr lang="zh-CN" altLang="en-US" sz="2000" dirty="0">
                <a:latin typeface="微软雅黑"/>
                <a:ea typeface="微软雅黑"/>
              </a:rPr>
              <a:t>计划学习哪些知识</a:t>
            </a:r>
            <a:r>
              <a:rPr lang="en-US" altLang="zh-CN" sz="2000" dirty="0">
                <a:latin typeface="微软雅黑"/>
                <a:ea typeface="微软雅黑"/>
              </a:rPr>
              <a:t>,</a:t>
            </a:r>
            <a:r>
              <a:rPr lang="zh-CN" altLang="en-US" sz="2000" dirty="0">
                <a:latin typeface="微软雅黑"/>
                <a:ea typeface="微软雅黑"/>
              </a:rPr>
              <a:t>掌握哪些技能</a:t>
            </a:r>
            <a:r>
              <a:rPr lang="en-US" altLang="zh-CN" sz="2000" dirty="0">
                <a:latin typeface="微软雅黑"/>
                <a:ea typeface="微软雅黑"/>
              </a:rPr>
              <a:t>,</a:t>
            </a:r>
            <a:r>
              <a:rPr lang="zh-CN" altLang="en-US" sz="2000" dirty="0">
                <a:latin typeface="微软雅黑"/>
                <a:ea typeface="微软雅黑"/>
              </a:rPr>
              <a:t>开发哪些潜能等</a:t>
            </a:r>
            <a:r>
              <a:rPr lang="en-US" altLang="zh-CN" sz="2000" dirty="0">
                <a:latin typeface="微软雅黑"/>
                <a:ea typeface="微软雅黑"/>
              </a:rPr>
              <a:t>.</a:t>
            </a:r>
            <a:endParaRPr lang="en-US" altLang="zh-CN" sz="2000" dirty="0" smtClean="0">
              <a:latin typeface="微软雅黑"/>
              <a:ea typeface="微软雅黑"/>
            </a:endParaRPr>
          </a:p>
        </p:txBody>
      </p:sp>
      <p:sp>
        <p:nvSpPr>
          <p:cNvPr id="10" name="文本框 3"/>
          <p:cNvSpPr txBox="1"/>
          <p:nvPr/>
        </p:nvSpPr>
        <p:spPr>
          <a:xfrm>
            <a:off x="755576" y="2802458"/>
            <a:ext cx="8136904" cy="1631216"/>
          </a:xfrm>
          <a:prstGeom prst="rect">
            <a:avLst/>
          </a:prstGeom>
          <a:noFill/>
        </p:spPr>
        <p:txBody>
          <a:bodyPr wrap="square" rtlCol="0">
            <a:spAutoFit/>
          </a:bodyPr>
          <a:lstStyle/>
          <a:p>
            <a:r>
              <a:rPr lang="zh-CN" altLang="en-US" sz="2000" b="1" dirty="0">
                <a:latin typeface="微软雅黑"/>
                <a:ea typeface="微软雅黑"/>
              </a:rPr>
              <a:t>５． 评估与</a:t>
            </a:r>
            <a:r>
              <a:rPr lang="zh-CN" altLang="en-US" sz="2000" b="1" dirty="0" smtClean="0">
                <a:latin typeface="微软雅黑"/>
                <a:ea typeface="微软雅黑"/>
              </a:rPr>
              <a:t>反馈</a:t>
            </a:r>
            <a:endParaRPr lang="en-US" altLang="zh-CN" sz="2000" b="1" dirty="0" smtClean="0">
              <a:latin typeface="微软雅黑"/>
              <a:ea typeface="微软雅黑"/>
            </a:endParaRPr>
          </a:p>
          <a:p>
            <a:r>
              <a:rPr lang="zh-CN" altLang="en-US" sz="2000" dirty="0">
                <a:latin typeface="微软雅黑"/>
                <a:ea typeface="微软雅黑"/>
              </a:rPr>
              <a:t>影响</a:t>
            </a:r>
            <a:r>
              <a:rPr lang="zh-CN" altLang="en-US" sz="2000" dirty="0" smtClean="0">
                <a:latin typeface="微软雅黑"/>
                <a:ea typeface="微软雅黑"/>
              </a:rPr>
              <a:t>职业生涯</a:t>
            </a:r>
            <a:r>
              <a:rPr lang="zh-CN" altLang="en-US" sz="2000" dirty="0">
                <a:latin typeface="微软雅黑"/>
                <a:ea typeface="微软雅黑"/>
              </a:rPr>
              <a:t>设计的因素有很多</a:t>
            </a:r>
            <a:r>
              <a:rPr lang="en-US" altLang="zh-CN" sz="2000" dirty="0">
                <a:latin typeface="微软雅黑"/>
                <a:ea typeface="微软雅黑"/>
              </a:rPr>
              <a:t>,</a:t>
            </a:r>
            <a:r>
              <a:rPr lang="zh-CN" altLang="en-US" sz="2000" dirty="0">
                <a:latin typeface="微软雅黑"/>
                <a:ea typeface="微软雅黑"/>
              </a:rPr>
              <a:t>有的变化因素是可以预测的</a:t>
            </a:r>
            <a:r>
              <a:rPr lang="en-US" altLang="zh-CN" sz="2000" dirty="0">
                <a:latin typeface="微软雅黑"/>
                <a:ea typeface="微软雅黑"/>
              </a:rPr>
              <a:t>,</a:t>
            </a:r>
            <a:r>
              <a:rPr lang="zh-CN" altLang="en-US" sz="2000" dirty="0">
                <a:latin typeface="微软雅黑"/>
                <a:ea typeface="微软雅黑"/>
              </a:rPr>
              <a:t>而有些则难以预料</a:t>
            </a:r>
            <a:r>
              <a:rPr lang="en-US" altLang="zh-CN" sz="2000" dirty="0">
                <a:latin typeface="微软雅黑"/>
                <a:ea typeface="微软雅黑"/>
              </a:rPr>
              <a:t>.</a:t>
            </a:r>
            <a:r>
              <a:rPr lang="zh-CN" altLang="en-US" sz="2000" dirty="0">
                <a:latin typeface="微软雅黑"/>
                <a:ea typeface="微软雅黑"/>
              </a:rPr>
              <a:t>人是善变的</a:t>
            </a:r>
            <a:r>
              <a:rPr lang="en-US" altLang="zh-CN" sz="2000" dirty="0">
                <a:latin typeface="微软雅黑"/>
                <a:ea typeface="微软雅黑"/>
              </a:rPr>
              <a:t>,</a:t>
            </a:r>
            <a:r>
              <a:rPr lang="zh-CN" altLang="en-US" sz="2000" dirty="0" smtClean="0">
                <a:latin typeface="微软雅黑"/>
                <a:ea typeface="微软雅黑"/>
              </a:rPr>
              <a:t>环境</a:t>
            </a:r>
            <a:r>
              <a:rPr lang="zh-CN" altLang="en-US" sz="2000" dirty="0">
                <a:latin typeface="微软雅黑"/>
                <a:ea typeface="微软雅黑"/>
              </a:rPr>
              <a:t>也是多变的</a:t>
            </a:r>
            <a:r>
              <a:rPr lang="en-US" altLang="zh-CN" sz="2000" dirty="0">
                <a:latin typeface="微软雅黑"/>
                <a:ea typeface="微软雅黑"/>
              </a:rPr>
              <a:t>.</a:t>
            </a:r>
            <a:r>
              <a:rPr lang="zh-CN" altLang="en-US" sz="2000" dirty="0">
                <a:latin typeface="微软雅黑"/>
                <a:ea typeface="微软雅黑"/>
              </a:rPr>
              <a:t>成功的职业生涯设计需要时时审视内外环境的变化</a:t>
            </a:r>
            <a:r>
              <a:rPr lang="en-US" altLang="zh-CN" sz="2000" dirty="0">
                <a:latin typeface="微软雅黑"/>
                <a:ea typeface="微软雅黑"/>
              </a:rPr>
              <a:t>,</a:t>
            </a:r>
            <a:r>
              <a:rPr lang="zh-CN" altLang="en-US" sz="2000" dirty="0">
                <a:latin typeface="微软雅黑"/>
                <a:ea typeface="微软雅黑"/>
              </a:rPr>
              <a:t>不断对自己的设计</a:t>
            </a:r>
            <a:r>
              <a:rPr lang="zh-CN" altLang="en-US" sz="2000" dirty="0" smtClean="0">
                <a:latin typeface="微软雅黑"/>
                <a:ea typeface="微软雅黑"/>
              </a:rPr>
              <a:t>进行</a:t>
            </a:r>
            <a:r>
              <a:rPr lang="zh-CN" altLang="en-US" sz="2000" dirty="0">
                <a:latin typeface="微软雅黑"/>
                <a:ea typeface="微软雅黑"/>
              </a:rPr>
              <a:t>评估和修订</a:t>
            </a:r>
            <a:r>
              <a:rPr lang="en-US" altLang="zh-CN" sz="2000" dirty="0">
                <a:latin typeface="微软雅黑"/>
                <a:ea typeface="微软雅黑"/>
              </a:rPr>
              <a:t>,</a:t>
            </a:r>
            <a:r>
              <a:rPr lang="zh-CN" altLang="en-US" sz="2000" dirty="0">
                <a:latin typeface="微软雅黑"/>
                <a:ea typeface="微软雅黑"/>
              </a:rPr>
              <a:t>并调整自己前进的步伐</a:t>
            </a:r>
            <a:r>
              <a:rPr lang="en-US" altLang="zh-CN" sz="2000" dirty="0">
                <a:latin typeface="微软雅黑"/>
                <a:ea typeface="微软雅黑"/>
              </a:rPr>
              <a:t>.</a:t>
            </a:r>
            <a:endParaRPr lang="en-US" altLang="zh-CN" sz="2000" dirty="0" smtClean="0">
              <a:latin typeface="微软雅黑"/>
              <a:ea typeface="微软雅黑"/>
            </a:endParaRPr>
          </a:p>
        </p:txBody>
      </p:sp>
    </p:spTree>
    <p:extLst>
      <p:ext uri="{BB962C8B-B14F-4D97-AF65-F5344CB8AC3E}">
        <p14:creationId xmlns:p14="http://schemas.microsoft.com/office/powerpoint/2010/main" val="58304734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121641"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职业</a:t>
            </a:r>
            <a:r>
              <a:rPr lang="zh-CN" altLang="en-US" sz="3200" dirty="0" smtClean="0">
                <a:latin typeface="微软雅黑"/>
                <a:ea typeface="微软雅黑"/>
              </a:rPr>
              <a:t>生涯设计</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7776864" cy="3231654"/>
          </a:xfrm>
          <a:prstGeom prst="rect">
            <a:avLst/>
          </a:prstGeom>
          <a:noFill/>
        </p:spPr>
        <p:txBody>
          <a:bodyPr wrap="square" rtlCol="0">
            <a:spAutoFit/>
          </a:bodyPr>
          <a:lstStyle/>
          <a:p>
            <a:pPr marL="454025" indent="-454025"/>
            <a:r>
              <a:rPr lang="zh-CN" altLang="en-US" sz="2400" dirty="0" smtClean="0">
                <a:latin typeface="微软雅黑"/>
                <a:ea typeface="微软雅黑"/>
              </a:rPr>
              <a:t>三、影响职业生涯设计的因素</a:t>
            </a:r>
            <a:endParaRPr lang="en-US" altLang="zh-CN" sz="2400" dirty="0" smtClean="0">
              <a:latin typeface="微软雅黑"/>
              <a:ea typeface="微软雅黑"/>
            </a:endParaRPr>
          </a:p>
          <a:p>
            <a:pPr marL="454025" indent="79375"/>
            <a:r>
              <a:rPr lang="zh-CN" altLang="en-US" dirty="0">
                <a:latin typeface="微软雅黑"/>
                <a:ea typeface="微软雅黑"/>
              </a:rPr>
              <a:t>众所周知</a:t>
            </a:r>
            <a:r>
              <a:rPr lang="en-US" altLang="zh-CN" dirty="0">
                <a:latin typeface="微软雅黑"/>
                <a:ea typeface="微软雅黑"/>
              </a:rPr>
              <a:t>,</a:t>
            </a:r>
            <a:r>
              <a:rPr lang="zh-CN" altLang="en-US" dirty="0">
                <a:latin typeface="微软雅黑"/>
                <a:ea typeface="微软雅黑"/>
              </a:rPr>
              <a:t>人们一生的职业历程有着种种不同的可能</a:t>
            </a:r>
            <a:r>
              <a:rPr lang="en-US" altLang="zh-CN" dirty="0">
                <a:latin typeface="微软雅黑"/>
                <a:ea typeface="微软雅黑"/>
              </a:rPr>
              <a:t>,</a:t>
            </a:r>
            <a:r>
              <a:rPr lang="zh-CN" altLang="en-US" dirty="0">
                <a:latin typeface="微软雅黑"/>
                <a:ea typeface="微软雅黑"/>
              </a:rPr>
              <a:t>有的人从事这种职业</a:t>
            </a:r>
            <a:r>
              <a:rPr lang="en-US" altLang="zh-CN" dirty="0">
                <a:latin typeface="微软雅黑"/>
                <a:ea typeface="微软雅黑"/>
              </a:rPr>
              <a:t>,</a:t>
            </a:r>
            <a:r>
              <a:rPr lang="zh-CN" altLang="en-US" dirty="0">
                <a:latin typeface="微软雅黑"/>
                <a:ea typeface="微软雅黑"/>
              </a:rPr>
              <a:t>有的人从 事那种职业</a:t>
            </a:r>
            <a:r>
              <a:rPr lang="en-US" altLang="zh-CN" dirty="0">
                <a:latin typeface="微软雅黑"/>
                <a:ea typeface="微软雅黑"/>
              </a:rPr>
              <a:t>;</a:t>
            </a:r>
            <a:r>
              <a:rPr lang="zh-CN" altLang="en-US" dirty="0">
                <a:latin typeface="微软雅黑"/>
                <a:ea typeface="微软雅黑"/>
              </a:rPr>
              <a:t>有的人一生变换过多种职业</a:t>
            </a:r>
            <a:r>
              <a:rPr lang="en-US" altLang="zh-CN" dirty="0">
                <a:latin typeface="微软雅黑"/>
                <a:ea typeface="微软雅黑"/>
              </a:rPr>
              <a:t>,</a:t>
            </a:r>
            <a:r>
              <a:rPr lang="zh-CN" altLang="en-US" dirty="0">
                <a:latin typeface="微软雅黑"/>
                <a:ea typeface="微软雅黑"/>
              </a:rPr>
              <a:t>有的人终身在一个岗位上</a:t>
            </a:r>
            <a:r>
              <a:rPr lang="en-US" altLang="zh-CN" dirty="0">
                <a:latin typeface="微软雅黑"/>
                <a:ea typeface="微软雅黑"/>
              </a:rPr>
              <a:t>;</a:t>
            </a:r>
            <a:r>
              <a:rPr lang="zh-CN" altLang="en-US" dirty="0">
                <a:latin typeface="微软雅黑"/>
                <a:ea typeface="微软雅黑"/>
              </a:rPr>
              <a:t>有的人事业有成</a:t>
            </a:r>
            <a:r>
              <a:rPr lang="en-US" altLang="zh-CN" dirty="0">
                <a:latin typeface="微软雅黑"/>
                <a:ea typeface="微软雅黑"/>
              </a:rPr>
              <a:t>,</a:t>
            </a:r>
            <a:r>
              <a:rPr lang="zh-CN" altLang="en-US" dirty="0">
                <a:latin typeface="微软雅黑"/>
                <a:ea typeface="微软雅黑"/>
              </a:rPr>
              <a:t>有的 人则碌碌无为这是为什么</a:t>
            </a:r>
            <a:r>
              <a:rPr lang="en-US" altLang="zh-CN" dirty="0">
                <a:latin typeface="微软雅黑"/>
                <a:ea typeface="微软雅黑"/>
              </a:rPr>
              <a:t>? </a:t>
            </a:r>
            <a:r>
              <a:rPr lang="zh-CN" altLang="en-US" dirty="0">
                <a:latin typeface="微软雅黑"/>
                <a:ea typeface="微软雅黑"/>
              </a:rPr>
              <a:t>影响职业生涯设计的因素是多方面的</a:t>
            </a:r>
            <a:r>
              <a:rPr lang="en-US" altLang="zh-CN" dirty="0">
                <a:latin typeface="微软雅黑"/>
                <a:ea typeface="微软雅黑"/>
              </a:rPr>
              <a:t>,</a:t>
            </a:r>
            <a:r>
              <a:rPr lang="zh-CN" altLang="en-US" dirty="0">
                <a:latin typeface="微软雅黑"/>
                <a:ea typeface="微软雅黑"/>
              </a:rPr>
              <a:t>有个人素质、心理等主观 方面的问题</a:t>
            </a:r>
            <a:r>
              <a:rPr lang="en-US" altLang="zh-CN" dirty="0">
                <a:latin typeface="微软雅黑"/>
                <a:ea typeface="微软雅黑"/>
              </a:rPr>
              <a:t>,</a:t>
            </a:r>
            <a:r>
              <a:rPr lang="zh-CN" altLang="en-US" dirty="0">
                <a:latin typeface="微软雅黑"/>
                <a:ea typeface="微软雅黑"/>
              </a:rPr>
              <a:t>也有社会环境、机遇等客观方面的问题</a:t>
            </a:r>
            <a:r>
              <a:rPr lang="en-US" altLang="zh-CN" dirty="0">
                <a:latin typeface="微软雅黑"/>
                <a:ea typeface="微软雅黑"/>
              </a:rPr>
              <a:t>,</a:t>
            </a:r>
            <a:r>
              <a:rPr lang="zh-CN" altLang="en-US" dirty="0">
                <a:latin typeface="微软雅黑"/>
                <a:ea typeface="微软雅黑"/>
              </a:rPr>
              <a:t>它们相互关联、相互依靠</a:t>
            </a:r>
            <a:r>
              <a:rPr lang="en-US" altLang="zh-CN" dirty="0">
                <a:latin typeface="微软雅黑"/>
                <a:ea typeface="微软雅黑"/>
              </a:rPr>
              <a:t>,</a:t>
            </a:r>
            <a:r>
              <a:rPr lang="zh-CN" altLang="en-US" dirty="0">
                <a:latin typeface="微软雅黑"/>
                <a:ea typeface="微软雅黑"/>
              </a:rPr>
              <a:t>好比房子周 围支撑篱笆的椿柱</a:t>
            </a:r>
            <a:r>
              <a:rPr lang="en-US" altLang="zh-CN" dirty="0">
                <a:latin typeface="微软雅黑"/>
                <a:ea typeface="微软雅黑"/>
              </a:rPr>
              <a:t>,</a:t>
            </a:r>
            <a:r>
              <a:rPr lang="zh-CN" altLang="en-US" dirty="0">
                <a:latin typeface="微软雅黑"/>
                <a:ea typeface="微软雅黑"/>
              </a:rPr>
              <a:t>假如你移动其中的一根</a:t>
            </a:r>
            <a:r>
              <a:rPr lang="en-US" altLang="zh-CN" dirty="0">
                <a:latin typeface="微软雅黑"/>
                <a:ea typeface="微软雅黑"/>
              </a:rPr>
              <a:t>,</a:t>
            </a:r>
            <a:r>
              <a:rPr lang="zh-CN" altLang="en-US" dirty="0">
                <a:latin typeface="微软雅黑"/>
                <a:ea typeface="微软雅黑"/>
              </a:rPr>
              <a:t>整道篱笆就会改变形状</a:t>
            </a:r>
            <a:r>
              <a:rPr lang="en-US" altLang="zh-CN" dirty="0">
                <a:latin typeface="微软雅黑"/>
                <a:ea typeface="微软雅黑"/>
              </a:rPr>
              <a:t>.</a:t>
            </a:r>
            <a:r>
              <a:rPr lang="zh-CN" altLang="en-US" dirty="0">
                <a:latin typeface="微软雅黑"/>
                <a:ea typeface="微软雅黑"/>
              </a:rPr>
              <a:t>对于某些人来说</a:t>
            </a:r>
            <a:r>
              <a:rPr lang="en-US" altLang="zh-CN" dirty="0">
                <a:latin typeface="微软雅黑"/>
                <a:ea typeface="微软雅黑"/>
              </a:rPr>
              <a:t>,</a:t>
            </a:r>
            <a:r>
              <a:rPr lang="zh-CN" altLang="en-US" dirty="0">
                <a:latin typeface="微软雅黑"/>
                <a:ea typeface="微软雅黑"/>
              </a:rPr>
              <a:t>他 们所喜欢的职业或许正好需要一些他们并不具备的能力</a:t>
            </a:r>
            <a:r>
              <a:rPr lang="en-US" altLang="zh-CN" dirty="0">
                <a:latin typeface="微软雅黑"/>
                <a:ea typeface="微软雅黑"/>
              </a:rPr>
              <a:t>;</a:t>
            </a:r>
            <a:r>
              <a:rPr lang="zh-CN" altLang="en-US" dirty="0">
                <a:latin typeface="微软雅黑"/>
                <a:ea typeface="微软雅黑"/>
              </a:rPr>
              <a:t>对于某些人来说</a:t>
            </a:r>
            <a:r>
              <a:rPr lang="en-US" altLang="zh-CN" dirty="0">
                <a:latin typeface="微软雅黑"/>
                <a:ea typeface="微软雅黑"/>
              </a:rPr>
              <a:t>,</a:t>
            </a:r>
            <a:r>
              <a:rPr lang="zh-CN" altLang="en-US" dirty="0">
                <a:latin typeface="微软雅黑"/>
                <a:ea typeface="微软雅黑"/>
              </a:rPr>
              <a:t>他们所受的教 育、所学的专业并非自己的兴趣爱好所在</a:t>
            </a:r>
            <a:r>
              <a:rPr lang="en-US" altLang="zh-CN" dirty="0">
                <a:latin typeface="微软雅黑"/>
                <a:ea typeface="微软雅黑"/>
              </a:rPr>
              <a:t>;</a:t>
            </a:r>
            <a:r>
              <a:rPr lang="zh-CN" altLang="en-US" dirty="0">
                <a:latin typeface="微软雅黑"/>
                <a:ea typeface="微软雅黑"/>
              </a:rPr>
              <a:t>对于某些人来说</a:t>
            </a:r>
            <a:r>
              <a:rPr lang="en-US" altLang="zh-CN" dirty="0">
                <a:latin typeface="微软雅黑"/>
                <a:ea typeface="微软雅黑"/>
              </a:rPr>
              <a:t>,</a:t>
            </a:r>
            <a:r>
              <a:rPr lang="zh-CN" altLang="en-US" dirty="0">
                <a:latin typeface="微软雅黑"/>
                <a:ea typeface="微软雅黑"/>
              </a:rPr>
              <a:t>他们的健康状况束缚了自己的 职业选择</a:t>
            </a:r>
            <a:r>
              <a:rPr lang="en-US" altLang="zh-CN" dirty="0">
                <a:latin typeface="微软雅黑"/>
                <a:ea typeface="微软雅黑"/>
              </a:rPr>
              <a:t>,</a:t>
            </a:r>
            <a:r>
              <a:rPr lang="zh-CN" altLang="en-US" dirty="0">
                <a:latin typeface="微软雅黑"/>
                <a:ea typeface="微软雅黑"/>
              </a:rPr>
              <a:t>因此在进行职业生涯设计时要仔细考虑影响自己职业生涯的每一个因素</a:t>
            </a:r>
            <a:r>
              <a:rPr lang="en-US" altLang="zh-CN" dirty="0">
                <a:latin typeface="微软雅黑"/>
                <a:ea typeface="微软雅黑"/>
              </a:rPr>
              <a:t>. </a:t>
            </a:r>
            <a:endParaRPr lang="zh-CN" altLang="en-US" dirty="0">
              <a:latin typeface="微软雅黑"/>
              <a:ea typeface="微软雅黑"/>
            </a:endParaRPr>
          </a:p>
        </p:txBody>
      </p:sp>
      <p:sp>
        <p:nvSpPr>
          <p:cNvPr id="9" name="文本框 3"/>
          <p:cNvSpPr txBox="1"/>
          <p:nvPr/>
        </p:nvSpPr>
        <p:spPr>
          <a:xfrm>
            <a:off x="2051721" y="4149080"/>
            <a:ext cx="3672408" cy="1754326"/>
          </a:xfrm>
          <a:prstGeom prst="rect">
            <a:avLst/>
          </a:prstGeom>
          <a:noFill/>
        </p:spPr>
        <p:txBody>
          <a:bodyPr wrap="square" rtlCol="0">
            <a:spAutoFit/>
          </a:bodyPr>
          <a:lstStyle/>
          <a:p>
            <a:pPr marL="454025" indent="439738"/>
            <a:r>
              <a:rPr lang="en-US" altLang="zh-TW" dirty="0">
                <a:latin typeface="微软雅黑"/>
                <a:ea typeface="微软雅黑"/>
              </a:rPr>
              <a:t>(</a:t>
            </a:r>
            <a:r>
              <a:rPr lang="zh-TW" altLang="en-US" dirty="0">
                <a:latin typeface="微软雅黑"/>
                <a:ea typeface="微软雅黑"/>
              </a:rPr>
              <a:t>一 </a:t>
            </a:r>
            <a:r>
              <a:rPr lang="en-US" altLang="zh-TW" dirty="0">
                <a:latin typeface="微软雅黑"/>
                <a:ea typeface="微软雅黑"/>
              </a:rPr>
              <a:t>)</a:t>
            </a:r>
            <a:r>
              <a:rPr lang="zh-TW" altLang="en-US" dirty="0">
                <a:latin typeface="微软雅黑"/>
                <a:ea typeface="微软雅黑"/>
              </a:rPr>
              <a:t>身 心 状 况 </a:t>
            </a:r>
          </a:p>
          <a:p>
            <a:pPr marL="454025" indent="439738"/>
            <a:r>
              <a:rPr lang="en-US" altLang="zh-TW" dirty="0">
                <a:latin typeface="微软雅黑"/>
                <a:ea typeface="微软雅黑"/>
              </a:rPr>
              <a:t>(</a:t>
            </a:r>
            <a:r>
              <a:rPr lang="zh-TW" altLang="en-US" dirty="0">
                <a:latin typeface="微软雅黑"/>
                <a:ea typeface="微软雅黑"/>
              </a:rPr>
              <a:t>二 </a:t>
            </a:r>
            <a:r>
              <a:rPr lang="en-US" altLang="zh-TW" dirty="0">
                <a:latin typeface="微软雅黑"/>
                <a:ea typeface="微软雅黑"/>
              </a:rPr>
              <a:t>)</a:t>
            </a:r>
            <a:r>
              <a:rPr lang="zh-TW" altLang="en-US" dirty="0">
                <a:latin typeface="微软雅黑"/>
                <a:ea typeface="微软雅黑"/>
              </a:rPr>
              <a:t>教 育 </a:t>
            </a:r>
          </a:p>
          <a:p>
            <a:pPr marL="454025" indent="439738"/>
            <a:r>
              <a:rPr lang="en-US" altLang="zh-TW" dirty="0">
                <a:latin typeface="微软雅黑"/>
                <a:ea typeface="微软雅黑"/>
              </a:rPr>
              <a:t>(</a:t>
            </a:r>
            <a:r>
              <a:rPr lang="zh-TW" altLang="en-US" dirty="0">
                <a:latin typeface="微软雅黑"/>
                <a:ea typeface="微软雅黑"/>
              </a:rPr>
              <a:t>三 </a:t>
            </a:r>
            <a:r>
              <a:rPr lang="en-US" altLang="zh-TW" dirty="0">
                <a:latin typeface="微软雅黑"/>
                <a:ea typeface="微软雅黑"/>
              </a:rPr>
              <a:t>)</a:t>
            </a:r>
            <a:r>
              <a:rPr lang="zh-TW" altLang="en-US" dirty="0">
                <a:latin typeface="微软雅黑"/>
                <a:ea typeface="微软雅黑"/>
              </a:rPr>
              <a:t>家 庭 负 担 </a:t>
            </a:r>
            <a:endParaRPr lang="en-US" altLang="zh-TW" dirty="0">
              <a:latin typeface="微软雅黑"/>
              <a:ea typeface="微软雅黑"/>
            </a:endParaRPr>
          </a:p>
          <a:p>
            <a:pPr marL="454025" indent="439738"/>
            <a:r>
              <a:rPr lang="en-US" altLang="zh-TW" dirty="0">
                <a:latin typeface="微软雅黑"/>
                <a:ea typeface="微软雅黑"/>
              </a:rPr>
              <a:t>(</a:t>
            </a:r>
            <a:r>
              <a:rPr lang="zh-TW" altLang="en-US" dirty="0">
                <a:latin typeface="微软雅黑"/>
                <a:ea typeface="微软雅黑"/>
              </a:rPr>
              <a:t>四 </a:t>
            </a:r>
            <a:r>
              <a:rPr lang="en-US" altLang="zh-TW" dirty="0">
                <a:latin typeface="微软雅黑"/>
                <a:ea typeface="微软雅黑"/>
              </a:rPr>
              <a:t>)</a:t>
            </a:r>
            <a:r>
              <a:rPr lang="zh-TW" altLang="en-US" dirty="0">
                <a:latin typeface="微软雅黑"/>
                <a:ea typeface="微软雅黑"/>
              </a:rPr>
              <a:t>性 别</a:t>
            </a:r>
            <a:endParaRPr lang="en-US" altLang="zh-TW" dirty="0">
              <a:latin typeface="微软雅黑"/>
              <a:ea typeface="微软雅黑"/>
            </a:endParaRPr>
          </a:p>
          <a:p>
            <a:pPr marL="454025" indent="439738"/>
            <a:r>
              <a:rPr lang="en-US" altLang="zh-TW" dirty="0" smtClean="0">
                <a:latin typeface="微软雅黑"/>
                <a:ea typeface="微软雅黑"/>
              </a:rPr>
              <a:t>(</a:t>
            </a:r>
            <a:r>
              <a:rPr lang="zh-TW" altLang="en-US" dirty="0">
                <a:latin typeface="微软雅黑"/>
                <a:ea typeface="微软雅黑"/>
              </a:rPr>
              <a:t>五 </a:t>
            </a:r>
            <a:r>
              <a:rPr lang="en-US" altLang="zh-TW" dirty="0">
                <a:latin typeface="微软雅黑"/>
                <a:ea typeface="微软雅黑"/>
              </a:rPr>
              <a:t>)</a:t>
            </a:r>
            <a:r>
              <a:rPr lang="zh-TW" altLang="en-US" dirty="0">
                <a:latin typeface="微软雅黑"/>
                <a:ea typeface="微软雅黑"/>
              </a:rPr>
              <a:t>社 会 环 境</a:t>
            </a:r>
            <a:endParaRPr lang="en-US" altLang="zh-TW" dirty="0">
              <a:latin typeface="微软雅黑"/>
              <a:ea typeface="微软雅黑"/>
            </a:endParaRPr>
          </a:p>
          <a:p>
            <a:pPr marL="454025" indent="439738"/>
            <a:r>
              <a:rPr lang="en-US" altLang="zh-TW" dirty="0" smtClean="0">
                <a:latin typeface="微软雅黑"/>
                <a:ea typeface="微软雅黑"/>
              </a:rPr>
              <a:t>(</a:t>
            </a:r>
            <a:r>
              <a:rPr lang="zh-TW" altLang="en-US" dirty="0">
                <a:latin typeface="微软雅黑"/>
                <a:ea typeface="微软雅黑"/>
              </a:rPr>
              <a:t>六 </a:t>
            </a:r>
            <a:r>
              <a:rPr lang="en-US" altLang="zh-TW" dirty="0">
                <a:latin typeface="微软雅黑"/>
                <a:ea typeface="微软雅黑"/>
              </a:rPr>
              <a:t>)</a:t>
            </a:r>
            <a:r>
              <a:rPr lang="zh-TW" altLang="en-US" dirty="0">
                <a:latin typeface="微软雅黑"/>
                <a:ea typeface="微软雅黑"/>
              </a:rPr>
              <a:t>机 遇 </a:t>
            </a:r>
          </a:p>
        </p:txBody>
      </p:sp>
    </p:spTree>
    <p:extLst>
      <p:ext uri="{BB962C8B-B14F-4D97-AF65-F5344CB8AC3E}">
        <p14:creationId xmlns:p14="http://schemas.microsoft.com/office/powerpoint/2010/main" val="13850581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711272"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第四</a:t>
            </a:r>
            <a:r>
              <a:rPr lang="zh-CN" altLang="en-US" sz="3200" dirty="0" smtClean="0">
                <a:latin typeface="微软雅黑"/>
                <a:ea typeface="微软雅黑"/>
              </a:rPr>
              <a:t>节  创业</a:t>
            </a:r>
            <a:r>
              <a:rPr lang="zh-CN" altLang="en-US" sz="3200" dirty="0" smtClean="0">
                <a:latin typeface="微软雅黑"/>
                <a:ea typeface="微软雅黑"/>
              </a:rPr>
              <a:t>与创新</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4339650"/>
          </a:xfrm>
          <a:prstGeom prst="rect">
            <a:avLst/>
          </a:prstGeom>
          <a:noFill/>
        </p:spPr>
        <p:txBody>
          <a:bodyPr wrap="square" rtlCol="0">
            <a:spAutoFit/>
          </a:bodyPr>
          <a:lstStyle/>
          <a:p>
            <a:pPr marL="454025" indent="-454025"/>
            <a:r>
              <a:rPr lang="zh-CN" altLang="en-US" sz="2400" dirty="0" smtClean="0">
                <a:latin typeface="微软雅黑"/>
                <a:ea typeface="微软雅黑"/>
              </a:rPr>
              <a:t>一、创新的基本概念</a:t>
            </a:r>
            <a:endParaRPr lang="en-US" altLang="zh-CN" sz="2400" dirty="0" smtClean="0">
              <a:latin typeface="微软雅黑"/>
              <a:ea typeface="微软雅黑"/>
            </a:endParaRPr>
          </a:p>
          <a:p>
            <a:pPr marL="454025" indent="-187325"/>
            <a:r>
              <a:rPr lang="zh-CN" altLang="zh-CN" b="1" dirty="0">
                <a:latin typeface="微软雅黑"/>
                <a:ea typeface="微软雅黑"/>
              </a:rPr>
              <a:t> </a:t>
            </a:r>
            <a:r>
              <a:rPr lang="zh-CN" altLang="en-US" b="1" dirty="0" smtClean="0">
                <a:latin typeface="微软雅黑"/>
                <a:ea typeface="微软雅黑"/>
              </a:rPr>
              <a:t>     </a:t>
            </a:r>
            <a:r>
              <a:rPr lang="en-US" altLang="zh-CN" b="1" dirty="0">
                <a:latin typeface="微软雅黑"/>
                <a:ea typeface="微软雅黑"/>
              </a:rPr>
              <a:t>(</a:t>
            </a:r>
            <a:r>
              <a:rPr lang="zh-CN" altLang="en-US" b="1" dirty="0">
                <a:latin typeface="微软雅黑"/>
                <a:ea typeface="微软雅黑"/>
              </a:rPr>
              <a:t>一 </a:t>
            </a:r>
            <a:r>
              <a:rPr lang="en-US" altLang="zh-CN" b="1" dirty="0">
                <a:latin typeface="微软雅黑"/>
                <a:ea typeface="微软雅黑"/>
              </a:rPr>
              <a:t>)</a:t>
            </a:r>
            <a:r>
              <a:rPr lang="zh-CN" altLang="en-US" b="1" dirty="0" smtClean="0">
                <a:latin typeface="微软雅黑"/>
                <a:ea typeface="微软雅黑"/>
              </a:rPr>
              <a:t>创新的含义</a:t>
            </a:r>
            <a:r>
              <a:rPr lang="zh-CN" altLang="en-US" dirty="0">
                <a:latin typeface="微软雅黑"/>
                <a:ea typeface="微软雅黑"/>
              </a:rPr>
              <a:t/>
            </a:r>
            <a:br>
              <a:rPr lang="zh-CN" altLang="en-US" dirty="0">
                <a:latin typeface="微软雅黑"/>
                <a:ea typeface="微软雅黑"/>
              </a:rPr>
            </a:br>
            <a:r>
              <a:rPr lang="zh-CN" altLang="en-US" dirty="0" smtClean="0">
                <a:latin typeface="微软雅黑"/>
                <a:ea typeface="微软雅黑"/>
              </a:rPr>
              <a:t>    事物就叫“新事物 ”</a:t>
            </a:r>
            <a:r>
              <a:rPr lang="en-US" altLang="zh-CN" dirty="0" smtClean="0">
                <a:latin typeface="微软雅黑"/>
                <a:ea typeface="微软雅黑"/>
              </a:rPr>
              <a:t>. </a:t>
            </a:r>
            <a:r>
              <a:rPr lang="en-US" altLang="zh-CN" dirty="0">
                <a:latin typeface="微软雅黑"/>
                <a:ea typeface="微软雅黑"/>
              </a:rPr>
              <a:t>“</a:t>
            </a:r>
            <a:r>
              <a:rPr lang="zh-CN" altLang="en-US" dirty="0" smtClean="0">
                <a:latin typeface="微软雅黑"/>
                <a:ea typeface="微软雅黑"/>
              </a:rPr>
              <a:t>新事物 ”包括新产品 </a:t>
            </a:r>
            <a:r>
              <a:rPr lang="zh-CN" altLang="en-US" dirty="0">
                <a:latin typeface="微软雅黑"/>
                <a:ea typeface="微软雅黑"/>
              </a:rPr>
              <a:t>、</a:t>
            </a:r>
            <a:r>
              <a:rPr lang="zh-CN" altLang="en-US" dirty="0" smtClean="0">
                <a:latin typeface="微软雅黑"/>
                <a:ea typeface="微软雅黑"/>
              </a:rPr>
              <a:t>新技术 </a:t>
            </a:r>
            <a:r>
              <a:rPr lang="zh-CN" altLang="en-US" dirty="0">
                <a:latin typeface="微软雅黑"/>
                <a:ea typeface="微软雅黑"/>
              </a:rPr>
              <a:t>、</a:t>
            </a:r>
            <a:r>
              <a:rPr lang="zh-CN" altLang="en-US" dirty="0" smtClean="0">
                <a:latin typeface="微软雅黑"/>
                <a:ea typeface="微软雅黑"/>
              </a:rPr>
              <a:t>新思想 </a:t>
            </a:r>
            <a:r>
              <a:rPr lang="zh-CN" altLang="en-US" dirty="0">
                <a:latin typeface="微软雅黑"/>
                <a:ea typeface="微软雅黑"/>
              </a:rPr>
              <a:t>、新 </a:t>
            </a:r>
            <a:r>
              <a:rPr lang="zh-CN" altLang="en-US" dirty="0" smtClean="0">
                <a:latin typeface="微软雅黑"/>
                <a:ea typeface="微软雅黑"/>
              </a:rPr>
              <a:t>方法 </a:t>
            </a:r>
            <a:r>
              <a:rPr lang="zh-CN" altLang="en-US" dirty="0">
                <a:latin typeface="微软雅黑"/>
                <a:ea typeface="微软雅黑"/>
              </a:rPr>
              <a:t>、</a:t>
            </a:r>
            <a:r>
              <a:rPr lang="zh-CN" altLang="en-US" dirty="0" smtClean="0">
                <a:latin typeface="微软雅黑"/>
                <a:ea typeface="微软雅黑"/>
              </a:rPr>
              <a:t>新模式 </a:t>
            </a:r>
            <a:r>
              <a:rPr lang="zh-CN" altLang="en-US" dirty="0">
                <a:latin typeface="微软雅黑"/>
                <a:ea typeface="微软雅黑"/>
              </a:rPr>
              <a:t>、</a:t>
            </a:r>
            <a:r>
              <a:rPr lang="zh-CN" altLang="en-US" dirty="0" smtClean="0">
                <a:latin typeface="微软雅黑"/>
                <a:ea typeface="微软雅黑"/>
              </a:rPr>
              <a:t>新机制 </a:t>
            </a:r>
            <a:r>
              <a:rPr lang="zh-CN" altLang="en-US" dirty="0">
                <a:latin typeface="微软雅黑"/>
                <a:ea typeface="微软雅黑"/>
              </a:rPr>
              <a:t>、</a:t>
            </a:r>
            <a:r>
              <a:rPr lang="zh-CN" altLang="en-US" dirty="0" smtClean="0">
                <a:latin typeface="微软雅黑"/>
                <a:ea typeface="微软雅黑"/>
              </a:rPr>
              <a:t>新体制</a:t>
            </a:r>
            <a:r>
              <a:rPr lang="zh-CN" altLang="en-US" dirty="0">
                <a:latin typeface="微软雅黑"/>
                <a:ea typeface="微软雅黑"/>
              </a:rPr>
              <a:t>等</a:t>
            </a:r>
            <a:r>
              <a:rPr lang="en-US" altLang="zh-CN" dirty="0">
                <a:latin typeface="微软雅黑"/>
                <a:ea typeface="微软雅黑"/>
              </a:rPr>
              <a:t>.</a:t>
            </a:r>
            <a:r>
              <a:rPr lang="zh-CN" altLang="en-US" dirty="0">
                <a:latin typeface="微软雅黑"/>
                <a:ea typeface="微软雅黑"/>
              </a:rPr>
              <a:t>创新实践首先是“想”</a:t>
            </a:r>
            <a:r>
              <a:rPr lang="en-US" altLang="zh-CN" dirty="0">
                <a:latin typeface="微软雅黑"/>
                <a:ea typeface="微软雅黑"/>
              </a:rPr>
              <a:t>,</a:t>
            </a:r>
            <a:r>
              <a:rPr lang="zh-CN" altLang="en-US" dirty="0">
                <a:latin typeface="微软雅黑"/>
                <a:ea typeface="微软雅黑"/>
              </a:rPr>
              <a:t>想前人所未想</a:t>
            </a:r>
            <a:r>
              <a:rPr lang="en-US" altLang="zh-CN" dirty="0">
                <a:latin typeface="微软雅黑"/>
                <a:ea typeface="微软雅黑"/>
              </a:rPr>
              <a:t>,</a:t>
            </a:r>
            <a:r>
              <a:rPr lang="zh-CN" altLang="en-US" dirty="0">
                <a:latin typeface="微软雅黑"/>
                <a:ea typeface="微软雅黑"/>
              </a:rPr>
              <a:t>想他人所不敢想的事</a:t>
            </a:r>
            <a:r>
              <a:rPr lang="en-US" altLang="zh-CN" dirty="0">
                <a:latin typeface="微软雅黑"/>
                <a:ea typeface="微软雅黑"/>
              </a:rPr>
              <a:t>,</a:t>
            </a:r>
            <a:r>
              <a:rPr lang="zh-CN" altLang="en-US" dirty="0">
                <a:latin typeface="微软雅黑"/>
                <a:ea typeface="微软雅黑"/>
              </a:rPr>
              <a:t>即创新性思维</a:t>
            </a:r>
            <a:r>
              <a:rPr lang="en-US" altLang="zh-CN" dirty="0">
                <a:latin typeface="微软雅黑"/>
                <a:ea typeface="微软雅黑"/>
              </a:rPr>
              <a:t>;</a:t>
            </a:r>
            <a:r>
              <a:rPr lang="zh-CN" altLang="en-US" dirty="0">
                <a:latin typeface="微软雅黑"/>
                <a:ea typeface="微软雅黑"/>
              </a:rPr>
              <a:t>其次是 “干 ”</a:t>
            </a:r>
            <a:r>
              <a:rPr lang="en-US" altLang="zh-CN" dirty="0">
                <a:latin typeface="微软雅黑"/>
                <a:ea typeface="微软雅黑"/>
              </a:rPr>
              <a:t>,</a:t>
            </a:r>
            <a:r>
              <a:rPr lang="zh-CN" altLang="en-US" dirty="0" smtClean="0">
                <a:latin typeface="微软雅黑"/>
                <a:ea typeface="微软雅黑"/>
              </a:rPr>
              <a:t>干前人所未干 </a:t>
            </a:r>
            <a:r>
              <a:rPr lang="en-US" altLang="zh-CN" dirty="0">
                <a:latin typeface="微软雅黑"/>
                <a:ea typeface="微软雅黑"/>
              </a:rPr>
              <a:t>,</a:t>
            </a:r>
            <a:r>
              <a:rPr lang="zh-CN" altLang="en-US" dirty="0" smtClean="0">
                <a:latin typeface="微软雅黑"/>
                <a:ea typeface="微软雅黑"/>
              </a:rPr>
              <a:t>干他人 所不敢干的事 </a:t>
            </a:r>
            <a:r>
              <a:rPr lang="en-US" altLang="zh-CN" dirty="0">
                <a:latin typeface="微软雅黑"/>
                <a:ea typeface="微软雅黑"/>
              </a:rPr>
              <a:t>,</a:t>
            </a:r>
            <a:r>
              <a:rPr lang="zh-CN" altLang="en-US" dirty="0" smtClean="0">
                <a:latin typeface="微软雅黑"/>
                <a:ea typeface="微软雅黑"/>
              </a:rPr>
              <a:t>即进行创新实践活动 </a:t>
            </a:r>
            <a:r>
              <a:rPr lang="en-US" altLang="zh-CN" dirty="0">
                <a:latin typeface="微软雅黑"/>
                <a:ea typeface="微软雅黑"/>
              </a:rPr>
              <a:t>. </a:t>
            </a:r>
            <a:endParaRPr lang="zh-CN" altLang="en-US" dirty="0">
              <a:latin typeface="微软雅黑"/>
              <a:ea typeface="微软雅黑"/>
            </a:endParaRPr>
          </a:p>
          <a:p>
            <a:pPr marL="454025" indent="-280988"/>
            <a:r>
              <a:rPr lang="zh-CN" altLang="en-US" b="1" dirty="0" smtClean="0">
                <a:latin typeface="微软雅黑"/>
                <a:ea typeface="微软雅黑"/>
              </a:rPr>
              <a:t>       </a:t>
            </a:r>
            <a:r>
              <a:rPr lang="en-US" altLang="zh-CN" b="1" dirty="0" smtClean="0">
                <a:latin typeface="微软雅黑"/>
                <a:ea typeface="微软雅黑"/>
              </a:rPr>
              <a:t>(</a:t>
            </a:r>
            <a:r>
              <a:rPr lang="zh-CN" altLang="en-US" b="1" dirty="0">
                <a:latin typeface="微软雅黑"/>
                <a:ea typeface="微软雅黑"/>
              </a:rPr>
              <a:t>二 </a:t>
            </a:r>
            <a:r>
              <a:rPr lang="en-US" altLang="zh-CN" b="1" dirty="0">
                <a:latin typeface="微软雅黑"/>
                <a:ea typeface="微软雅黑"/>
              </a:rPr>
              <a:t>)</a:t>
            </a:r>
            <a:r>
              <a:rPr lang="zh-CN" altLang="en-US" b="1" dirty="0" smtClean="0">
                <a:latin typeface="微软雅黑"/>
                <a:ea typeface="微软雅黑"/>
              </a:rPr>
              <a:t>创新的特性 </a:t>
            </a:r>
            <a:endParaRPr lang="zh-CN" altLang="en-US" b="1" dirty="0">
              <a:latin typeface="微软雅黑"/>
              <a:ea typeface="微软雅黑"/>
            </a:endParaRPr>
          </a:p>
          <a:p>
            <a:pPr marL="454025" indent="266700"/>
            <a:r>
              <a:rPr lang="zh-CN" altLang="en-US" dirty="0">
                <a:latin typeface="微软雅黑"/>
                <a:ea typeface="微软雅黑"/>
              </a:rPr>
              <a:t>新 颖 性 </a:t>
            </a:r>
            <a:r>
              <a:rPr lang="en-US" altLang="zh-CN" dirty="0">
                <a:latin typeface="微软雅黑"/>
                <a:ea typeface="微软雅黑"/>
              </a:rPr>
              <a:t>:</a:t>
            </a:r>
            <a:r>
              <a:rPr lang="zh-CN" altLang="en-US" dirty="0" smtClean="0">
                <a:latin typeface="微软雅黑"/>
                <a:ea typeface="微软雅黑"/>
              </a:rPr>
              <a:t>前所未有 </a:t>
            </a:r>
            <a:r>
              <a:rPr lang="en-US" altLang="zh-CN" dirty="0">
                <a:latin typeface="微软雅黑"/>
                <a:ea typeface="微软雅黑"/>
              </a:rPr>
              <a:t>,</a:t>
            </a:r>
            <a:r>
              <a:rPr lang="zh-CN" altLang="en-US" dirty="0" smtClean="0">
                <a:latin typeface="微软雅黑"/>
                <a:ea typeface="微软雅黑"/>
              </a:rPr>
              <a:t>与众不同 </a:t>
            </a:r>
            <a:r>
              <a:rPr lang="en-US" altLang="zh-CN" dirty="0">
                <a:latin typeface="微软雅黑"/>
                <a:ea typeface="微软雅黑"/>
              </a:rPr>
              <a:t>,</a:t>
            </a:r>
            <a:r>
              <a:rPr lang="zh-CN" altLang="en-US" dirty="0" smtClean="0">
                <a:latin typeface="微软雅黑"/>
                <a:ea typeface="微软雅黑"/>
              </a:rPr>
              <a:t>即创造出新 </a:t>
            </a:r>
            <a:r>
              <a:rPr lang="zh-CN" altLang="en-US" dirty="0">
                <a:latin typeface="微软雅黑"/>
                <a:ea typeface="微软雅黑"/>
              </a:rPr>
              <a:t>、奇 、</a:t>
            </a:r>
            <a:r>
              <a:rPr lang="zh-CN" altLang="en-US" dirty="0" smtClean="0">
                <a:latin typeface="微软雅黑"/>
                <a:ea typeface="微软雅黑"/>
              </a:rPr>
              <a:t>特的“</a:t>
            </a:r>
            <a:r>
              <a:rPr lang="zh-CN" altLang="en-US" dirty="0">
                <a:latin typeface="微软雅黑"/>
                <a:ea typeface="微软雅黑"/>
              </a:rPr>
              <a:t>事 物 ”</a:t>
            </a:r>
            <a:r>
              <a:rPr lang="en-US" altLang="zh-CN" dirty="0">
                <a:latin typeface="微软雅黑"/>
                <a:ea typeface="微软雅黑"/>
              </a:rPr>
              <a:t>. </a:t>
            </a:r>
            <a:r>
              <a:rPr lang="zh-CN" altLang="en-US" dirty="0" smtClean="0">
                <a:latin typeface="微软雅黑"/>
                <a:ea typeface="微软雅黑"/>
              </a:rPr>
              <a:t>普遍 </a:t>
            </a:r>
            <a:r>
              <a:rPr lang="zh-CN" altLang="en-US" dirty="0">
                <a:latin typeface="微软雅黑"/>
                <a:ea typeface="微软雅黑"/>
              </a:rPr>
              <a:t>性 </a:t>
            </a:r>
            <a:r>
              <a:rPr lang="en-US" altLang="zh-CN" dirty="0">
                <a:latin typeface="微软雅黑"/>
                <a:ea typeface="微软雅黑"/>
              </a:rPr>
              <a:t>:</a:t>
            </a:r>
            <a:r>
              <a:rPr lang="zh-CN" altLang="en-US" dirty="0" smtClean="0">
                <a:latin typeface="微软雅黑"/>
                <a:ea typeface="微软雅黑"/>
              </a:rPr>
              <a:t>存在于人类活动的每一个领域之中</a:t>
            </a:r>
            <a:r>
              <a:rPr lang="en-US" altLang="zh-CN" dirty="0">
                <a:latin typeface="微软雅黑"/>
                <a:ea typeface="微软雅黑"/>
              </a:rPr>
              <a:t>.</a:t>
            </a:r>
            <a:r>
              <a:rPr lang="zh-CN" altLang="en-US" dirty="0">
                <a:latin typeface="微软雅黑"/>
                <a:ea typeface="微软雅黑"/>
              </a:rPr>
              <a:t>超前性</a:t>
            </a:r>
            <a:r>
              <a:rPr lang="en-US" altLang="zh-CN" dirty="0">
                <a:latin typeface="微软雅黑"/>
                <a:ea typeface="微软雅黑"/>
              </a:rPr>
              <a:t>:</a:t>
            </a:r>
            <a:r>
              <a:rPr lang="zh-CN" altLang="en-US" dirty="0">
                <a:latin typeface="微软雅黑"/>
                <a:ea typeface="微软雅黑"/>
              </a:rPr>
              <a:t>创新应该是超前于社会的认识</a:t>
            </a:r>
            <a:r>
              <a:rPr lang="en-US" altLang="zh-CN" dirty="0">
                <a:latin typeface="微软雅黑"/>
                <a:ea typeface="微软雅黑"/>
              </a:rPr>
              <a:t>,</a:t>
            </a:r>
            <a:r>
              <a:rPr lang="zh-CN" altLang="en-US" dirty="0">
                <a:latin typeface="微软雅黑"/>
                <a:ea typeface="微软雅黑"/>
              </a:rPr>
              <a:t>如果要步入高层的创新</a:t>
            </a:r>
            <a:r>
              <a:rPr lang="en-US" altLang="zh-CN" dirty="0">
                <a:latin typeface="微软雅黑"/>
                <a:ea typeface="微软雅黑"/>
              </a:rPr>
              <a:t>,</a:t>
            </a:r>
            <a:r>
              <a:rPr lang="zh-CN" altLang="en-US" dirty="0">
                <a:latin typeface="微软雅黑"/>
                <a:ea typeface="微软雅黑"/>
              </a:rPr>
              <a:t>必须站 得高</a:t>
            </a:r>
            <a:r>
              <a:rPr lang="en-US" altLang="zh-CN" dirty="0">
                <a:latin typeface="微软雅黑"/>
                <a:ea typeface="微软雅黑"/>
              </a:rPr>
              <a:t>,</a:t>
            </a:r>
            <a:r>
              <a:rPr lang="zh-CN" altLang="en-US" dirty="0">
                <a:latin typeface="微软雅黑"/>
                <a:ea typeface="微软雅黑"/>
              </a:rPr>
              <a:t>看得远</a:t>
            </a:r>
            <a:r>
              <a:rPr lang="en-US" altLang="zh-CN" dirty="0">
                <a:latin typeface="微软雅黑"/>
                <a:ea typeface="微软雅黑"/>
              </a:rPr>
              <a:t>.</a:t>
            </a:r>
            <a:r>
              <a:rPr lang="zh-CN" altLang="en-US" dirty="0">
                <a:latin typeface="微软雅黑"/>
                <a:ea typeface="微软雅黑"/>
              </a:rPr>
              <a:t>艰巨性</a:t>
            </a:r>
            <a:r>
              <a:rPr lang="en-US" altLang="zh-CN" dirty="0">
                <a:latin typeface="微软雅黑"/>
                <a:ea typeface="微软雅黑"/>
              </a:rPr>
              <a:t>:</a:t>
            </a:r>
            <a:r>
              <a:rPr lang="zh-CN" altLang="en-US" dirty="0">
                <a:latin typeface="微软雅黑"/>
                <a:ea typeface="微软雅黑"/>
              </a:rPr>
              <a:t>在不断的失败与艰难中前进</a:t>
            </a:r>
            <a:r>
              <a:rPr lang="en-US" altLang="zh-CN" dirty="0">
                <a:latin typeface="微软雅黑"/>
                <a:ea typeface="微软雅黑"/>
              </a:rPr>
              <a:t>,</a:t>
            </a:r>
            <a:r>
              <a:rPr lang="zh-CN" altLang="en-US" dirty="0">
                <a:latin typeface="微软雅黑"/>
                <a:ea typeface="微软雅黑"/>
              </a:rPr>
              <a:t>创新还需要有敢为人先的勇气</a:t>
            </a:r>
            <a:r>
              <a:rPr lang="en-US" altLang="zh-CN" dirty="0">
                <a:latin typeface="微软雅黑"/>
                <a:ea typeface="微软雅黑"/>
              </a:rPr>
              <a:t>.</a:t>
            </a:r>
            <a:r>
              <a:rPr lang="zh-CN" altLang="en-US" dirty="0">
                <a:latin typeface="微软雅黑"/>
                <a:ea typeface="微软雅黑"/>
              </a:rPr>
              <a:t>社会 性</a:t>
            </a:r>
            <a:r>
              <a:rPr lang="en-US" altLang="zh-CN" dirty="0">
                <a:latin typeface="微软雅黑"/>
                <a:ea typeface="微软雅黑"/>
              </a:rPr>
              <a:t>:</a:t>
            </a:r>
            <a:r>
              <a:rPr lang="zh-CN" altLang="en-US" dirty="0">
                <a:latin typeface="微软雅黑"/>
                <a:ea typeface="微软雅黑"/>
              </a:rPr>
              <a:t>创新离不开社会</a:t>
            </a:r>
            <a:r>
              <a:rPr lang="en-US" altLang="zh-CN" dirty="0">
                <a:latin typeface="微软雅黑"/>
                <a:ea typeface="微软雅黑"/>
              </a:rPr>
              <a:t>,</a:t>
            </a:r>
            <a:r>
              <a:rPr lang="zh-CN" altLang="en-US" dirty="0">
                <a:latin typeface="微软雅黑"/>
                <a:ea typeface="微软雅黑"/>
              </a:rPr>
              <a:t>它起源于社会发展的需要</a:t>
            </a:r>
            <a:r>
              <a:rPr lang="en-US" altLang="zh-CN" dirty="0">
                <a:latin typeface="微软雅黑"/>
                <a:ea typeface="微软雅黑"/>
              </a:rPr>
              <a:t>,</a:t>
            </a:r>
            <a:r>
              <a:rPr lang="zh-CN" altLang="en-US" dirty="0">
                <a:latin typeface="微软雅黑"/>
                <a:ea typeface="微软雅黑"/>
              </a:rPr>
              <a:t>它的归宿是为社会发展服务</a:t>
            </a:r>
            <a:r>
              <a:rPr lang="en-US" altLang="zh-CN" dirty="0">
                <a:latin typeface="微软雅黑"/>
                <a:ea typeface="微软雅黑"/>
              </a:rPr>
              <a:t>,</a:t>
            </a:r>
            <a:r>
              <a:rPr lang="zh-CN" altLang="en-US" dirty="0">
                <a:latin typeface="微软雅黑"/>
                <a:ea typeface="微软雅黑"/>
              </a:rPr>
              <a:t>推动社会进 步</a:t>
            </a:r>
            <a:r>
              <a:rPr lang="en-US" altLang="zh-CN" dirty="0">
                <a:latin typeface="微软雅黑"/>
                <a:ea typeface="微软雅黑"/>
              </a:rPr>
              <a:t>.</a:t>
            </a:r>
            <a:r>
              <a:rPr lang="zh-CN" altLang="en-US" dirty="0">
                <a:latin typeface="微软雅黑"/>
                <a:ea typeface="微软雅黑"/>
              </a:rPr>
              <a:t>实践性</a:t>
            </a:r>
            <a:r>
              <a:rPr lang="en-US" altLang="zh-CN" dirty="0">
                <a:latin typeface="微软雅黑"/>
                <a:ea typeface="微软雅黑"/>
              </a:rPr>
              <a:t>:</a:t>
            </a:r>
            <a:r>
              <a:rPr lang="zh-CN" altLang="en-US" dirty="0">
                <a:latin typeface="微软雅黑"/>
                <a:ea typeface="微软雅黑"/>
              </a:rPr>
              <a:t>创新依赖于实践</a:t>
            </a:r>
            <a:r>
              <a:rPr lang="en-US" altLang="zh-CN" dirty="0">
                <a:latin typeface="微软雅黑"/>
                <a:ea typeface="微软雅黑"/>
              </a:rPr>
              <a:t>,</a:t>
            </a:r>
            <a:r>
              <a:rPr lang="zh-CN" altLang="en-US" dirty="0">
                <a:latin typeface="微软雅黑"/>
                <a:ea typeface="微软雅黑"/>
              </a:rPr>
              <a:t>人们要在实践中不断地发现问题</a:t>
            </a:r>
            <a:r>
              <a:rPr lang="en-US" altLang="zh-CN" dirty="0">
                <a:latin typeface="微软雅黑"/>
                <a:ea typeface="微软雅黑"/>
              </a:rPr>
              <a:t>,</a:t>
            </a:r>
            <a:r>
              <a:rPr lang="zh-CN" altLang="en-US" dirty="0">
                <a:latin typeface="微软雅黑"/>
                <a:ea typeface="微软雅黑"/>
              </a:rPr>
              <a:t>萌发创新意识</a:t>
            </a:r>
            <a:r>
              <a:rPr lang="en-US" altLang="zh-CN" dirty="0">
                <a:latin typeface="微软雅黑"/>
                <a:ea typeface="微软雅黑"/>
              </a:rPr>
              <a:t>,</a:t>
            </a:r>
            <a:r>
              <a:rPr lang="zh-CN" altLang="en-US" dirty="0">
                <a:latin typeface="微软雅黑"/>
                <a:ea typeface="微软雅黑"/>
              </a:rPr>
              <a:t>创新成果最 终也要回到实践中检验</a:t>
            </a:r>
            <a:r>
              <a:rPr lang="en-US" altLang="zh-CN" dirty="0">
                <a:latin typeface="微软雅黑"/>
                <a:ea typeface="微软雅黑"/>
              </a:rPr>
              <a:t>. </a:t>
            </a:r>
            <a:endParaRPr lang="zh-CN" altLang="en-US" dirty="0">
              <a:latin typeface="微软雅黑"/>
              <a:ea typeface="微软雅黑"/>
            </a:endParaRPr>
          </a:p>
          <a:p>
            <a:pPr marL="454025" indent="266700"/>
            <a:endParaRPr lang="zh-TW" altLang="en-US" dirty="0">
              <a:latin typeface="微软雅黑"/>
              <a:ea typeface="微软雅黑"/>
            </a:endParaRPr>
          </a:p>
        </p:txBody>
      </p:sp>
    </p:spTree>
    <p:extLst>
      <p:ext uri="{BB962C8B-B14F-4D97-AF65-F5344CB8AC3E}">
        <p14:creationId xmlns:p14="http://schemas.microsoft.com/office/powerpoint/2010/main" val="34667641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711272"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第四</a:t>
            </a:r>
            <a:r>
              <a:rPr lang="zh-CN" altLang="en-US" sz="3200" dirty="0" smtClean="0">
                <a:latin typeface="微软雅黑"/>
                <a:ea typeface="微软雅黑"/>
              </a:rPr>
              <a:t>节  创业</a:t>
            </a:r>
            <a:r>
              <a:rPr lang="zh-CN" altLang="en-US" sz="3200" dirty="0" smtClean="0">
                <a:latin typeface="微软雅黑"/>
                <a:ea typeface="微软雅黑"/>
              </a:rPr>
              <a:t>与创新</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908720"/>
            <a:ext cx="7776864" cy="5170646"/>
          </a:xfrm>
          <a:prstGeom prst="rect">
            <a:avLst/>
          </a:prstGeom>
          <a:noFill/>
        </p:spPr>
        <p:txBody>
          <a:bodyPr wrap="square" rtlCol="0">
            <a:spAutoFit/>
          </a:bodyPr>
          <a:lstStyle/>
          <a:p>
            <a:r>
              <a:rPr lang="zh-CN" altLang="en-US" sz="2400" dirty="0">
                <a:latin typeface="微软雅黑"/>
                <a:ea typeface="微软雅黑"/>
              </a:rPr>
              <a:t>二、为什么要倡导创新 </a:t>
            </a:r>
          </a:p>
          <a:p>
            <a:pPr marL="454025" indent="79375"/>
            <a:r>
              <a:rPr lang="en-US" altLang="zh-CN" b="1" dirty="0">
                <a:latin typeface="微软雅黑"/>
                <a:ea typeface="微软雅黑"/>
              </a:rPr>
              <a:t>(</a:t>
            </a:r>
            <a:r>
              <a:rPr lang="zh-CN" altLang="en-US" b="1" dirty="0">
                <a:latin typeface="微软雅黑"/>
                <a:ea typeface="微软雅黑"/>
              </a:rPr>
              <a:t>一 </a:t>
            </a:r>
            <a:r>
              <a:rPr lang="en-US" altLang="zh-CN" b="1" dirty="0">
                <a:latin typeface="微软雅黑"/>
                <a:ea typeface="微软雅黑"/>
              </a:rPr>
              <a:t>)</a:t>
            </a:r>
            <a:r>
              <a:rPr lang="zh-CN" altLang="en-US" b="1" dirty="0">
                <a:latin typeface="微软雅黑"/>
                <a:ea typeface="微软雅黑"/>
              </a:rPr>
              <a:t>发 展 的 希 望 在 创 新 </a:t>
            </a:r>
          </a:p>
          <a:p>
            <a:pPr marL="454025" indent="79375"/>
            <a:r>
              <a:rPr lang="zh-CN" altLang="en-US" dirty="0">
                <a:latin typeface="微软雅黑"/>
                <a:ea typeface="微软雅黑"/>
              </a:rPr>
              <a:t>跨入新世纪</a:t>
            </a:r>
            <a:r>
              <a:rPr lang="en-US" altLang="zh-CN" dirty="0">
                <a:latin typeface="微软雅黑"/>
                <a:ea typeface="微软雅黑"/>
              </a:rPr>
              <a:t>,</a:t>
            </a:r>
            <a:r>
              <a:rPr lang="zh-CN" altLang="en-US" dirty="0">
                <a:latin typeface="微软雅黑"/>
                <a:ea typeface="微软雅黑"/>
              </a:rPr>
              <a:t>创新已经成为时代的主旋律</a:t>
            </a:r>
            <a:r>
              <a:rPr lang="en-US" altLang="zh-CN" dirty="0">
                <a:latin typeface="微软雅黑"/>
                <a:ea typeface="微软雅黑"/>
              </a:rPr>
              <a:t>.</a:t>
            </a:r>
            <a:r>
              <a:rPr lang="zh-CN" altLang="en-US" dirty="0">
                <a:latin typeface="微软雅黑"/>
                <a:ea typeface="微软雅黑"/>
              </a:rPr>
              <a:t>一个民族、一个国家、一个政党的兴旺发达 离不开创新</a:t>
            </a:r>
            <a:r>
              <a:rPr lang="en-US" altLang="zh-CN" dirty="0">
                <a:latin typeface="微软雅黑"/>
                <a:ea typeface="微软雅黑"/>
              </a:rPr>
              <a:t>,</a:t>
            </a:r>
            <a:r>
              <a:rPr lang="zh-CN" altLang="en-US" dirty="0">
                <a:latin typeface="微软雅黑"/>
                <a:ea typeface="微软雅黑"/>
              </a:rPr>
              <a:t>一个地区、一个企业的发展腾飞离不开创新</a:t>
            </a:r>
            <a:r>
              <a:rPr lang="en-US" altLang="zh-CN" dirty="0">
                <a:latin typeface="微软雅黑"/>
                <a:ea typeface="微软雅黑"/>
              </a:rPr>
              <a:t>,</a:t>
            </a:r>
            <a:r>
              <a:rPr lang="zh-CN" altLang="en-US" dirty="0">
                <a:latin typeface="微软雅黑"/>
                <a:ea typeface="微软雅黑"/>
              </a:rPr>
              <a:t>一个期望事业取得成就的年轻人 也离不开创新</a:t>
            </a:r>
            <a:r>
              <a:rPr lang="en-US" altLang="zh-CN" dirty="0">
                <a:latin typeface="微软雅黑"/>
                <a:ea typeface="微软雅黑"/>
              </a:rPr>
              <a:t>. </a:t>
            </a:r>
            <a:endParaRPr lang="zh-CN" altLang="en-US" dirty="0">
              <a:latin typeface="微软雅黑"/>
              <a:ea typeface="微软雅黑"/>
            </a:endParaRPr>
          </a:p>
          <a:p>
            <a:pPr marL="454025" indent="79375"/>
            <a:r>
              <a:rPr lang="en-US" altLang="zh-CN" b="1" dirty="0">
                <a:latin typeface="微软雅黑"/>
                <a:ea typeface="微软雅黑"/>
              </a:rPr>
              <a:t>(</a:t>
            </a:r>
            <a:r>
              <a:rPr lang="zh-CN" altLang="en-US" b="1" dirty="0">
                <a:latin typeface="微软雅黑"/>
                <a:ea typeface="微软雅黑"/>
              </a:rPr>
              <a:t>二</a:t>
            </a:r>
            <a:r>
              <a:rPr lang="en-US" altLang="zh-CN" b="1" dirty="0">
                <a:latin typeface="微软雅黑"/>
                <a:ea typeface="微软雅黑"/>
              </a:rPr>
              <a:t>)</a:t>
            </a:r>
            <a:r>
              <a:rPr lang="zh-CN" altLang="en-US" b="1" dirty="0">
                <a:latin typeface="微软雅黑"/>
                <a:ea typeface="微软雅黑"/>
              </a:rPr>
              <a:t>创新能力是一种综合性的能力 </a:t>
            </a:r>
          </a:p>
          <a:p>
            <a:pPr marL="454025" indent="79375"/>
            <a:r>
              <a:rPr lang="zh-CN" altLang="en-US" dirty="0">
                <a:latin typeface="微软雅黑"/>
                <a:ea typeface="微软雅黑"/>
              </a:rPr>
              <a:t>学校的目标应该是教给学生不断发展的能力</a:t>
            </a:r>
            <a:r>
              <a:rPr lang="en-US" altLang="zh-CN" dirty="0">
                <a:latin typeface="微软雅黑"/>
                <a:ea typeface="微软雅黑"/>
              </a:rPr>
              <a:t>.</a:t>
            </a:r>
            <a:r>
              <a:rPr lang="zh-CN" altLang="en-US" dirty="0">
                <a:latin typeface="微软雅黑"/>
                <a:ea typeface="微软雅黑"/>
              </a:rPr>
              <a:t>不断发展的能力包括三个层次</a:t>
            </a:r>
            <a:r>
              <a:rPr lang="en-US" altLang="zh-CN" dirty="0">
                <a:latin typeface="微软雅黑"/>
                <a:ea typeface="微软雅黑"/>
              </a:rPr>
              <a:t>:</a:t>
            </a:r>
            <a:r>
              <a:rPr lang="zh-CN" altLang="en-US" dirty="0">
                <a:latin typeface="微软雅黑"/>
                <a:ea typeface="微软雅黑"/>
              </a:rPr>
              <a:t>第一个 层次叫职业特有能力</a:t>
            </a:r>
            <a:r>
              <a:rPr lang="en-US" altLang="zh-CN" dirty="0">
                <a:latin typeface="微软雅黑"/>
                <a:ea typeface="微软雅黑"/>
              </a:rPr>
              <a:t>,</a:t>
            </a:r>
            <a:r>
              <a:rPr lang="zh-CN" altLang="en-US" dirty="0">
                <a:latin typeface="微软雅黑"/>
                <a:ea typeface="微软雅黑"/>
              </a:rPr>
              <a:t>即一个职业所需要的特定的能力</a:t>
            </a:r>
            <a:r>
              <a:rPr lang="en-US" altLang="zh-CN" dirty="0">
                <a:latin typeface="微软雅黑"/>
                <a:ea typeface="微软雅黑"/>
              </a:rPr>
              <a:t>;</a:t>
            </a:r>
            <a:r>
              <a:rPr lang="zh-CN" altLang="en-US" dirty="0">
                <a:latin typeface="微软雅黑"/>
                <a:ea typeface="微软雅黑"/>
              </a:rPr>
              <a:t>第二个层次叫行业通用能力</a:t>
            </a:r>
            <a:r>
              <a:rPr lang="en-US" altLang="zh-CN" dirty="0">
                <a:latin typeface="微软雅黑"/>
                <a:ea typeface="微软雅黑"/>
              </a:rPr>
              <a:t>,</a:t>
            </a:r>
            <a:r>
              <a:rPr lang="zh-CN" altLang="en-US" dirty="0">
                <a:latin typeface="微软雅黑"/>
                <a:ea typeface="微软雅黑"/>
              </a:rPr>
              <a:t>每一 行都有它自己行业通用能力</a:t>
            </a:r>
            <a:r>
              <a:rPr lang="en-US" altLang="zh-CN" dirty="0">
                <a:latin typeface="微软雅黑"/>
                <a:ea typeface="微软雅黑"/>
              </a:rPr>
              <a:t>;</a:t>
            </a:r>
            <a:r>
              <a:rPr lang="zh-CN" altLang="en-US" dirty="0">
                <a:latin typeface="微软雅黑"/>
                <a:ea typeface="微软雅黑"/>
              </a:rPr>
              <a:t>第三个层次是能力核心层次</a:t>
            </a:r>
            <a:r>
              <a:rPr lang="en-US" altLang="zh-CN" dirty="0">
                <a:latin typeface="微软雅黑"/>
                <a:ea typeface="微软雅黑"/>
              </a:rPr>
              <a:t>,</a:t>
            </a:r>
            <a:r>
              <a:rPr lang="zh-CN" altLang="en-US" dirty="0">
                <a:latin typeface="微软雅黑"/>
                <a:ea typeface="微软雅黑"/>
              </a:rPr>
              <a:t>即核心能力</a:t>
            </a:r>
            <a:r>
              <a:rPr lang="en-US" altLang="zh-CN" dirty="0">
                <a:latin typeface="微软雅黑"/>
                <a:ea typeface="微软雅黑"/>
              </a:rPr>
              <a:t>,</a:t>
            </a:r>
            <a:r>
              <a:rPr lang="zh-CN" altLang="en-US" dirty="0">
                <a:latin typeface="微软雅黑"/>
                <a:ea typeface="微软雅黑"/>
              </a:rPr>
              <a:t>又称为关键能力</a:t>
            </a:r>
            <a:r>
              <a:rPr lang="en-US" altLang="zh-CN" dirty="0">
                <a:latin typeface="微软雅黑"/>
                <a:ea typeface="微软雅黑"/>
              </a:rPr>
              <a:t>,</a:t>
            </a:r>
            <a:r>
              <a:rPr lang="zh-CN" altLang="en-US" dirty="0">
                <a:latin typeface="微软雅黑"/>
                <a:ea typeface="微软雅黑"/>
              </a:rPr>
              <a:t>不 管从事哪个行业、哪个职业都需具有核心能力</a:t>
            </a:r>
            <a:r>
              <a:rPr lang="en-US" altLang="zh-CN" dirty="0">
                <a:latin typeface="微软雅黑"/>
                <a:ea typeface="微软雅黑"/>
              </a:rPr>
              <a:t>. </a:t>
            </a:r>
            <a:endParaRPr lang="zh-CN" altLang="en-US" dirty="0">
              <a:latin typeface="微软雅黑"/>
              <a:ea typeface="微软雅黑"/>
            </a:endParaRPr>
          </a:p>
          <a:p>
            <a:pPr marL="454025" indent="79375"/>
            <a:r>
              <a:rPr lang="zh-CN" altLang="en-US" dirty="0">
                <a:latin typeface="微软雅黑"/>
                <a:ea typeface="微软雅黑"/>
              </a:rPr>
              <a:t>参照国际先进经验</a:t>
            </a:r>
            <a:r>
              <a:rPr lang="en-US" altLang="zh-CN" dirty="0">
                <a:latin typeface="微软雅黑"/>
                <a:ea typeface="微软雅黑"/>
              </a:rPr>
              <a:t>,</a:t>
            </a:r>
            <a:r>
              <a:rPr lang="zh-CN" altLang="en-US" dirty="0">
                <a:latin typeface="微软雅黑"/>
                <a:ea typeface="微软雅黑"/>
              </a:rPr>
              <a:t>根据我国实际情况</a:t>
            </a:r>
            <a:r>
              <a:rPr lang="en-US" altLang="zh-CN" dirty="0">
                <a:latin typeface="微软雅黑"/>
                <a:ea typeface="微软雅黑"/>
              </a:rPr>
              <a:t>,</a:t>
            </a:r>
            <a:r>
              <a:rPr lang="zh-CN" altLang="en-US" dirty="0">
                <a:latin typeface="微软雅黑"/>
                <a:ea typeface="微软雅黑"/>
              </a:rPr>
              <a:t>开发了我国自己的核心能力体系</a:t>
            </a:r>
            <a:r>
              <a:rPr lang="en-US" altLang="zh-CN" dirty="0">
                <a:latin typeface="微软雅黑"/>
                <a:ea typeface="微软雅黑"/>
              </a:rPr>
              <a:t>.</a:t>
            </a:r>
            <a:r>
              <a:rPr lang="zh-CN" altLang="en-US" dirty="0">
                <a:latin typeface="微软雅黑"/>
                <a:ea typeface="微软雅黑"/>
              </a:rPr>
              <a:t>它包括八项 主要能力</a:t>
            </a:r>
            <a:r>
              <a:rPr lang="en-US" altLang="zh-CN" dirty="0">
                <a:latin typeface="微软雅黑"/>
                <a:ea typeface="微软雅黑"/>
              </a:rPr>
              <a:t>,</a:t>
            </a:r>
            <a:r>
              <a:rPr lang="zh-CN" altLang="en-US" dirty="0">
                <a:latin typeface="微软雅黑"/>
                <a:ea typeface="微软雅黑"/>
              </a:rPr>
              <a:t>即交流表达能力、数字演算能力、与人合作能力、自我提高能力、解决问题能力、</a:t>
            </a:r>
            <a:r>
              <a:rPr lang="zh-CN" altLang="en-US" dirty="0" smtClean="0">
                <a:latin typeface="微软雅黑"/>
                <a:ea typeface="微软雅黑"/>
              </a:rPr>
              <a:t>信</a:t>
            </a:r>
            <a:r>
              <a:rPr lang="zh-CN" altLang="en-US" dirty="0">
                <a:latin typeface="微软雅黑"/>
                <a:ea typeface="微软雅黑"/>
              </a:rPr>
              <a:t>息处理能力、外语应用能力和创新能力</a:t>
            </a:r>
            <a:r>
              <a:rPr lang="en-US" altLang="zh-CN" dirty="0">
                <a:latin typeface="微软雅黑"/>
                <a:ea typeface="微软雅黑"/>
              </a:rPr>
              <a:t>.</a:t>
            </a:r>
            <a:r>
              <a:rPr lang="zh-CN" altLang="en-US" dirty="0">
                <a:latin typeface="微软雅黑"/>
                <a:ea typeface="微软雅黑"/>
              </a:rPr>
              <a:t>中外理论和实践都已证明</a:t>
            </a:r>
            <a:r>
              <a:rPr lang="en-US" altLang="zh-CN" dirty="0">
                <a:latin typeface="微软雅黑"/>
                <a:ea typeface="微软雅黑"/>
              </a:rPr>
              <a:t>,</a:t>
            </a:r>
            <a:r>
              <a:rPr lang="zh-CN" altLang="en-US" dirty="0">
                <a:latin typeface="微软雅黑"/>
                <a:ea typeface="微软雅黑"/>
              </a:rPr>
              <a:t>这八种能力</a:t>
            </a:r>
            <a:r>
              <a:rPr lang="en-US" altLang="zh-CN" dirty="0">
                <a:latin typeface="微软雅黑"/>
                <a:ea typeface="微软雅黑"/>
              </a:rPr>
              <a:t>,</a:t>
            </a:r>
            <a:r>
              <a:rPr lang="zh-CN" altLang="en-US" dirty="0">
                <a:latin typeface="微软雅黑"/>
                <a:ea typeface="微软雅黑"/>
              </a:rPr>
              <a:t>是未来一 切劳动者面对产业变革和职业变革</a:t>
            </a:r>
            <a:r>
              <a:rPr lang="en-US" altLang="zh-CN" dirty="0">
                <a:latin typeface="微软雅黑"/>
                <a:ea typeface="微软雅黑"/>
              </a:rPr>
              <a:t>,</a:t>
            </a:r>
            <a:r>
              <a:rPr lang="zh-CN" altLang="en-US" dirty="0">
                <a:latin typeface="微软雅黑"/>
                <a:ea typeface="微软雅黑"/>
              </a:rPr>
              <a:t>应对社会挑战</a:t>
            </a:r>
            <a:r>
              <a:rPr lang="en-US" altLang="zh-CN" dirty="0">
                <a:latin typeface="微软雅黑"/>
                <a:ea typeface="微软雅黑"/>
              </a:rPr>
              <a:t>,</a:t>
            </a:r>
            <a:r>
              <a:rPr lang="zh-CN" altLang="en-US" dirty="0">
                <a:latin typeface="微软雅黑"/>
                <a:ea typeface="微软雅黑"/>
              </a:rPr>
              <a:t>实现个人职业生涯的成功所必备的基本 能力</a:t>
            </a:r>
            <a:r>
              <a:rPr lang="en-US" altLang="zh-CN" dirty="0">
                <a:latin typeface="微软雅黑"/>
                <a:ea typeface="微软雅黑"/>
              </a:rPr>
              <a:t>.</a:t>
            </a:r>
            <a:r>
              <a:rPr lang="zh-CN" altLang="en-US" dirty="0">
                <a:latin typeface="微软雅黑"/>
                <a:ea typeface="微软雅黑"/>
              </a:rPr>
              <a:t>创新能力作为八种核心能力之一</a:t>
            </a:r>
            <a:r>
              <a:rPr lang="en-US" altLang="zh-CN" dirty="0">
                <a:latin typeface="微软雅黑"/>
                <a:ea typeface="微软雅黑"/>
              </a:rPr>
              <a:t>,</a:t>
            </a:r>
            <a:r>
              <a:rPr lang="zh-CN" altLang="en-US" dirty="0">
                <a:latin typeface="微软雅黑"/>
                <a:ea typeface="微软雅黑"/>
              </a:rPr>
              <a:t>它又是核心能力的核心</a:t>
            </a:r>
            <a:r>
              <a:rPr lang="en-US" altLang="zh-CN" dirty="0">
                <a:latin typeface="微软雅黑"/>
                <a:ea typeface="微软雅黑"/>
              </a:rPr>
              <a:t>,</a:t>
            </a:r>
            <a:r>
              <a:rPr lang="zh-CN" altLang="en-US" dirty="0">
                <a:latin typeface="微软雅黑"/>
                <a:ea typeface="微软雅黑"/>
              </a:rPr>
              <a:t>因为其他七种能力本身也 有与创新能力结合的问题</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85407940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711272"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第四</a:t>
            </a:r>
            <a:r>
              <a:rPr lang="zh-CN" altLang="en-US" sz="3200" dirty="0" smtClean="0">
                <a:latin typeface="微软雅黑"/>
                <a:ea typeface="微软雅黑"/>
              </a:rPr>
              <a:t>节  创业</a:t>
            </a:r>
            <a:r>
              <a:rPr lang="zh-CN" altLang="en-US" sz="3200" dirty="0" smtClean="0">
                <a:latin typeface="微软雅黑"/>
                <a:ea typeface="微软雅黑"/>
              </a:rPr>
              <a:t>与创新</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908720"/>
            <a:ext cx="7776864" cy="5386090"/>
          </a:xfrm>
          <a:prstGeom prst="rect">
            <a:avLst/>
          </a:prstGeom>
          <a:noFill/>
        </p:spPr>
        <p:txBody>
          <a:bodyPr wrap="square" rtlCol="0">
            <a:spAutoFit/>
          </a:bodyPr>
          <a:lstStyle/>
          <a:p>
            <a:r>
              <a:rPr lang="zh-CN" altLang="en-US" sz="2400" dirty="0">
                <a:latin typeface="微软雅黑"/>
                <a:ea typeface="微软雅黑"/>
              </a:rPr>
              <a:t>三、创业者需要培养创新能力 </a:t>
            </a:r>
            <a:endParaRPr lang="en-US" altLang="zh-CN" sz="2400" dirty="0" smtClean="0">
              <a:latin typeface="微软雅黑"/>
              <a:ea typeface="微软雅黑"/>
            </a:endParaRPr>
          </a:p>
          <a:p>
            <a:pPr indent="533400"/>
            <a:r>
              <a:rPr lang="en-US" altLang="zh-CN" sz="2000" b="1" dirty="0" smtClean="0">
                <a:latin typeface="微软雅黑"/>
                <a:ea typeface="微软雅黑"/>
              </a:rPr>
              <a:t>(</a:t>
            </a:r>
            <a:r>
              <a:rPr lang="zh-CN" altLang="en-US" sz="2000" b="1" dirty="0">
                <a:latin typeface="微软雅黑"/>
                <a:ea typeface="微软雅黑"/>
              </a:rPr>
              <a:t>一 </a:t>
            </a:r>
            <a:r>
              <a:rPr lang="en-US" altLang="zh-CN" sz="2000" b="1" dirty="0">
                <a:latin typeface="微软雅黑"/>
                <a:ea typeface="微软雅黑"/>
              </a:rPr>
              <a:t>)</a:t>
            </a:r>
            <a:r>
              <a:rPr lang="zh-CN" altLang="en-US" sz="2000" b="1" dirty="0">
                <a:latin typeface="微软雅黑"/>
                <a:ea typeface="微软雅黑"/>
              </a:rPr>
              <a:t>创 新 能 力 的 培 养 </a:t>
            </a:r>
          </a:p>
          <a:p>
            <a:pPr indent="533400"/>
            <a:r>
              <a:rPr lang="zh-CN" altLang="en-US" sz="2000" dirty="0">
                <a:latin typeface="微软雅黑"/>
                <a:ea typeface="微软雅黑"/>
              </a:rPr>
              <a:t>能力是靠学习、训练和实践激励出来的</a:t>
            </a:r>
            <a:r>
              <a:rPr lang="en-US" altLang="zh-CN" sz="2000" dirty="0">
                <a:latin typeface="微软雅黑"/>
                <a:ea typeface="微软雅黑"/>
              </a:rPr>
              <a:t>,</a:t>
            </a:r>
            <a:r>
              <a:rPr lang="zh-CN" altLang="en-US" sz="2000" dirty="0">
                <a:latin typeface="微软雅黑"/>
                <a:ea typeface="微软雅黑"/>
              </a:rPr>
              <a:t>创新能力更是如此</a:t>
            </a:r>
            <a:r>
              <a:rPr lang="en-US" altLang="zh-CN" sz="2000" dirty="0">
                <a:latin typeface="微软雅黑"/>
                <a:ea typeface="微软雅黑"/>
              </a:rPr>
              <a:t>.</a:t>
            </a:r>
            <a:r>
              <a:rPr lang="zh-CN" altLang="en-US" sz="2000" dirty="0">
                <a:latin typeface="微软雅黑"/>
                <a:ea typeface="微软雅黑"/>
              </a:rPr>
              <a:t>学习就是学习创新的基本 知识</a:t>
            </a:r>
            <a:r>
              <a:rPr lang="en-US" altLang="zh-CN" sz="2000" dirty="0">
                <a:latin typeface="微软雅黑"/>
                <a:ea typeface="微软雅黑"/>
              </a:rPr>
              <a:t>,</a:t>
            </a:r>
            <a:r>
              <a:rPr lang="zh-CN" altLang="en-US" sz="2000" dirty="0">
                <a:latin typeface="微软雅黑"/>
                <a:ea typeface="微软雅黑"/>
              </a:rPr>
              <a:t>增强责任感</a:t>
            </a:r>
            <a:r>
              <a:rPr lang="en-US" altLang="zh-CN" sz="2000" dirty="0">
                <a:latin typeface="微软雅黑"/>
                <a:ea typeface="微软雅黑"/>
              </a:rPr>
              <a:t>,</a:t>
            </a:r>
            <a:r>
              <a:rPr lang="zh-CN" altLang="en-US" sz="2000" dirty="0">
                <a:latin typeface="微软雅黑"/>
                <a:ea typeface="微软雅黑"/>
              </a:rPr>
              <a:t>树立创新使命感</a:t>
            </a:r>
            <a:r>
              <a:rPr lang="en-US" altLang="zh-CN" sz="2000" dirty="0">
                <a:latin typeface="微软雅黑"/>
                <a:ea typeface="微软雅黑"/>
              </a:rPr>
              <a:t>,</a:t>
            </a:r>
            <a:r>
              <a:rPr lang="zh-CN" altLang="en-US" sz="2000" dirty="0">
                <a:latin typeface="微软雅黑"/>
                <a:ea typeface="微软雅黑"/>
              </a:rPr>
              <a:t>学习并掌握常用的创新技法</a:t>
            </a:r>
            <a:r>
              <a:rPr lang="en-US" altLang="zh-CN" sz="2000" dirty="0">
                <a:latin typeface="微软雅黑"/>
                <a:ea typeface="微软雅黑"/>
              </a:rPr>
              <a:t>.</a:t>
            </a:r>
            <a:r>
              <a:rPr lang="zh-CN" altLang="en-US" sz="2000" dirty="0">
                <a:latin typeface="微软雅黑"/>
                <a:ea typeface="微软雅黑"/>
              </a:rPr>
              <a:t>学了就练</a:t>
            </a:r>
            <a:r>
              <a:rPr lang="en-US" altLang="zh-CN" sz="2000" dirty="0">
                <a:latin typeface="微软雅黑"/>
                <a:ea typeface="微软雅黑"/>
              </a:rPr>
              <a:t>,</a:t>
            </a:r>
            <a:r>
              <a:rPr lang="zh-CN" altLang="en-US" sz="2000" dirty="0">
                <a:latin typeface="微软雅黑"/>
                <a:ea typeface="微软雅黑"/>
              </a:rPr>
              <a:t>学练结合</a:t>
            </a:r>
            <a:r>
              <a:rPr lang="en-US" altLang="zh-CN" sz="2000" dirty="0">
                <a:latin typeface="微软雅黑"/>
                <a:ea typeface="微软雅黑"/>
              </a:rPr>
              <a:t>.</a:t>
            </a:r>
            <a:r>
              <a:rPr lang="zh-CN" altLang="en-US" sz="2000" dirty="0">
                <a:latin typeface="微软雅黑"/>
                <a:ea typeface="微软雅黑"/>
              </a:rPr>
              <a:t>创 新思维和创新技法的练习多种多样</a:t>
            </a:r>
            <a:r>
              <a:rPr lang="en-US" altLang="zh-CN" sz="2000" dirty="0">
                <a:latin typeface="微软雅黑"/>
                <a:ea typeface="微软雅黑"/>
              </a:rPr>
              <a:t>,</a:t>
            </a:r>
            <a:r>
              <a:rPr lang="zh-CN" altLang="en-US" sz="2000" dirty="0">
                <a:latin typeface="微软雅黑"/>
                <a:ea typeface="微软雅黑"/>
              </a:rPr>
              <a:t>要成为一个具有创新能力的人</a:t>
            </a:r>
            <a:r>
              <a:rPr lang="en-US" altLang="zh-CN" sz="2000" dirty="0">
                <a:latin typeface="微软雅黑"/>
                <a:ea typeface="微软雅黑"/>
              </a:rPr>
              <a:t>,</a:t>
            </a:r>
            <a:r>
              <a:rPr lang="zh-CN" altLang="en-US" sz="2000" dirty="0">
                <a:latin typeface="微软雅黑"/>
                <a:ea typeface="微软雅黑"/>
              </a:rPr>
              <a:t>日常的训练是十分必要 的</a:t>
            </a:r>
            <a:r>
              <a:rPr lang="en-US" altLang="zh-CN" sz="2000" dirty="0">
                <a:latin typeface="微软雅黑"/>
                <a:ea typeface="微软雅黑"/>
              </a:rPr>
              <a:t>.</a:t>
            </a:r>
            <a:r>
              <a:rPr lang="zh-CN" altLang="en-US" sz="2000" dirty="0">
                <a:latin typeface="微软雅黑"/>
                <a:ea typeface="微软雅黑"/>
              </a:rPr>
              <a:t>例如</a:t>
            </a:r>
            <a:r>
              <a:rPr lang="en-US" altLang="zh-CN" sz="2000" dirty="0">
                <a:latin typeface="微软雅黑"/>
                <a:ea typeface="微软雅黑"/>
              </a:rPr>
              <a:t>,</a:t>
            </a:r>
            <a:r>
              <a:rPr lang="zh-CN" altLang="en-US" sz="2000" dirty="0">
                <a:latin typeface="微软雅黑"/>
                <a:ea typeface="微软雅黑"/>
              </a:rPr>
              <a:t>练习想象力</a:t>
            </a:r>
            <a:r>
              <a:rPr lang="en-US" altLang="zh-CN" sz="2000" dirty="0">
                <a:latin typeface="微软雅黑"/>
                <a:ea typeface="微软雅黑"/>
              </a:rPr>
              <a:t>,</a:t>
            </a:r>
            <a:r>
              <a:rPr lang="zh-CN" altLang="en-US" sz="2000" dirty="0">
                <a:latin typeface="微软雅黑"/>
                <a:ea typeface="微软雅黑"/>
              </a:rPr>
              <a:t>练习思维的扩散能力、联想能力和变通能力</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创新能力也要在实践中得到提高</a:t>
            </a:r>
            <a:r>
              <a:rPr lang="en-US" altLang="zh-CN" sz="2000" dirty="0">
                <a:latin typeface="微软雅黑"/>
                <a:ea typeface="微软雅黑"/>
              </a:rPr>
              <a:t>,</a:t>
            </a:r>
            <a:r>
              <a:rPr lang="zh-CN" altLang="en-US" sz="2000" dirty="0">
                <a:latin typeface="微软雅黑"/>
                <a:ea typeface="微软雅黑"/>
              </a:rPr>
              <a:t>所以创新能力的培养要勇于实践</a:t>
            </a:r>
            <a:r>
              <a:rPr lang="en-US" altLang="zh-CN" sz="2000" dirty="0">
                <a:latin typeface="微软雅黑"/>
                <a:ea typeface="微软雅黑"/>
              </a:rPr>
              <a:t>,</a:t>
            </a:r>
            <a:r>
              <a:rPr lang="zh-CN" altLang="en-US" sz="2000" dirty="0">
                <a:latin typeface="微软雅黑"/>
                <a:ea typeface="微软雅黑"/>
              </a:rPr>
              <a:t>就是用创新的思 维、创新的技法</a:t>
            </a:r>
            <a:r>
              <a:rPr lang="en-US" altLang="zh-CN" sz="2000" dirty="0">
                <a:latin typeface="微软雅黑"/>
                <a:ea typeface="微软雅黑"/>
              </a:rPr>
              <a:t>,</a:t>
            </a:r>
            <a:r>
              <a:rPr lang="zh-CN" altLang="en-US" sz="2000" dirty="0">
                <a:latin typeface="微软雅黑"/>
                <a:ea typeface="微软雅黑"/>
              </a:rPr>
              <a:t>通过创新活动</a:t>
            </a:r>
            <a:r>
              <a:rPr lang="en-US" altLang="zh-CN" sz="2000" dirty="0">
                <a:latin typeface="微软雅黑"/>
                <a:ea typeface="微软雅黑"/>
              </a:rPr>
              <a:t>,</a:t>
            </a:r>
            <a:r>
              <a:rPr lang="zh-CN" altLang="en-US" sz="2000" dirty="0">
                <a:latin typeface="微软雅黑"/>
                <a:ea typeface="微软雅黑"/>
              </a:rPr>
              <a:t>创造性地解决问题</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b="1" dirty="0">
                <a:latin typeface="微软雅黑"/>
                <a:ea typeface="微软雅黑"/>
              </a:rPr>
              <a:t>(</a:t>
            </a:r>
            <a:r>
              <a:rPr lang="zh-CN" altLang="en-US" sz="2000" b="1" dirty="0">
                <a:latin typeface="微软雅黑"/>
                <a:ea typeface="微软雅黑"/>
              </a:rPr>
              <a:t>二 </a:t>
            </a:r>
            <a:r>
              <a:rPr lang="en-US" altLang="zh-CN" sz="2000" b="1" dirty="0">
                <a:latin typeface="微软雅黑"/>
                <a:ea typeface="微软雅黑"/>
              </a:rPr>
              <a:t>)</a:t>
            </a:r>
            <a:r>
              <a:rPr lang="zh-CN" altLang="en-US" sz="2000" b="1" dirty="0">
                <a:latin typeface="微软雅黑"/>
                <a:ea typeface="微软雅黑"/>
              </a:rPr>
              <a:t>创 业 需 要 创 新 能 力 </a:t>
            </a:r>
          </a:p>
          <a:p>
            <a:pPr indent="533400"/>
            <a:r>
              <a:rPr lang="zh-CN" altLang="en-US" sz="2000" dirty="0">
                <a:latin typeface="微软雅黑"/>
                <a:ea typeface="微软雅黑"/>
              </a:rPr>
              <a:t>创新精神、创新意识和创新能力是创业者必需的素质</a:t>
            </a:r>
            <a:r>
              <a:rPr lang="en-US" altLang="zh-CN" sz="2000" dirty="0">
                <a:latin typeface="微软雅黑"/>
                <a:ea typeface="微软雅黑"/>
              </a:rPr>
              <a:t>.</a:t>
            </a:r>
            <a:r>
              <a:rPr lang="zh-CN" altLang="en-US" sz="2000" dirty="0">
                <a:latin typeface="微软雅黑"/>
                <a:ea typeface="微软雅黑"/>
              </a:rPr>
              <a:t>创业的过程本身就是应用创新</a:t>
            </a:r>
            <a:r>
              <a:rPr lang="en-US" altLang="zh-CN" sz="2000" dirty="0">
                <a:latin typeface="微软雅黑"/>
                <a:ea typeface="微软雅黑"/>
              </a:rPr>
              <a:t>, </a:t>
            </a:r>
            <a:r>
              <a:rPr lang="zh-CN" altLang="en-US" sz="2000" dirty="0">
                <a:latin typeface="微软雅黑"/>
                <a:ea typeface="微软雅黑"/>
              </a:rPr>
              <a:t>是创新的实践</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创新的成果只有转化为现实生产力才有意义</a:t>
            </a:r>
            <a:r>
              <a:rPr lang="en-US" altLang="zh-CN" sz="2000" dirty="0">
                <a:latin typeface="微软雅黑"/>
                <a:ea typeface="微软雅黑"/>
              </a:rPr>
              <a:t>.</a:t>
            </a:r>
            <a:r>
              <a:rPr lang="zh-CN" altLang="en-US" sz="2000" dirty="0">
                <a:latin typeface="微软雅黑"/>
                <a:ea typeface="微软雅黑"/>
              </a:rPr>
              <a:t>在创新成果的展示、推广与转让的过程 中蕴藏创业的商机</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总之</a:t>
            </a:r>
            <a:r>
              <a:rPr lang="en-US" altLang="zh-CN" sz="2000" dirty="0">
                <a:latin typeface="微软雅黑"/>
                <a:ea typeface="微软雅黑"/>
              </a:rPr>
              <a:t>,</a:t>
            </a:r>
            <a:r>
              <a:rPr lang="zh-CN" altLang="en-US" sz="2000" dirty="0">
                <a:latin typeface="微软雅黑"/>
                <a:ea typeface="微软雅黑"/>
              </a:rPr>
              <a:t>创业与创新是相辅相成的</a:t>
            </a:r>
            <a:r>
              <a:rPr lang="en-US" altLang="zh-CN" sz="2000" dirty="0">
                <a:latin typeface="微软雅黑"/>
                <a:ea typeface="微软雅黑"/>
              </a:rPr>
              <a:t>.</a:t>
            </a:r>
            <a:r>
              <a:rPr lang="zh-CN" altLang="en-US" sz="2000" dirty="0">
                <a:latin typeface="微软雅黑"/>
                <a:ea typeface="微软雅黑"/>
              </a:rPr>
              <a:t>作为当代大学生</a:t>
            </a:r>
            <a:r>
              <a:rPr lang="en-US" altLang="zh-CN" sz="2000" dirty="0">
                <a:latin typeface="微软雅黑"/>
                <a:ea typeface="微软雅黑"/>
              </a:rPr>
              <a:t>,</a:t>
            </a:r>
            <a:r>
              <a:rPr lang="zh-CN" altLang="en-US" sz="2000" dirty="0">
                <a:latin typeface="微软雅黑"/>
                <a:ea typeface="微软雅黑"/>
              </a:rPr>
              <a:t>毕业后要想成就一番事业</a:t>
            </a:r>
            <a:r>
              <a:rPr lang="en-US" altLang="zh-CN" sz="2000" dirty="0">
                <a:latin typeface="微软雅黑"/>
                <a:ea typeface="微软雅黑"/>
              </a:rPr>
              <a:t>,</a:t>
            </a:r>
            <a:r>
              <a:rPr lang="zh-CN" altLang="en-US" sz="2000" dirty="0">
                <a:latin typeface="微软雅黑"/>
                <a:ea typeface="微软雅黑"/>
              </a:rPr>
              <a:t>在校期 间就应努力培养和提高自身的创新意识和创新能力</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16022852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711272"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第四</a:t>
            </a:r>
            <a:r>
              <a:rPr lang="zh-CN" altLang="en-US" sz="3200" dirty="0" smtClean="0">
                <a:latin typeface="微软雅黑"/>
                <a:ea typeface="微软雅黑"/>
              </a:rPr>
              <a:t>节  创业</a:t>
            </a:r>
            <a:r>
              <a:rPr lang="zh-CN" altLang="en-US" sz="3200" dirty="0" smtClean="0">
                <a:latin typeface="微软雅黑"/>
                <a:ea typeface="微软雅黑"/>
              </a:rPr>
              <a:t>与</a:t>
            </a:r>
            <a:r>
              <a:rPr lang="zh-CN" altLang="en-US" sz="3200" dirty="0" smtClean="0">
                <a:latin typeface="微软雅黑"/>
                <a:ea typeface="微软雅黑"/>
              </a:rPr>
              <a:t>创新</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908720"/>
            <a:ext cx="7776864" cy="5170646"/>
          </a:xfrm>
          <a:prstGeom prst="rect">
            <a:avLst/>
          </a:prstGeom>
          <a:noFill/>
        </p:spPr>
        <p:txBody>
          <a:bodyPr wrap="square" rtlCol="0">
            <a:spAutoFit/>
          </a:bodyPr>
          <a:lstStyle/>
          <a:p>
            <a:r>
              <a:rPr lang="zh-CN" altLang="en-US" sz="2400" dirty="0">
                <a:latin typeface="微软雅黑"/>
                <a:ea typeface="微软雅黑"/>
              </a:rPr>
              <a:t>四、创业者的素质和能力要求 </a:t>
            </a:r>
          </a:p>
          <a:p>
            <a:r>
              <a:rPr lang="en-US" altLang="zh-CN" b="1" dirty="0">
                <a:latin typeface="微软雅黑"/>
                <a:ea typeface="微软雅黑"/>
              </a:rPr>
              <a:t>(</a:t>
            </a:r>
            <a:r>
              <a:rPr lang="zh-CN" altLang="en-US" b="1" dirty="0">
                <a:latin typeface="微软雅黑"/>
                <a:ea typeface="微软雅黑"/>
              </a:rPr>
              <a:t>一 </a:t>
            </a:r>
            <a:r>
              <a:rPr lang="en-US" altLang="zh-CN" b="1" dirty="0">
                <a:latin typeface="微软雅黑"/>
                <a:ea typeface="微软雅黑"/>
              </a:rPr>
              <a:t>)</a:t>
            </a:r>
            <a:r>
              <a:rPr lang="zh-CN" altLang="en-US" b="1" dirty="0">
                <a:latin typeface="微软雅黑"/>
                <a:ea typeface="微软雅黑"/>
              </a:rPr>
              <a:t>创 业 者 的 素 质 要 求 </a:t>
            </a:r>
          </a:p>
          <a:p>
            <a:r>
              <a:rPr lang="zh-CN" altLang="en-US" dirty="0">
                <a:latin typeface="微软雅黑"/>
                <a:ea typeface="微软雅黑"/>
              </a:rPr>
              <a:t>自主创业不可能一蹴而就</a:t>
            </a:r>
            <a:r>
              <a:rPr lang="en-US" altLang="zh-CN" dirty="0">
                <a:latin typeface="微软雅黑"/>
                <a:ea typeface="微软雅黑"/>
              </a:rPr>
              <a:t>,</a:t>
            </a:r>
            <a:r>
              <a:rPr lang="zh-CN" altLang="en-US" dirty="0">
                <a:latin typeface="微软雅黑"/>
                <a:ea typeface="微软雅黑"/>
              </a:rPr>
              <a:t>创业者需要有一定的创业素质和创业能力</a:t>
            </a:r>
            <a:r>
              <a:rPr lang="en-US" altLang="zh-CN" dirty="0">
                <a:latin typeface="微软雅黑"/>
                <a:ea typeface="微软雅黑"/>
              </a:rPr>
              <a:t>.</a:t>
            </a:r>
            <a:r>
              <a:rPr lang="zh-CN" altLang="en-US" dirty="0">
                <a:latin typeface="微软雅黑"/>
                <a:ea typeface="微软雅黑"/>
              </a:rPr>
              <a:t>在大学毕业生 创业过程中</a:t>
            </a:r>
            <a:r>
              <a:rPr lang="en-US" altLang="zh-CN" dirty="0">
                <a:latin typeface="微软雅黑"/>
                <a:ea typeface="微软雅黑"/>
              </a:rPr>
              <a:t>,</a:t>
            </a:r>
            <a:r>
              <a:rPr lang="zh-CN" altLang="en-US" dirty="0">
                <a:latin typeface="微软雅黑"/>
                <a:ea typeface="微软雅黑"/>
              </a:rPr>
              <a:t>困难、挫折甚至失败是在所难免的</a:t>
            </a:r>
            <a:r>
              <a:rPr lang="en-US" altLang="zh-CN" dirty="0">
                <a:latin typeface="微软雅黑"/>
                <a:ea typeface="微软雅黑"/>
              </a:rPr>
              <a:t>.</a:t>
            </a:r>
            <a:r>
              <a:rPr lang="zh-CN" altLang="en-US" dirty="0">
                <a:latin typeface="微软雅黑"/>
                <a:ea typeface="微软雅黑"/>
              </a:rPr>
              <a:t>创业与创业者的意志品质、商业意识、经济 头脑</a:t>
            </a:r>
            <a:r>
              <a:rPr lang="en-US" altLang="zh-CN" dirty="0">
                <a:latin typeface="微软雅黑"/>
                <a:ea typeface="微软雅黑"/>
              </a:rPr>
              <a:t>,</a:t>
            </a:r>
            <a:r>
              <a:rPr lang="zh-CN" altLang="en-US" dirty="0">
                <a:latin typeface="微软雅黑"/>
                <a:ea typeface="微软雅黑"/>
              </a:rPr>
              <a:t>以及性格、兴趣爱好和特长等有着紧密的联系</a:t>
            </a:r>
            <a:r>
              <a:rPr lang="en-US" altLang="zh-CN" dirty="0">
                <a:latin typeface="微软雅黑"/>
                <a:ea typeface="微软雅黑"/>
              </a:rPr>
              <a:t>. </a:t>
            </a:r>
            <a:endParaRPr lang="zh-CN" altLang="en-US" dirty="0">
              <a:latin typeface="微软雅黑"/>
              <a:ea typeface="微软雅黑"/>
            </a:endParaRPr>
          </a:p>
          <a:p>
            <a:r>
              <a:rPr lang="en-US" altLang="zh-CN" b="1" dirty="0">
                <a:latin typeface="微软雅黑"/>
                <a:ea typeface="微软雅黑"/>
              </a:rPr>
              <a:t>1 .</a:t>
            </a:r>
            <a:r>
              <a:rPr lang="zh-CN" altLang="en-US" b="1" dirty="0" smtClean="0">
                <a:latin typeface="微软雅黑"/>
                <a:ea typeface="微软雅黑"/>
              </a:rPr>
              <a:t>创业意识 </a:t>
            </a:r>
            <a:endParaRPr lang="zh-CN" altLang="en-US" b="1" dirty="0">
              <a:latin typeface="微软雅黑"/>
              <a:ea typeface="微软雅黑"/>
            </a:endParaRPr>
          </a:p>
          <a:p>
            <a:r>
              <a:rPr lang="zh-CN" altLang="en-US" dirty="0">
                <a:latin typeface="微软雅黑"/>
                <a:ea typeface="微软雅黑"/>
              </a:rPr>
              <a:t>创业意识是创业素质的重要组成部分</a:t>
            </a:r>
            <a:r>
              <a:rPr lang="en-US" altLang="zh-CN" dirty="0">
                <a:latin typeface="微软雅黑"/>
                <a:ea typeface="微软雅黑"/>
              </a:rPr>
              <a:t>,</a:t>
            </a:r>
            <a:r>
              <a:rPr lang="zh-CN" altLang="en-US" dirty="0">
                <a:latin typeface="微软雅黑"/>
                <a:ea typeface="微软雅黑"/>
              </a:rPr>
              <a:t>包括创业动机、创业兴趣和创业理想等</a:t>
            </a:r>
            <a:r>
              <a:rPr lang="en-US" altLang="zh-CN" dirty="0">
                <a:latin typeface="微软雅黑"/>
                <a:ea typeface="微软雅黑"/>
              </a:rPr>
              <a:t>. </a:t>
            </a:r>
            <a:endParaRPr lang="zh-CN" altLang="en-US" dirty="0">
              <a:latin typeface="微软雅黑"/>
              <a:ea typeface="微软雅黑"/>
            </a:endParaRPr>
          </a:p>
          <a:p>
            <a:r>
              <a:rPr lang="en-US" altLang="zh-CN" b="1" dirty="0">
                <a:latin typeface="微软雅黑"/>
                <a:ea typeface="微软雅黑"/>
              </a:rPr>
              <a:t>2 .</a:t>
            </a:r>
            <a:r>
              <a:rPr lang="zh-CN" altLang="en-US" b="1" dirty="0" smtClean="0">
                <a:latin typeface="微软雅黑"/>
                <a:ea typeface="微软雅黑"/>
              </a:rPr>
              <a:t>创业者意志及个性 </a:t>
            </a:r>
            <a:endParaRPr lang="zh-CN" altLang="en-US" b="1" dirty="0">
              <a:latin typeface="微软雅黑"/>
              <a:ea typeface="微软雅黑"/>
            </a:endParaRPr>
          </a:p>
          <a:p>
            <a:r>
              <a:rPr lang="zh-CN" altLang="en-US" dirty="0">
                <a:latin typeface="微软雅黑"/>
                <a:ea typeface="微软雅黑"/>
              </a:rPr>
              <a:t>创业者作为企业经营管理决策人员</a:t>
            </a:r>
            <a:r>
              <a:rPr lang="en-US" altLang="zh-CN" dirty="0">
                <a:latin typeface="微软雅黑"/>
                <a:ea typeface="微软雅黑"/>
              </a:rPr>
              <a:t>,</a:t>
            </a:r>
            <a:r>
              <a:rPr lang="zh-CN" altLang="en-US" dirty="0">
                <a:latin typeface="微软雅黑"/>
                <a:ea typeface="微软雅黑"/>
              </a:rPr>
              <a:t>应有坚定的信念、坚韧的精神、必胜的信心和充沛 的精力等</a:t>
            </a:r>
            <a:r>
              <a:rPr lang="en-US" altLang="zh-CN" dirty="0">
                <a:latin typeface="微软雅黑"/>
                <a:ea typeface="微软雅黑"/>
              </a:rPr>
              <a:t>. </a:t>
            </a:r>
            <a:endParaRPr lang="zh-CN" altLang="en-US" dirty="0">
              <a:latin typeface="微软雅黑"/>
              <a:ea typeface="微软雅黑"/>
            </a:endParaRPr>
          </a:p>
          <a:p>
            <a:r>
              <a:rPr lang="zh-CN" altLang="en-US" dirty="0">
                <a:latin typeface="微软雅黑"/>
                <a:ea typeface="微软雅黑"/>
              </a:rPr>
              <a:t>创业者必须敢于创新</a:t>
            </a:r>
            <a:r>
              <a:rPr lang="en-US" altLang="zh-CN" dirty="0">
                <a:latin typeface="微软雅黑"/>
                <a:ea typeface="微软雅黑"/>
              </a:rPr>
              <a:t>.</a:t>
            </a:r>
            <a:r>
              <a:rPr lang="zh-CN" altLang="en-US" dirty="0">
                <a:latin typeface="微软雅黑"/>
                <a:ea typeface="微软雅黑"/>
              </a:rPr>
              <a:t>没有创新精神</a:t>
            </a:r>
            <a:r>
              <a:rPr lang="en-US" altLang="zh-CN" dirty="0">
                <a:latin typeface="微软雅黑"/>
                <a:ea typeface="微软雅黑"/>
              </a:rPr>
              <a:t>,</a:t>
            </a:r>
            <a:r>
              <a:rPr lang="zh-CN" altLang="en-US" dirty="0">
                <a:latin typeface="微软雅黑"/>
                <a:ea typeface="微软雅黑"/>
              </a:rPr>
              <a:t>不敢冒风险</a:t>
            </a:r>
            <a:r>
              <a:rPr lang="en-US" altLang="zh-CN" dirty="0">
                <a:latin typeface="微软雅黑"/>
                <a:ea typeface="微软雅黑"/>
              </a:rPr>
              <a:t>,</a:t>
            </a:r>
            <a:r>
              <a:rPr lang="zh-CN" altLang="en-US" dirty="0">
                <a:latin typeface="微软雅黑"/>
                <a:ea typeface="微软雅黑"/>
              </a:rPr>
              <a:t>就谈不上开拓</a:t>
            </a:r>
            <a:r>
              <a:rPr lang="en-US" altLang="zh-CN" dirty="0">
                <a:latin typeface="微软雅黑"/>
                <a:ea typeface="微软雅黑"/>
              </a:rPr>
              <a:t>.</a:t>
            </a:r>
            <a:r>
              <a:rPr lang="zh-CN" altLang="en-US" dirty="0">
                <a:latin typeface="微软雅黑"/>
                <a:ea typeface="微软雅黑"/>
              </a:rPr>
              <a:t>只有敢于试验</a:t>
            </a:r>
            <a:r>
              <a:rPr lang="en-US" altLang="zh-CN" dirty="0">
                <a:latin typeface="微软雅黑"/>
                <a:ea typeface="微软雅黑"/>
              </a:rPr>
              <a:t>,</a:t>
            </a:r>
            <a:r>
              <a:rPr lang="zh-CN" altLang="en-US" dirty="0">
                <a:latin typeface="微软雅黑"/>
                <a:ea typeface="微软雅黑"/>
              </a:rPr>
              <a:t>才 能走出新路</a:t>
            </a:r>
            <a:r>
              <a:rPr lang="en-US" altLang="zh-CN" dirty="0">
                <a:latin typeface="微软雅黑"/>
                <a:ea typeface="微软雅黑"/>
              </a:rPr>
              <a:t>,</a:t>
            </a:r>
            <a:r>
              <a:rPr lang="zh-CN" altLang="en-US" dirty="0">
                <a:latin typeface="微软雅黑"/>
                <a:ea typeface="微软雅黑"/>
              </a:rPr>
              <a:t>干出新的事业</a:t>
            </a:r>
            <a:r>
              <a:rPr lang="en-US" altLang="zh-CN" dirty="0">
                <a:latin typeface="微软雅黑"/>
                <a:ea typeface="微软雅黑"/>
              </a:rPr>
              <a:t>. </a:t>
            </a:r>
            <a:endParaRPr lang="zh-CN" altLang="en-US" dirty="0">
              <a:latin typeface="微软雅黑"/>
              <a:ea typeface="微软雅黑"/>
            </a:endParaRPr>
          </a:p>
          <a:p>
            <a:r>
              <a:rPr lang="zh-CN" altLang="en-US" dirty="0">
                <a:latin typeface="微软雅黑"/>
                <a:ea typeface="微软雅黑"/>
              </a:rPr>
              <a:t>创业者必须充分显示自己的个性</a:t>
            </a:r>
            <a:r>
              <a:rPr lang="en-US" altLang="zh-CN" dirty="0">
                <a:latin typeface="微软雅黑"/>
                <a:ea typeface="微软雅黑"/>
              </a:rPr>
              <a:t>.</a:t>
            </a:r>
            <a:r>
              <a:rPr lang="zh-CN" altLang="en-US" dirty="0">
                <a:latin typeface="微软雅黑"/>
                <a:ea typeface="微软雅黑"/>
              </a:rPr>
              <a:t>创业者最重要的内在素质</a:t>
            </a:r>
            <a:r>
              <a:rPr lang="en-US" altLang="zh-CN" dirty="0">
                <a:latin typeface="微软雅黑"/>
                <a:ea typeface="微软雅黑"/>
              </a:rPr>
              <a:t>,</a:t>
            </a:r>
            <a:r>
              <a:rPr lang="zh-CN" altLang="en-US" dirty="0">
                <a:latin typeface="微软雅黑"/>
                <a:ea typeface="微软雅黑"/>
              </a:rPr>
              <a:t>归结到一点</a:t>
            </a:r>
            <a:r>
              <a:rPr lang="en-US" altLang="zh-CN" dirty="0">
                <a:latin typeface="微软雅黑"/>
                <a:ea typeface="微软雅黑"/>
              </a:rPr>
              <a:t>,</a:t>
            </a:r>
            <a:r>
              <a:rPr lang="zh-CN" altLang="en-US" dirty="0">
                <a:latin typeface="微软雅黑"/>
                <a:ea typeface="微软雅黑"/>
              </a:rPr>
              <a:t>就是个性</a:t>
            </a:r>
            <a:r>
              <a:rPr lang="en-US" altLang="zh-CN" dirty="0">
                <a:latin typeface="微软雅黑"/>
                <a:ea typeface="微软雅黑"/>
              </a:rPr>
              <a:t>. </a:t>
            </a:r>
            <a:r>
              <a:rPr lang="zh-CN" altLang="en-US" dirty="0" smtClean="0">
                <a:latin typeface="微软雅黑"/>
                <a:ea typeface="微软雅黑"/>
              </a:rPr>
              <a:t>个性特征包括 </a:t>
            </a:r>
            <a:r>
              <a:rPr lang="en-US" altLang="zh-CN" dirty="0">
                <a:latin typeface="微软雅黑"/>
                <a:ea typeface="微软雅黑"/>
              </a:rPr>
              <a:t>:</a:t>
            </a:r>
            <a:r>
              <a:rPr lang="zh-CN" altLang="en-US" dirty="0" smtClean="0">
                <a:latin typeface="微软雅黑"/>
                <a:ea typeface="微软雅黑"/>
              </a:rPr>
              <a:t>主动性 </a:t>
            </a:r>
            <a:r>
              <a:rPr lang="zh-CN" altLang="en-US" dirty="0">
                <a:latin typeface="微软雅黑"/>
                <a:ea typeface="微软雅黑"/>
              </a:rPr>
              <a:t>、</a:t>
            </a:r>
            <a:r>
              <a:rPr lang="zh-CN" altLang="en-US" dirty="0" smtClean="0">
                <a:latin typeface="微软雅黑"/>
                <a:ea typeface="微软雅黑"/>
              </a:rPr>
              <a:t>洞察力 </a:t>
            </a:r>
            <a:r>
              <a:rPr lang="zh-CN" altLang="en-US" dirty="0">
                <a:latin typeface="微软雅黑"/>
                <a:ea typeface="微软雅黑"/>
              </a:rPr>
              <a:t>、</a:t>
            </a:r>
            <a:r>
              <a:rPr lang="zh-CN" altLang="en-US" dirty="0" smtClean="0">
                <a:latin typeface="微软雅黑"/>
                <a:ea typeface="微软雅黑"/>
              </a:rPr>
              <a:t>疑问性 </a:t>
            </a:r>
            <a:r>
              <a:rPr lang="zh-CN" altLang="en-US" dirty="0">
                <a:latin typeface="微软雅黑"/>
                <a:ea typeface="微软雅黑"/>
              </a:rPr>
              <a:t>、</a:t>
            </a:r>
            <a:r>
              <a:rPr lang="zh-CN" altLang="en-US" dirty="0" smtClean="0">
                <a:latin typeface="微软雅黑"/>
                <a:ea typeface="微软雅黑"/>
              </a:rPr>
              <a:t>独创性 </a:t>
            </a:r>
            <a:r>
              <a:rPr lang="zh-CN" altLang="en-US" dirty="0">
                <a:latin typeface="微软雅黑"/>
                <a:ea typeface="微软雅黑"/>
              </a:rPr>
              <a:t>、</a:t>
            </a:r>
            <a:r>
              <a:rPr lang="zh-CN" altLang="en-US" dirty="0" smtClean="0">
                <a:latin typeface="微软雅黑"/>
                <a:ea typeface="微软雅黑"/>
              </a:rPr>
              <a:t>自信心 </a:t>
            </a:r>
            <a:r>
              <a:rPr lang="zh-CN" altLang="en-US" dirty="0">
                <a:latin typeface="微软雅黑"/>
                <a:ea typeface="微软雅黑"/>
              </a:rPr>
              <a:t>、</a:t>
            </a:r>
            <a:r>
              <a:rPr lang="zh-CN" altLang="en-US" dirty="0" smtClean="0">
                <a:latin typeface="微软雅黑"/>
                <a:ea typeface="微软雅黑"/>
              </a:rPr>
              <a:t>严密性 </a:t>
            </a:r>
            <a:r>
              <a:rPr lang="zh-CN" altLang="en-US" dirty="0">
                <a:latin typeface="微软雅黑"/>
                <a:ea typeface="微软雅黑"/>
              </a:rPr>
              <a:t>、</a:t>
            </a:r>
            <a:r>
              <a:rPr lang="zh-CN" altLang="en-US" dirty="0" smtClean="0">
                <a:latin typeface="微软雅黑"/>
                <a:ea typeface="微软雅黑"/>
              </a:rPr>
              <a:t>幽默感和勇气 </a:t>
            </a:r>
            <a:r>
              <a:rPr lang="zh-CN" altLang="en-US" dirty="0">
                <a:latin typeface="微软雅黑"/>
                <a:ea typeface="微软雅黑"/>
              </a:rPr>
              <a:t>等 </a:t>
            </a:r>
            <a:r>
              <a:rPr lang="en-US" altLang="zh-CN" dirty="0">
                <a:latin typeface="微软雅黑"/>
                <a:ea typeface="微软雅黑"/>
              </a:rPr>
              <a:t>. </a:t>
            </a:r>
            <a:endParaRPr lang="zh-CN" altLang="en-US" dirty="0">
              <a:latin typeface="微软雅黑"/>
              <a:ea typeface="微软雅黑"/>
            </a:endParaRPr>
          </a:p>
          <a:p>
            <a:r>
              <a:rPr lang="zh-CN" altLang="en-US" dirty="0">
                <a:latin typeface="微软雅黑"/>
                <a:ea typeface="微软雅黑"/>
              </a:rPr>
              <a:t>创业者经营时必须有战略眼光</a:t>
            </a:r>
            <a:r>
              <a:rPr lang="en-US" altLang="zh-CN" dirty="0">
                <a:latin typeface="微软雅黑"/>
                <a:ea typeface="微软雅黑"/>
              </a:rPr>
              <a:t>,</a:t>
            </a:r>
            <a:r>
              <a:rPr lang="zh-CN" altLang="en-US" dirty="0">
                <a:latin typeface="微软雅黑"/>
                <a:ea typeface="微软雅黑"/>
              </a:rPr>
              <a:t>根据外部环境的变化迅速决策</a:t>
            </a:r>
            <a:r>
              <a:rPr lang="en-US" altLang="zh-CN" dirty="0">
                <a:latin typeface="微软雅黑"/>
                <a:ea typeface="微软雅黑"/>
              </a:rPr>
              <a:t>;</a:t>
            </a:r>
            <a:r>
              <a:rPr lang="zh-CN" altLang="en-US" dirty="0">
                <a:latin typeface="微软雅黑"/>
                <a:ea typeface="微软雅黑"/>
              </a:rPr>
              <a:t>创业者也是宣传鼓动 家</a:t>
            </a:r>
            <a:r>
              <a:rPr lang="en-US" altLang="zh-CN" dirty="0">
                <a:latin typeface="微软雅黑"/>
                <a:ea typeface="微软雅黑"/>
              </a:rPr>
              <a:t>,</a:t>
            </a:r>
            <a:r>
              <a:rPr lang="zh-CN" altLang="en-US" dirty="0">
                <a:latin typeface="微软雅黑"/>
                <a:ea typeface="微软雅黑"/>
              </a:rPr>
              <a:t>广泛地传播自己的企业文化</a:t>
            </a:r>
            <a:r>
              <a:rPr lang="en-US" altLang="zh-CN" dirty="0">
                <a:latin typeface="微软雅黑"/>
                <a:ea typeface="微软雅黑"/>
              </a:rPr>
              <a:t>,</a:t>
            </a:r>
            <a:r>
              <a:rPr lang="zh-CN" altLang="en-US" dirty="0">
                <a:latin typeface="微软雅黑"/>
                <a:ea typeface="微软雅黑"/>
              </a:rPr>
              <a:t>提高企业的知名度</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11339618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3" name="矩形: 圆角 11">
            <a:extLst>
              <a:ext uri="{FF2B5EF4-FFF2-40B4-BE49-F238E27FC236}">
                <a16:creationId xmlns="" xmlns:a16="http://schemas.microsoft.com/office/drawing/2014/main" id="{620324B8-6BB9-4ADB-8F97-301B2336BA99}"/>
              </a:ext>
            </a:extLst>
          </p:cNvPr>
          <p:cNvSpPr/>
          <p:nvPr/>
        </p:nvSpPr>
        <p:spPr>
          <a:xfrm>
            <a:off x="2627784" y="2420888"/>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01</a:t>
            </a:r>
            <a:endParaRPr lang="zh-CN" altLang="en-US" sz="2800" dirty="0">
              <a:solidFill>
                <a:schemeClr val="tx1">
                  <a:lumMod val="75000"/>
                  <a:lumOff val="25000"/>
                </a:schemeClr>
              </a:solidFill>
            </a:endParaRPr>
          </a:p>
        </p:txBody>
      </p:sp>
      <p:sp>
        <p:nvSpPr>
          <p:cNvPr id="14" name="矩形: 圆角 12">
            <a:extLst>
              <a:ext uri="{FF2B5EF4-FFF2-40B4-BE49-F238E27FC236}">
                <a16:creationId xmlns="" xmlns:a16="http://schemas.microsoft.com/office/drawing/2014/main" id="{ADC18029-2579-4D61-BBFE-9A4D23E99E45}"/>
              </a:ext>
            </a:extLst>
          </p:cNvPr>
          <p:cNvSpPr/>
          <p:nvPr/>
        </p:nvSpPr>
        <p:spPr>
          <a:xfrm>
            <a:off x="2627784" y="3068960"/>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02</a:t>
            </a:r>
            <a:endParaRPr lang="zh-CN" altLang="en-US" sz="2800" dirty="0">
              <a:solidFill>
                <a:schemeClr val="tx1">
                  <a:lumMod val="75000"/>
                  <a:lumOff val="25000"/>
                </a:schemeClr>
              </a:solidFill>
            </a:endParaRPr>
          </a:p>
        </p:txBody>
      </p:sp>
      <p:sp>
        <p:nvSpPr>
          <p:cNvPr id="17" name="TextBox 12"/>
          <p:cNvSpPr txBox="1">
            <a:spLocks noChangeArrowheads="1"/>
          </p:cNvSpPr>
          <p:nvPr/>
        </p:nvSpPr>
        <p:spPr bwMode="auto">
          <a:xfrm>
            <a:off x="2483768" y="1124744"/>
            <a:ext cx="5832648" cy="707886"/>
          </a:xfrm>
          <a:prstGeom prst="rect">
            <a:avLst/>
          </a:prstGeom>
          <a:noFill/>
          <a:ln w="9525">
            <a:noFill/>
            <a:miter lim="800000"/>
            <a:headEnd/>
            <a:tailEnd/>
          </a:ln>
        </p:spPr>
        <p:txBody>
          <a:bodyPr wrap="square">
            <a:spAutoFit/>
          </a:bodyPr>
          <a:lstStyle/>
          <a:p>
            <a:r>
              <a:rPr lang="zh-CN" altLang="en-US" sz="4000" dirty="0" smtClean="0">
                <a:solidFill>
                  <a:srgbClr val="800000"/>
                </a:solidFill>
                <a:latin typeface="微软雅黑" pitchFamily="34" charset="-122"/>
                <a:ea typeface="微软雅黑" pitchFamily="34" charset="-122"/>
              </a:rPr>
              <a:t>第九章  大学生职业规划</a:t>
            </a:r>
            <a:endParaRPr lang="zh-CN" altLang="en-US" sz="4000" dirty="0">
              <a:solidFill>
                <a:srgbClr val="800000"/>
              </a:solidFill>
              <a:latin typeface="微软雅黑" pitchFamily="34" charset="-122"/>
              <a:ea typeface="微软雅黑" pitchFamily="34" charset="-122"/>
            </a:endParaRPr>
          </a:p>
        </p:txBody>
      </p:sp>
      <p:sp>
        <p:nvSpPr>
          <p:cNvPr id="4" name="文本框 3"/>
          <p:cNvSpPr txBox="1"/>
          <p:nvPr/>
        </p:nvSpPr>
        <p:spPr>
          <a:xfrm>
            <a:off x="3347864" y="2492896"/>
            <a:ext cx="2880320" cy="461665"/>
          </a:xfrm>
          <a:prstGeom prst="rect">
            <a:avLst/>
          </a:prstGeom>
          <a:noFill/>
        </p:spPr>
        <p:txBody>
          <a:bodyPr wrap="square" rtlCol="0">
            <a:spAutoFit/>
          </a:bodyPr>
          <a:lstStyle/>
          <a:p>
            <a:r>
              <a:rPr kumimoji="1" lang="zh-CN" altLang="en-US" sz="2400" dirty="0" smtClean="0">
                <a:latin typeface="微软雅黑"/>
                <a:ea typeface="微软雅黑"/>
              </a:rPr>
              <a:t>职业与职业的发展</a:t>
            </a:r>
            <a:endParaRPr kumimoji="1" lang="zh-CN" altLang="en-US" sz="2400" dirty="0">
              <a:latin typeface="微软雅黑"/>
              <a:ea typeface="微软雅黑"/>
            </a:endParaRPr>
          </a:p>
        </p:txBody>
      </p:sp>
      <p:sp>
        <p:nvSpPr>
          <p:cNvPr id="19" name="文本框 18"/>
          <p:cNvSpPr txBox="1"/>
          <p:nvPr/>
        </p:nvSpPr>
        <p:spPr>
          <a:xfrm>
            <a:off x="3347864" y="3158970"/>
            <a:ext cx="3312368" cy="461665"/>
          </a:xfrm>
          <a:prstGeom prst="rect">
            <a:avLst/>
          </a:prstGeom>
          <a:noFill/>
        </p:spPr>
        <p:txBody>
          <a:bodyPr wrap="square" rtlCol="0">
            <a:spAutoFit/>
          </a:bodyPr>
          <a:lstStyle/>
          <a:p>
            <a:r>
              <a:rPr kumimoji="1" lang="zh-CN" altLang="en-US" sz="2400" dirty="0" smtClean="0">
                <a:latin typeface="微软雅黑"/>
                <a:ea typeface="微软雅黑"/>
              </a:rPr>
              <a:t>职业理想与职业选择</a:t>
            </a:r>
            <a:endParaRPr kumimoji="1" lang="zh-CN" altLang="en-US" sz="2400" dirty="0">
              <a:latin typeface="微软雅黑"/>
              <a:ea typeface="微软雅黑"/>
            </a:endParaRPr>
          </a:p>
        </p:txBody>
      </p:sp>
      <p:sp>
        <p:nvSpPr>
          <p:cNvPr id="20" name="文本框 19"/>
          <p:cNvSpPr txBox="1"/>
          <p:nvPr/>
        </p:nvSpPr>
        <p:spPr>
          <a:xfrm>
            <a:off x="3347864" y="3825044"/>
            <a:ext cx="3168352" cy="461665"/>
          </a:xfrm>
          <a:prstGeom prst="rect">
            <a:avLst/>
          </a:prstGeom>
          <a:noFill/>
        </p:spPr>
        <p:txBody>
          <a:bodyPr wrap="square" rtlCol="0">
            <a:spAutoFit/>
          </a:bodyPr>
          <a:lstStyle/>
          <a:p>
            <a:r>
              <a:rPr kumimoji="1" lang="zh-CN" altLang="en-US" sz="2400" dirty="0" smtClean="0">
                <a:latin typeface="微软雅黑"/>
                <a:ea typeface="微软雅黑"/>
              </a:rPr>
              <a:t>职业生涯设计</a:t>
            </a:r>
            <a:endParaRPr kumimoji="1" lang="zh-CN" altLang="en-US" sz="2400" dirty="0">
              <a:latin typeface="微软雅黑"/>
              <a:ea typeface="微软雅黑"/>
            </a:endParaRPr>
          </a:p>
        </p:txBody>
      </p:sp>
      <p:sp>
        <p:nvSpPr>
          <p:cNvPr id="21" name="文本框 20"/>
          <p:cNvSpPr txBox="1"/>
          <p:nvPr/>
        </p:nvSpPr>
        <p:spPr>
          <a:xfrm>
            <a:off x="3347864" y="4491118"/>
            <a:ext cx="2744682" cy="461665"/>
          </a:xfrm>
          <a:prstGeom prst="rect">
            <a:avLst/>
          </a:prstGeom>
          <a:noFill/>
        </p:spPr>
        <p:txBody>
          <a:bodyPr wrap="square" rtlCol="0">
            <a:spAutoFit/>
          </a:bodyPr>
          <a:lstStyle/>
          <a:p>
            <a:r>
              <a:rPr kumimoji="1" lang="zh-CN" altLang="en-US" sz="2400" dirty="0" smtClean="0">
                <a:latin typeface="微软雅黑"/>
                <a:ea typeface="微软雅黑"/>
              </a:rPr>
              <a:t>创业与创新</a:t>
            </a:r>
            <a:endParaRPr kumimoji="1" lang="zh-CN" altLang="en-US" sz="2400" dirty="0">
              <a:latin typeface="微软雅黑"/>
              <a:ea typeface="微软雅黑"/>
            </a:endParaRPr>
          </a:p>
        </p:txBody>
      </p:sp>
      <p:sp>
        <p:nvSpPr>
          <p:cNvPr id="22" name="文本框 21"/>
          <p:cNvSpPr txBox="1"/>
          <p:nvPr/>
        </p:nvSpPr>
        <p:spPr>
          <a:xfrm>
            <a:off x="3347864" y="5157193"/>
            <a:ext cx="3384376" cy="461665"/>
          </a:xfrm>
          <a:prstGeom prst="rect">
            <a:avLst/>
          </a:prstGeom>
          <a:noFill/>
        </p:spPr>
        <p:txBody>
          <a:bodyPr wrap="square" rtlCol="0">
            <a:spAutoFit/>
          </a:bodyPr>
          <a:lstStyle/>
          <a:p>
            <a:r>
              <a:rPr kumimoji="1" lang="zh-CN" altLang="en-US" sz="2400" dirty="0" smtClean="0">
                <a:latin typeface="微软雅黑"/>
                <a:ea typeface="微软雅黑"/>
              </a:rPr>
              <a:t>创业准备</a:t>
            </a:r>
            <a:endParaRPr kumimoji="1" lang="zh-CN" altLang="en-US" sz="2400" dirty="0">
              <a:latin typeface="微软雅黑"/>
              <a:ea typeface="微软雅黑"/>
            </a:endParaRPr>
          </a:p>
        </p:txBody>
      </p:sp>
      <p:sp>
        <p:nvSpPr>
          <p:cNvPr id="23" name="矩形: 圆角 11">
            <a:extLst>
              <a:ext uri="{FF2B5EF4-FFF2-40B4-BE49-F238E27FC236}">
                <a16:creationId xmlns="" xmlns:a16="http://schemas.microsoft.com/office/drawing/2014/main" id="{620324B8-6BB9-4ADB-8F97-301B2336BA99}"/>
              </a:ext>
            </a:extLst>
          </p:cNvPr>
          <p:cNvSpPr/>
          <p:nvPr/>
        </p:nvSpPr>
        <p:spPr>
          <a:xfrm>
            <a:off x="2627784" y="3717032"/>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03</a:t>
            </a:r>
            <a:endParaRPr lang="zh-CN" altLang="en-US" sz="2800" dirty="0">
              <a:solidFill>
                <a:schemeClr val="tx1">
                  <a:lumMod val="75000"/>
                  <a:lumOff val="25000"/>
                </a:schemeClr>
              </a:solidFill>
            </a:endParaRPr>
          </a:p>
        </p:txBody>
      </p:sp>
      <p:sp>
        <p:nvSpPr>
          <p:cNvPr id="24" name="矩形: 圆角 12">
            <a:extLst>
              <a:ext uri="{FF2B5EF4-FFF2-40B4-BE49-F238E27FC236}">
                <a16:creationId xmlns="" xmlns:a16="http://schemas.microsoft.com/office/drawing/2014/main" id="{ADC18029-2579-4D61-BBFE-9A4D23E99E45}"/>
              </a:ext>
            </a:extLst>
          </p:cNvPr>
          <p:cNvSpPr/>
          <p:nvPr/>
        </p:nvSpPr>
        <p:spPr>
          <a:xfrm>
            <a:off x="2627784" y="4365104"/>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04</a:t>
            </a:r>
            <a:endParaRPr lang="zh-CN" altLang="en-US" sz="2800" dirty="0">
              <a:solidFill>
                <a:schemeClr val="tx1">
                  <a:lumMod val="75000"/>
                  <a:lumOff val="25000"/>
                </a:schemeClr>
              </a:solidFill>
            </a:endParaRPr>
          </a:p>
        </p:txBody>
      </p:sp>
      <p:sp>
        <p:nvSpPr>
          <p:cNvPr id="25" name="矩形: 圆角 11">
            <a:extLst>
              <a:ext uri="{FF2B5EF4-FFF2-40B4-BE49-F238E27FC236}">
                <a16:creationId xmlns="" xmlns:a16="http://schemas.microsoft.com/office/drawing/2014/main" id="{620324B8-6BB9-4ADB-8F97-301B2336BA99}"/>
              </a:ext>
            </a:extLst>
          </p:cNvPr>
          <p:cNvSpPr/>
          <p:nvPr/>
        </p:nvSpPr>
        <p:spPr>
          <a:xfrm>
            <a:off x="2627784" y="5013176"/>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05</a:t>
            </a:r>
            <a:endParaRPr lang="zh-CN" altLang="en-US" sz="2800" dirty="0">
              <a:solidFill>
                <a:schemeClr val="tx1">
                  <a:lumMod val="75000"/>
                  <a:lumOff val="25000"/>
                </a:schemeClr>
              </a:solidFill>
            </a:endParaRPr>
          </a:p>
        </p:txBody>
      </p:sp>
    </p:spTree>
    <p:extLst>
      <p:ext uri="{BB962C8B-B14F-4D97-AF65-F5344CB8AC3E}">
        <p14:creationId xmlns:p14="http://schemas.microsoft.com/office/powerpoint/2010/main" val="30982322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711272"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第四</a:t>
            </a:r>
            <a:r>
              <a:rPr lang="zh-CN" altLang="en-US" sz="3200" dirty="0" smtClean="0">
                <a:latin typeface="微软雅黑"/>
                <a:ea typeface="微软雅黑"/>
              </a:rPr>
              <a:t>节  创业</a:t>
            </a:r>
            <a:r>
              <a:rPr lang="zh-CN" altLang="en-US" sz="3200" dirty="0" smtClean="0">
                <a:latin typeface="微软雅黑"/>
                <a:ea typeface="微软雅黑"/>
              </a:rPr>
              <a:t>与创新</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908720"/>
            <a:ext cx="7776864" cy="4678204"/>
          </a:xfrm>
          <a:prstGeom prst="rect">
            <a:avLst/>
          </a:prstGeom>
          <a:noFill/>
        </p:spPr>
        <p:txBody>
          <a:bodyPr wrap="square" rtlCol="0">
            <a:spAutoFit/>
          </a:bodyPr>
          <a:lstStyle/>
          <a:p>
            <a:r>
              <a:rPr lang="zh-CN" altLang="en-US" sz="2400" dirty="0">
                <a:latin typeface="微软雅黑"/>
                <a:ea typeface="微软雅黑"/>
              </a:rPr>
              <a:t>四、创业者的素质和能力要求 </a:t>
            </a:r>
          </a:p>
          <a:p>
            <a:pPr marL="627063"/>
            <a:r>
              <a:rPr lang="en-US" altLang="zh-CN" dirty="0">
                <a:latin typeface="微软雅黑"/>
                <a:ea typeface="微软雅黑"/>
              </a:rPr>
              <a:t>(</a:t>
            </a:r>
            <a:r>
              <a:rPr lang="zh-CN" altLang="en-US" dirty="0">
                <a:latin typeface="微软雅黑"/>
                <a:ea typeface="微软雅黑"/>
              </a:rPr>
              <a:t>二 </a:t>
            </a:r>
            <a:r>
              <a:rPr lang="en-US" altLang="zh-CN" dirty="0">
                <a:latin typeface="微软雅黑"/>
                <a:ea typeface="微软雅黑"/>
              </a:rPr>
              <a:t>)</a:t>
            </a:r>
            <a:r>
              <a:rPr lang="zh-CN" altLang="en-US" dirty="0">
                <a:latin typeface="微软雅黑"/>
                <a:ea typeface="微软雅黑"/>
              </a:rPr>
              <a:t>创 业 者 的 知 识 及 能 力 毕业生创业时面对着茫茫商海</a:t>
            </a:r>
            <a:r>
              <a:rPr lang="en-US" altLang="zh-CN" dirty="0">
                <a:latin typeface="微软雅黑"/>
                <a:ea typeface="微软雅黑"/>
              </a:rPr>
              <a:t>,</a:t>
            </a:r>
            <a:r>
              <a:rPr lang="zh-CN" altLang="en-US" dirty="0">
                <a:latin typeface="微软雅黑"/>
                <a:ea typeface="微软雅黑"/>
              </a:rPr>
              <a:t>仅具备一定的创业素质是不够的</a:t>
            </a:r>
            <a:r>
              <a:rPr lang="en-US" altLang="zh-CN" dirty="0">
                <a:latin typeface="微软雅黑"/>
                <a:ea typeface="微软雅黑"/>
              </a:rPr>
              <a:t>,</a:t>
            </a:r>
            <a:r>
              <a:rPr lang="zh-CN" altLang="en-US" dirty="0">
                <a:latin typeface="微软雅黑"/>
                <a:ea typeface="微软雅黑"/>
              </a:rPr>
              <a:t>还要有一定的知识和 </a:t>
            </a:r>
          </a:p>
          <a:p>
            <a:pPr marL="627063"/>
            <a:r>
              <a:rPr lang="zh-CN" altLang="en-US" dirty="0">
                <a:latin typeface="微软雅黑"/>
                <a:ea typeface="微软雅黑"/>
              </a:rPr>
              <a:t>能力要求</a:t>
            </a:r>
            <a:r>
              <a:rPr lang="en-US" altLang="zh-CN" dirty="0">
                <a:latin typeface="微软雅黑"/>
                <a:ea typeface="微软雅黑"/>
              </a:rPr>
              <a:t>.</a:t>
            </a:r>
            <a:br>
              <a:rPr lang="en-US" altLang="zh-CN" dirty="0">
                <a:latin typeface="微软雅黑"/>
                <a:ea typeface="微软雅黑"/>
              </a:rPr>
            </a:br>
            <a:r>
              <a:rPr lang="en-US" altLang="zh-CN" b="1" dirty="0">
                <a:latin typeface="微软雅黑"/>
                <a:ea typeface="微软雅黑"/>
              </a:rPr>
              <a:t>1 .</a:t>
            </a:r>
            <a:r>
              <a:rPr lang="zh-CN" altLang="en-US" b="1" dirty="0">
                <a:latin typeface="微软雅黑"/>
                <a:ea typeface="微软雅黑"/>
              </a:rPr>
              <a:t>创 业 者 的 知 识 要 求 </a:t>
            </a:r>
          </a:p>
          <a:p>
            <a:pPr marL="627063"/>
            <a:r>
              <a:rPr lang="en-US" altLang="zh-CN" sz="1600" dirty="0">
                <a:latin typeface="微软雅黑"/>
                <a:ea typeface="微软雅黑"/>
              </a:rPr>
              <a:t>(1)</a:t>
            </a:r>
            <a:r>
              <a:rPr lang="zh-CN" altLang="en-US" sz="1600" dirty="0">
                <a:latin typeface="微软雅黑"/>
                <a:ea typeface="微软雅黑"/>
              </a:rPr>
              <a:t>应具有扎实的专业知识和宽广的综合知识</a:t>
            </a:r>
            <a:r>
              <a:rPr lang="en-US" altLang="zh-CN" sz="1600" dirty="0">
                <a:latin typeface="微软雅黑"/>
                <a:ea typeface="微软雅黑"/>
              </a:rPr>
              <a:t>,</a:t>
            </a:r>
            <a:r>
              <a:rPr lang="zh-CN" altLang="en-US" sz="1600" dirty="0">
                <a:latin typeface="微软雅黑"/>
                <a:ea typeface="微软雅黑"/>
              </a:rPr>
              <a:t>只有这样才能正确分析形势</a:t>
            </a:r>
            <a:r>
              <a:rPr lang="en-US" altLang="zh-CN" sz="1600" dirty="0">
                <a:latin typeface="微软雅黑"/>
                <a:ea typeface="微软雅黑"/>
              </a:rPr>
              <a:t>,</a:t>
            </a:r>
            <a:r>
              <a:rPr lang="zh-CN" altLang="en-US" sz="1600" dirty="0">
                <a:latin typeface="微软雅黑"/>
                <a:ea typeface="微软雅黑"/>
              </a:rPr>
              <a:t>把握事物 发展的全局</a:t>
            </a:r>
            <a:r>
              <a:rPr lang="en-US" altLang="zh-CN" sz="1600" dirty="0">
                <a:latin typeface="微软雅黑"/>
                <a:ea typeface="微软雅黑"/>
              </a:rPr>
              <a:t>,</a:t>
            </a:r>
            <a:r>
              <a:rPr lang="zh-CN" altLang="en-US" sz="1600" dirty="0">
                <a:latin typeface="微软雅黑"/>
                <a:ea typeface="微软雅黑"/>
              </a:rPr>
              <a:t>提出独到的见解和谋略</a:t>
            </a:r>
            <a:r>
              <a:rPr lang="en-US" altLang="zh-CN" sz="1600" dirty="0">
                <a:latin typeface="微软雅黑"/>
                <a:ea typeface="微软雅黑"/>
              </a:rPr>
              <a:t>,</a:t>
            </a:r>
            <a:r>
              <a:rPr lang="zh-CN" altLang="en-US" sz="1600" dirty="0">
                <a:latin typeface="微软雅黑"/>
                <a:ea typeface="微软雅黑"/>
              </a:rPr>
              <a:t>认清事物的本质</a:t>
            </a:r>
            <a:r>
              <a:rPr lang="en-US" altLang="zh-CN" sz="1600" dirty="0">
                <a:latin typeface="微软雅黑"/>
                <a:ea typeface="微软雅黑"/>
              </a:rPr>
              <a:t>,</a:t>
            </a:r>
            <a:r>
              <a:rPr lang="zh-CN" altLang="en-US" sz="1600" dirty="0">
                <a:latin typeface="微软雅黑"/>
                <a:ea typeface="微软雅黑"/>
              </a:rPr>
              <a:t>把握其规律</a:t>
            </a:r>
            <a:r>
              <a:rPr lang="en-US" altLang="zh-CN" sz="1600" dirty="0">
                <a:latin typeface="微软雅黑"/>
                <a:ea typeface="微软雅黑"/>
              </a:rPr>
              <a:t>,</a:t>
            </a:r>
            <a:r>
              <a:rPr lang="zh-CN" altLang="en-US" sz="1600" dirty="0">
                <a:latin typeface="微软雅黑"/>
                <a:ea typeface="微软雅黑"/>
              </a:rPr>
              <a:t>实现创业目标</a:t>
            </a:r>
            <a:r>
              <a:rPr lang="en-US" altLang="zh-CN" sz="1600" dirty="0">
                <a:latin typeface="微软雅黑"/>
                <a:ea typeface="微软雅黑"/>
              </a:rPr>
              <a:t>. </a:t>
            </a:r>
            <a:endParaRPr lang="zh-CN" altLang="en-US" sz="1600" dirty="0">
              <a:latin typeface="微软雅黑"/>
              <a:ea typeface="微软雅黑"/>
            </a:endParaRPr>
          </a:p>
          <a:p>
            <a:pPr marL="627063"/>
            <a:r>
              <a:rPr lang="en-US" altLang="zh-CN" sz="1600" dirty="0">
                <a:latin typeface="微软雅黑"/>
                <a:ea typeface="微软雅黑"/>
              </a:rPr>
              <a:t>(2)</a:t>
            </a:r>
            <a:r>
              <a:rPr lang="zh-CN" altLang="en-US" sz="1600" dirty="0">
                <a:latin typeface="微软雅黑"/>
                <a:ea typeface="微软雅黑"/>
              </a:rPr>
              <a:t>应 具 备 相 关 的 商 业 知 识 </a:t>
            </a:r>
            <a:r>
              <a:rPr lang="en-US" altLang="zh-CN" sz="1600" dirty="0">
                <a:latin typeface="微软雅黑"/>
                <a:ea typeface="微软雅黑"/>
              </a:rPr>
              <a:t>,</a:t>
            </a:r>
            <a:r>
              <a:rPr lang="zh-CN" altLang="en-US" sz="1600" dirty="0">
                <a:latin typeface="微软雅黑"/>
                <a:ea typeface="微软雅黑"/>
              </a:rPr>
              <a:t>如 商 品 交 换 </a:t>
            </a:r>
            <a:r>
              <a:rPr lang="en-US" altLang="zh-CN" sz="1600" dirty="0">
                <a:latin typeface="微软雅黑"/>
                <a:ea typeface="微软雅黑"/>
              </a:rPr>
              <a:t>,</a:t>
            </a:r>
            <a:r>
              <a:rPr lang="zh-CN" altLang="en-US" sz="1600" dirty="0">
                <a:latin typeface="微软雅黑"/>
                <a:ea typeface="微软雅黑"/>
              </a:rPr>
              <a:t>商 品 流 通 等 </a:t>
            </a:r>
            <a:r>
              <a:rPr lang="en-US" altLang="zh-CN" sz="1600" dirty="0">
                <a:latin typeface="微软雅黑"/>
                <a:ea typeface="微软雅黑"/>
              </a:rPr>
              <a:t>. </a:t>
            </a:r>
            <a:endParaRPr lang="zh-CN" altLang="en-US" sz="1600" dirty="0">
              <a:latin typeface="微软雅黑"/>
              <a:ea typeface="微软雅黑"/>
            </a:endParaRPr>
          </a:p>
          <a:p>
            <a:pPr marL="627063"/>
            <a:r>
              <a:rPr lang="en-US" altLang="zh-CN" sz="1600" dirty="0">
                <a:latin typeface="微软雅黑"/>
                <a:ea typeface="微软雅黑"/>
              </a:rPr>
              <a:t>(3)</a:t>
            </a:r>
            <a:r>
              <a:rPr lang="zh-CN" altLang="en-US" sz="1600" dirty="0">
                <a:latin typeface="微软雅黑"/>
                <a:ea typeface="微软雅黑"/>
              </a:rPr>
              <a:t>应具备一定的管理知识</a:t>
            </a:r>
            <a:r>
              <a:rPr lang="en-US" altLang="zh-CN" sz="1600" dirty="0">
                <a:latin typeface="微软雅黑"/>
                <a:ea typeface="微软雅黑"/>
              </a:rPr>
              <a:t>,</a:t>
            </a:r>
            <a:r>
              <a:rPr lang="zh-CN" altLang="en-US" sz="1600" dirty="0">
                <a:latin typeface="微软雅黑"/>
                <a:ea typeface="微软雅黑"/>
              </a:rPr>
              <a:t>如从事行政管理、资金财务管理、物资管理、生产管理和市 场营销管理等</a:t>
            </a:r>
            <a:r>
              <a:rPr lang="en-US" altLang="zh-CN" sz="1600" dirty="0">
                <a:latin typeface="微软雅黑"/>
                <a:ea typeface="微软雅黑"/>
              </a:rPr>
              <a:t>. </a:t>
            </a:r>
            <a:endParaRPr lang="zh-CN" altLang="en-US" sz="1600" dirty="0">
              <a:latin typeface="微软雅黑"/>
              <a:ea typeface="微软雅黑"/>
            </a:endParaRPr>
          </a:p>
          <a:p>
            <a:pPr marL="627063"/>
            <a:r>
              <a:rPr lang="en-US" altLang="zh-CN" sz="1600" dirty="0">
                <a:latin typeface="微软雅黑"/>
                <a:ea typeface="微软雅黑"/>
              </a:rPr>
              <a:t>(4)</a:t>
            </a:r>
            <a:r>
              <a:rPr lang="zh-CN" altLang="en-US" sz="1600" dirty="0">
                <a:latin typeface="微软雅黑"/>
                <a:ea typeface="微软雅黑"/>
              </a:rPr>
              <a:t>应具备相关的法律知识</a:t>
            </a:r>
            <a:r>
              <a:rPr lang="en-US" altLang="zh-CN" sz="1600" dirty="0">
                <a:latin typeface="微软雅黑"/>
                <a:ea typeface="微软雅黑"/>
              </a:rPr>
              <a:t>,</a:t>
            </a:r>
            <a:r>
              <a:rPr lang="zh-CN" altLang="en-US" sz="1600" dirty="0">
                <a:latin typeface="微软雅黑"/>
                <a:ea typeface="微软雅黑"/>
              </a:rPr>
              <a:t>如工商注册登记</a:t>
            </a:r>
            <a:r>
              <a:rPr lang="en-US" altLang="zh-CN" sz="1600" dirty="0">
                <a:latin typeface="微软雅黑"/>
                <a:ea typeface="微软雅黑"/>
              </a:rPr>
              <a:t>,</a:t>
            </a:r>
            <a:r>
              <a:rPr lang="zh-CN" altLang="en-US" sz="1600" dirty="0">
                <a:latin typeface="微软雅黑"/>
                <a:ea typeface="微软雅黑"/>
              </a:rPr>
              <a:t>经济合同和税务等法律知识</a:t>
            </a:r>
            <a:r>
              <a:rPr lang="en-US" altLang="zh-CN" sz="1600" dirty="0" smtClean="0">
                <a:latin typeface="微软雅黑"/>
                <a:ea typeface="微软雅黑"/>
              </a:rPr>
              <a:t>.</a:t>
            </a:r>
          </a:p>
          <a:p>
            <a:pPr marL="627063"/>
            <a:r>
              <a:rPr lang="en-US" altLang="zh-CN" b="1" dirty="0" smtClean="0">
                <a:latin typeface="微软雅黑"/>
                <a:ea typeface="微软雅黑"/>
              </a:rPr>
              <a:t> </a:t>
            </a:r>
            <a:r>
              <a:rPr lang="en-US" altLang="zh-CN" b="1" dirty="0">
                <a:latin typeface="微软雅黑"/>
                <a:ea typeface="微软雅黑"/>
              </a:rPr>
              <a:t>2 </a:t>
            </a:r>
            <a:r>
              <a:rPr lang="en-US" altLang="zh-CN" b="1" dirty="0" smtClean="0">
                <a:latin typeface="微软雅黑"/>
                <a:ea typeface="微软雅黑"/>
              </a:rPr>
              <a:t>.</a:t>
            </a:r>
            <a:r>
              <a:rPr lang="zh-CN" altLang="en-US" b="1" dirty="0" smtClean="0">
                <a:latin typeface="微软雅黑"/>
                <a:ea typeface="微软雅黑"/>
              </a:rPr>
              <a:t>创 </a:t>
            </a:r>
            <a:r>
              <a:rPr lang="zh-CN" altLang="en-US" b="1" dirty="0">
                <a:latin typeface="微软雅黑"/>
                <a:ea typeface="微软雅黑"/>
              </a:rPr>
              <a:t>业 者 的 能 力 要 求 </a:t>
            </a:r>
          </a:p>
          <a:p>
            <a:pPr marL="627063"/>
            <a:r>
              <a:rPr lang="zh-CN" altLang="en-US" dirty="0">
                <a:latin typeface="微软雅黑"/>
                <a:ea typeface="微软雅黑"/>
              </a:rPr>
              <a:t>对创业者来说</a:t>
            </a:r>
            <a:r>
              <a:rPr lang="en-US" altLang="zh-CN" dirty="0">
                <a:latin typeface="微软雅黑"/>
                <a:ea typeface="微软雅黑"/>
              </a:rPr>
              <a:t>,</a:t>
            </a:r>
            <a:r>
              <a:rPr lang="zh-CN" altLang="en-US" dirty="0">
                <a:latin typeface="微软雅黑"/>
                <a:ea typeface="微软雅黑"/>
              </a:rPr>
              <a:t>具备各种能力是创业成功的充分条件</a:t>
            </a:r>
            <a:r>
              <a:rPr lang="en-US" altLang="zh-CN" dirty="0">
                <a:latin typeface="微软雅黑"/>
                <a:ea typeface="微软雅黑"/>
              </a:rPr>
              <a:t>.</a:t>
            </a:r>
            <a:r>
              <a:rPr lang="zh-CN" altLang="en-US" dirty="0">
                <a:latin typeface="微软雅黑"/>
                <a:ea typeface="微软雅黑"/>
              </a:rPr>
              <a:t>因此</a:t>
            </a:r>
            <a:r>
              <a:rPr lang="en-US" altLang="zh-CN" dirty="0">
                <a:latin typeface="微软雅黑"/>
                <a:ea typeface="微软雅黑"/>
              </a:rPr>
              <a:t>,</a:t>
            </a:r>
            <a:r>
              <a:rPr lang="zh-CN" altLang="en-US" dirty="0">
                <a:latin typeface="微软雅黑"/>
                <a:ea typeface="微软雅黑"/>
              </a:rPr>
              <a:t>毕业生从开始创业或在创 业过程中都必须不断培养和提高创业能力</a:t>
            </a:r>
            <a:r>
              <a:rPr lang="en-US" altLang="zh-CN" dirty="0">
                <a:latin typeface="微软雅黑"/>
                <a:ea typeface="微软雅黑"/>
              </a:rPr>
              <a:t>.</a:t>
            </a:r>
            <a:r>
              <a:rPr lang="zh-CN" altLang="en-US" dirty="0">
                <a:latin typeface="微软雅黑"/>
                <a:ea typeface="微软雅黑"/>
              </a:rPr>
              <a:t>这里所说的创业能力</a:t>
            </a:r>
            <a:r>
              <a:rPr lang="en-US" altLang="zh-CN" dirty="0">
                <a:latin typeface="微软雅黑"/>
                <a:ea typeface="微软雅黑"/>
              </a:rPr>
              <a:t>,</a:t>
            </a:r>
            <a:r>
              <a:rPr lang="zh-CN" altLang="en-US" dirty="0">
                <a:latin typeface="微软雅黑"/>
                <a:ea typeface="微软雅黑"/>
              </a:rPr>
              <a:t>可分解为学习能力、开拓 创新能力、组织领导能力、协作能力和交际能力</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104196271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第五</a:t>
            </a:r>
            <a:r>
              <a:rPr lang="zh-CN" altLang="en-US" sz="3200" dirty="0" smtClean="0">
                <a:latin typeface="微软雅黑"/>
                <a:ea typeface="微软雅黑"/>
              </a:rPr>
              <a:t>节  创业</a:t>
            </a:r>
            <a:r>
              <a:rPr lang="zh-CN" altLang="en-US" sz="3200" dirty="0" smtClean="0">
                <a:latin typeface="微软雅黑"/>
                <a:ea typeface="微软雅黑"/>
              </a:rPr>
              <a:t>准备</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908720"/>
            <a:ext cx="7920880" cy="5632311"/>
          </a:xfrm>
          <a:prstGeom prst="rect">
            <a:avLst/>
          </a:prstGeom>
          <a:noFill/>
        </p:spPr>
        <p:txBody>
          <a:bodyPr wrap="square" rtlCol="0">
            <a:spAutoFit/>
          </a:bodyPr>
          <a:lstStyle/>
          <a:p>
            <a:r>
              <a:rPr lang="zh-CN" altLang="en-US" sz="2400" dirty="0">
                <a:latin typeface="微软雅黑"/>
                <a:ea typeface="微软雅黑"/>
              </a:rPr>
              <a:t>一、创业实务知识 </a:t>
            </a:r>
          </a:p>
          <a:p>
            <a:r>
              <a:rPr lang="zh-CN" altLang="en-US" sz="2000" dirty="0" smtClean="0">
                <a:latin typeface="微软雅黑"/>
                <a:ea typeface="微软雅黑"/>
              </a:rPr>
              <a:t>      创业之前创业</a:t>
            </a:r>
            <a:r>
              <a:rPr lang="zh-CN" altLang="en-US" sz="2000" dirty="0">
                <a:latin typeface="微软雅黑"/>
                <a:ea typeface="微软雅黑"/>
              </a:rPr>
              <a:t>者必须对工商税务、金融保险、经济法律等创业实务知识有足够的了解</a:t>
            </a:r>
            <a:r>
              <a:rPr lang="en-US" altLang="zh-CN" sz="2000" dirty="0">
                <a:latin typeface="微软雅黑"/>
                <a:ea typeface="微软雅黑"/>
              </a:rPr>
              <a:t>. </a:t>
            </a:r>
            <a:r>
              <a:rPr lang="zh-CN" altLang="en-US" sz="2000" dirty="0">
                <a:latin typeface="微软雅黑"/>
                <a:ea typeface="微软雅黑"/>
              </a:rPr>
              <a:t>掌握了这些知识</a:t>
            </a:r>
            <a:r>
              <a:rPr lang="en-US" altLang="zh-CN" sz="2000" dirty="0">
                <a:latin typeface="微软雅黑"/>
                <a:ea typeface="微软雅黑"/>
              </a:rPr>
              <a:t>,</a:t>
            </a:r>
            <a:r>
              <a:rPr lang="zh-CN" altLang="en-US" sz="2000" dirty="0">
                <a:latin typeface="微软雅黑"/>
                <a:ea typeface="微软雅黑"/>
              </a:rPr>
              <a:t>才能处理好在创业过程中各种各样、纷繁复杂的人和事</a:t>
            </a:r>
            <a:r>
              <a:rPr lang="en-US" altLang="zh-CN" sz="2000" dirty="0">
                <a:latin typeface="微软雅黑"/>
                <a:ea typeface="微软雅黑"/>
              </a:rPr>
              <a:t>,</a:t>
            </a:r>
            <a:r>
              <a:rPr lang="zh-CN" altLang="en-US" sz="2000" dirty="0">
                <a:latin typeface="微软雅黑"/>
                <a:ea typeface="微软雅黑"/>
              </a:rPr>
              <a:t>如怎样进行工商 注册和税务登记</a:t>
            </a:r>
            <a:r>
              <a:rPr lang="en-US" altLang="zh-CN" sz="2000" dirty="0">
                <a:latin typeface="微软雅黑"/>
                <a:ea typeface="微软雅黑"/>
              </a:rPr>
              <a:t>,</a:t>
            </a:r>
            <a:r>
              <a:rPr lang="zh-CN" altLang="en-US" sz="2000" dirty="0">
                <a:latin typeface="微软雅黑"/>
                <a:ea typeface="微软雅黑"/>
              </a:rPr>
              <a:t>取得合法经营资格</a:t>
            </a:r>
            <a:r>
              <a:rPr lang="en-US" altLang="zh-CN" sz="2000" dirty="0">
                <a:latin typeface="微软雅黑"/>
                <a:ea typeface="微软雅黑"/>
              </a:rPr>
              <a:t>;</a:t>
            </a:r>
            <a:r>
              <a:rPr lang="zh-CN" altLang="en-US" sz="2000" dirty="0">
                <a:latin typeface="微软雅黑"/>
                <a:ea typeface="微软雅黑"/>
              </a:rPr>
              <a:t>如何与银行打交道</a:t>
            </a:r>
            <a:r>
              <a:rPr lang="en-US" altLang="zh-CN" sz="2000" dirty="0">
                <a:latin typeface="微软雅黑"/>
                <a:ea typeface="微软雅黑"/>
              </a:rPr>
              <a:t>,</a:t>
            </a:r>
            <a:r>
              <a:rPr lang="zh-CN" altLang="en-US" sz="2000" dirty="0">
                <a:latin typeface="微软雅黑"/>
                <a:ea typeface="微软雅黑"/>
              </a:rPr>
              <a:t>获取贷款</a:t>
            </a:r>
            <a:r>
              <a:rPr lang="en-US" altLang="zh-CN" sz="2000" dirty="0">
                <a:latin typeface="微软雅黑"/>
                <a:ea typeface="微软雅黑"/>
              </a:rPr>
              <a:t>;</a:t>
            </a:r>
            <a:r>
              <a:rPr lang="zh-CN" altLang="en-US" sz="2000" dirty="0">
                <a:latin typeface="微软雅黑"/>
                <a:ea typeface="微软雅黑"/>
              </a:rPr>
              <a:t>如何办理保险</a:t>
            </a:r>
            <a:r>
              <a:rPr lang="en-US" altLang="zh-CN" sz="2000" dirty="0">
                <a:latin typeface="微软雅黑"/>
                <a:ea typeface="微软雅黑"/>
              </a:rPr>
              <a:t>,</a:t>
            </a:r>
            <a:r>
              <a:rPr lang="zh-CN" altLang="en-US" sz="2000" dirty="0">
                <a:latin typeface="微软雅黑"/>
                <a:ea typeface="微软雅黑"/>
              </a:rPr>
              <a:t>防范经 营风险</a:t>
            </a:r>
            <a:r>
              <a:rPr lang="en-US" altLang="zh-CN" sz="2000" dirty="0">
                <a:latin typeface="微软雅黑"/>
                <a:ea typeface="微软雅黑"/>
              </a:rPr>
              <a:t>,</a:t>
            </a:r>
            <a:r>
              <a:rPr lang="zh-CN" altLang="en-US" sz="2000" dirty="0">
                <a:latin typeface="微软雅黑"/>
                <a:ea typeface="微软雅黑"/>
              </a:rPr>
              <a:t>获得社会保障</a:t>
            </a:r>
            <a:r>
              <a:rPr lang="en-US" altLang="zh-CN" sz="2000" dirty="0">
                <a:latin typeface="微软雅黑"/>
                <a:ea typeface="微软雅黑"/>
              </a:rPr>
              <a:t>;</a:t>
            </a:r>
            <a:r>
              <a:rPr lang="zh-CN" altLang="en-US" sz="2000" dirty="0">
                <a:latin typeface="微软雅黑"/>
                <a:ea typeface="微软雅黑"/>
              </a:rPr>
              <a:t>如何处理好与国家、购销单位或个人等的各种关系</a:t>
            </a:r>
            <a:r>
              <a:rPr lang="en-US" altLang="zh-CN" sz="2000" dirty="0">
                <a:latin typeface="微软雅黑"/>
                <a:ea typeface="微软雅黑"/>
              </a:rPr>
              <a:t>;</a:t>
            </a:r>
            <a:r>
              <a:rPr lang="zh-CN" altLang="en-US" sz="2000" dirty="0">
                <a:latin typeface="微软雅黑"/>
                <a:ea typeface="微软雅黑"/>
              </a:rPr>
              <a:t>如何运用法律手 段来保障生产经营的合法权益等</a:t>
            </a:r>
            <a:r>
              <a:rPr lang="en-US" altLang="zh-CN" sz="2000" dirty="0">
                <a:latin typeface="微软雅黑"/>
                <a:ea typeface="微软雅黑"/>
              </a:rPr>
              <a:t>. </a:t>
            </a:r>
            <a:endParaRPr lang="zh-CN" altLang="en-US" sz="2000" dirty="0">
              <a:latin typeface="微软雅黑"/>
              <a:ea typeface="微软雅黑"/>
            </a:endParaRPr>
          </a:p>
          <a:p>
            <a:pPr marL="454025" indent="79375"/>
            <a:r>
              <a:rPr lang="en-US" altLang="zh-TW" dirty="0">
                <a:latin typeface="微软雅黑"/>
                <a:ea typeface="微软雅黑"/>
              </a:rPr>
              <a:t>(</a:t>
            </a:r>
            <a:r>
              <a:rPr lang="zh-TW" altLang="en-US" dirty="0">
                <a:latin typeface="微软雅黑"/>
                <a:ea typeface="微软雅黑"/>
              </a:rPr>
              <a:t>一 </a:t>
            </a:r>
            <a:r>
              <a:rPr lang="en-US" altLang="zh-TW" dirty="0">
                <a:latin typeface="微软雅黑"/>
                <a:ea typeface="微软雅黑"/>
              </a:rPr>
              <a:t>)</a:t>
            </a:r>
            <a:r>
              <a:rPr lang="zh-TW" altLang="en-US" dirty="0">
                <a:latin typeface="微软雅黑"/>
                <a:ea typeface="微软雅黑"/>
              </a:rPr>
              <a:t>工 商 税 务 知 识 </a:t>
            </a:r>
            <a:endParaRPr lang="en-US" altLang="zh-TW" dirty="0" smtClean="0">
              <a:latin typeface="微软雅黑"/>
              <a:ea typeface="微软雅黑"/>
            </a:endParaRPr>
          </a:p>
          <a:p>
            <a:pPr marL="454025" indent="79375"/>
            <a:r>
              <a:rPr lang="en-US" altLang="zh-CN" dirty="0" smtClean="0">
                <a:latin typeface="微软雅黑"/>
                <a:ea typeface="微软雅黑"/>
              </a:rPr>
              <a:t>     (</a:t>
            </a:r>
            <a:r>
              <a:rPr lang="zh-CN" altLang="en-US" dirty="0" smtClean="0">
                <a:latin typeface="微软雅黑"/>
                <a:ea typeface="微软雅黑"/>
              </a:rPr>
              <a:t>１ </a:t>
            </a:r>
            <a:r>
              <a:rPr lang="en-US" altLang="zh-CN" dirty="0">
                <a:latin typeface="微软雅黑"/>
                <a:ea typeface="微软雅黑"/>
              </a:rPr>
              <a:t>)</a:t>
            </a:r>
            <a:r>
              <a:rPr lang="zh-CN" altLang="en-US" dirty="0">
                <a:latin typeface="微软雅黑"/>
                <a:ea typeface="微软雅黑"/>
              </a:rPr>
              <a:t>工商登记</a:t>
            </a:r>
            <a:r>
              <a:rPr lang="en-US" altLang="zh-CN" dirty="0">
                <a:latin typeface="微软雅黑"/>
                <a:ea typeface="微软雅黑"/>
              </a:rPr>
              <a:t>:</a:t>
            </a:r>
            <a:r>
              <a:rPr lang="zh-CN" altLang="en-US" dirty="0">
                <a:latin typeface="微软雅黑"/>
                <a:ea typeface="微软雅黑"/>
              </a:rPr>
              <a:t>工商登记是国家对生产经营者所行使的管理职能之一</a:t>
            </a:r>
            <a:r>
              <a:rPr lang="en-US" altLang="zh-CN" dirty="0">
                <a:latin typeface="微软雅黑"/>
                <a:ea typeface="微软雅黑"/>
              </a:rPr>
              <a:t>,</a:t>
            </a:r>
            <a:r>
              <a:rPr lang="zh-CN" altLang="en-US" dirty="0">
                <a:latin typeface="微软雅黑"/>
                <a:ea typeface="微软雅黑"/>
              </a:rPr>
              <a:t>也是生产</a:t>
            </a:r>
            <a:r>
              <a:rPr lang="zh-CN" altLang="en-US" dirty="0" smtClean="0">
                <a:latin typeface="微软雅黑"/>
                <a:ea typeface="微软雅黑"/>
              </a:rPr>
              <a:t>经营者确认</a:t>
            </a:r>
            <a:r>
              <a:rPr lang="zh-CN" altLang="en-US" dirty="0">
                <a:latin typeface="微软雅黑"/>
                <a:ea typeface="微软雅黑"/>
              </a:rPr>
              <a:t>自身合法地位的法律程序</a:t>
            </a:r>
            <a:r>
              <a:rPr lang="en-US" altLang="zh-CN" dirty="0" smtClean="0">
                <a:latin typeface="微软雅黑"/>
                <a:ea typeface="微软雅黑"/>
              </a:rPr>
              <a:t>.</a:t>
            </a:r>
          </a:p>
          <a:p>
            <a:pPr marL="454025" indent="79375"/>
            <a:r>
              <a:rPr lang="en-US" altLang="zh-CN" dirty="0" smtClean="0">
                <a:latin typeface="微软雅黑"/>
                <a:ea typeface="微软雅黑"/>
              </a:rPr>
              <a:t>     (</a:t>
            </a:r>
            <a:r>
              <a:rPr lang="zh-CN" altLang="en-US" dirty="0" smtClean="0">
                <a:latin typeface="微软雅黑"/>
                <a:ea typeface="微软雅黑"/>
              </a:rPr>
              <a:t>２ </a:t>
            </a:r>
            <a:r>
              <a:rPr lang="en-US" altLang="zh-CN" dirty="0">
                <a:latin typeface="微软雅黑"/>
                <a:ea typeface="微软雅黑"/>
              </a:rPr>
              <a:t>)</a:t>
            </a:r>
            <a:r>
              <a:rPr lang="zh-CN" altLang="en-US" dirty="0">
                <a:latin typeface="微软雅黑"/>
                <a:ea typeface="微软雅黑"/>
              </a:rPr>
              <a:t>税务登记</a:t>
            </a:r>
            <a:r>
              <a:rPr lang="en-US" altLang="zh-CN" dirty="0">
                <a:latin typeface="微软雅黑"/>
                <a:ea typeface="微软雅黑"/>
              </a:rPr>
              <a:t>:</a:t>
            </a:r>
            <a:r>
              <a:rPr lang="zh-CN" altLang="en-US" dirty="0">
                <a:latin typeface="微软雅黑"/>
                <a:ea typeface="微软雅黑"/>
              </a:rPr>
              <a:t>守法经营、依法纳税是每个公民应尽的义务</a:t>
            </a:r>
            <a:r>
              <a:rPr lang="en-US" altLang="zh-CN" dirty="0">
                <a:latin typeface="微软雅黑"/>
                <a:ea typeface="微软雅黑"/>
              </a:rPr>
              <a:t>.</a:t>
            </a:r>
            <a:endParaRPr lang="zh-TW" altLang="en-US" dirty="0">
              <a:latin typeface="微软雅黑"/>
              <a:ea typeface="微软雅黑"/>
            </a:endParaRPr>
          </a:p>
          <a:p>
            <a:pPr marL="454025" indent="79375"/>
            <a:endParaRPr lang="en-US" altLang="zh-TW" dirty="0" smtClean="0">
              <a:latin typeface="微软雅黑"/>
              <a:ea typeface="微软雅黑"/>
            </a:endParaRPr>
          </a:p>
          <a:p>
            <a:pPr marL="454025" indent="79375"/>
            <a:r>
              <a:rPr lang="en-US" altLang="zh-TW" dirty="0" smtClean="0">
                <a:latin typeface="微软雅黑"/>
                <a:ea typeface="微软雅黑"/>
              </a:rPr>
              <a:t>(</a:t>
            </a:r>
            <a:r>
              <a:rPr lang="zh-TW" altLang="en-US" dirty="0">
                <a:latin typeface="微软雅黑"/>
                <a:ea typeface="微软雅黑"/>
              </a:rPr>
              <a:t>二 </a:t>
            </a:r>
            <a:r>
              <a:rPr lang="en-US" altLang="zh-TW" dirty="0">
                <a:latin typeface="微软雅黑"/>
                <a:ea typeface="微软雅黑"/>
              </a:rPr>
              <a:t>)</a:t>
            </a:r>
            <a:r>
              <a:rPr lang="zh-TW" altLang="en-US" dirty="0">
                <a:latin typeface="微软雅黑"/>
                <a:ea typeface="微软雅黑"/>
              </a:rPr>
              <a:t>金 融 保 险 知 识 </a:t>
            </a:r>
          </a:p>
          <a:p>
            <a:pPr marL="454025" indent="79375"/>
            <a:r>
              <a:rPr lang="en-US" altLang="zh-TW" dirty="0">
                <a:latin typeface="微软雅黑"/>
                <a:ea typeface="微软雅黑"/>
              </a:rPr>
              <a:t>(</a:t>
            </a:r>
            <a:r>
              <a:rPr lang="zh-TW" altLang="en-US" dirty="0">
                <a:latin typeface="微软雅黑"/>
                <a:ea typeface="微软雅黑"/>
              </a:rPr>
              <a:t>三 </a:t>
            </a:r>
            <a:r>
              <a:rPr lang="en-US" altLang="zh-TW" dirty="0">
                <a:latin typeface="微软雅黑"/>
                <a:ea typeface="微软雅黑"/>
              </a:rPr>
              <a:t>)</a:t>
            </a:r>
            <a:r>
              <a:rPr lang="zh-TW" altLang="en-US" dirty="0">
                <a:latin typeface="微软雅黑"/>
                <a:ea typeface="微软雅黑"/>
              </a:rPr>
              <a:t>经 济 法 律 知 识 </a:t>
            </a:r>
            <a:endParaRPr lang="en-US" altLang="zh-TW" dirty="0" smtClean="0">
              <a:latin typeface="微软雅黑"/>
              <a:ea typeface="微软雅黑"/>
            </a:endParaRPr>
          </a:p>
          <a:p>
            <a:pPr marL="454025" indent="79375"/>
            <a:r>
              <a:rPr lang="zh-CN" altLang="en-US" dirty="0" smtClean="0">
                <a:latin typeface="微软雅黑"/>
                <a:ea typeface="微软雅黑"/>
              </a:rPr>
              <a:t> </a:t>
            </a:r>
            <a:r>
              <a:rPr lang="en-US" altLang="zh-CN" dirty="0" smtClean="0">
                <a:latin typeface="微软雅黑"/>
                <a:ea typeface="微软雅黑"/>
              </a:rPr>
              <a:t>1</a:t>
            </a:r>
            <a:r>
              <a:rPr lang="zh-CN" altLang="en-US" dirty="0" smtClean="0">
                <a:latin typeface="微软雅黑"/>
                <a:ea typeface="微软雅黑"/>
              </a:rPr>
              <a:t>、个人</a:t>
            </a:r>
            <a:r>
              <a:rPr lang="zh-CN" altLang="en-US" dirty="0">
                <a:latin typeface="微软雅黑"/>
                <a:ea typeface="微软雅黑"/>
              </a:rPr>
              <a:t>独资企业是指在中国境内设立</a:t>
            </a:r>
            <a:r>
              <a:rPr lang="en-US" altLang="zh-CN" dirty="0">
                <a:latin typeface="微软雅黑"/>
                <a:ea typeface="微软雅黑"/>
              </a:rPr>
              <a:t>,</a:t>
            </a:r>
            <a:r>
              <a:rPr lang="zh-CN" altLang="en-US" dirty="0">
                <a:latin typeface="微软雅黑"/>
                <a:ea typeface="微软雅黑"/>
              </a:rPr>
              <a:t>由一个自然人投资、财产为</a:t>
            </a:r>
            <a:r>
              <a:rPr lang="zh-CN" altLang="en-US" dirty="0" smtClean="0">
                <a:latin typeface="微软雅黑"/>
                <a:ea typeface="微软雅黑"/>
              </a:rPr>
              <a:t>投资人</a:t>
            </a:r>
            <a:r>
              <a:rPr lang="zh-CN" altLang="en-US" dirty="0">
                <a:latin typeface="微软雅黑"/>
                <a:ea typeface="微软雅黑"/>
              </a:rPr>
              <a:t>个人所有</a:t>
            </a:r>
            <a:r>
              <a:rPr lang="zh-CN" altLang="en-US" dirty="0" smtClean="0">
                <a:latin typeface="微软雅黑"/>
                <a:ea typeface="微软雅黑"/>
              </a:rPr>
              <a:t>、投资人</a:t>
            </a:r>
            <a:r>
              <a:rPr lang="zh-CN" altLang="en-US" dirty="0">
                <a:latin typeface="微软雅黑"/>
                <a:ea typeface="微软雅黑"/>
              </a:rPr>
              <a:t>以其个人财产对企业债务承担无限责任的经营实体</a:t>
            </a:r>
            <a:r>
              <a:rPr lang="en-US" altLang="zh-CN" dirty="0" smtClean="0">
                <a:latin typeface="微软雅黑"/>
                <a:ea typeface="微软雅黑"/>
              </a:rPr>
              <a:t>.</a:t>
            </a:r>
          </a:p>
          <a:p>
            <a:pPr marL="454025" indent="79375"/>
            <a:r>
              <a:rPr lang="zh-CN" altLang="en-US" dirty="0">
                <a:latin typeface="微软雅黑"/>
                <a:ea typeface="微软雅黑"/>
              </a:rPr>
              <a:t>２． 合伙</a:t>
            </a:r>
            <a:r>
              <a:rPr lang="zh-CN" altLang="en-US" dirty="0" smtClean="0">
                <a:latin typeface="微软雅黑"/>
                <a:ea typeface="微软雅黑"/>
              </a:rPr>
              <a:t>企业</a:t>
            </a:r>
            <a:endParaRPr lang="en-US" altLang="zh-CN" dirty="0">
              <a:latin typeface="微软雅黑"/>
              <a:ea typeface="微软雅黑"/>
            </a:endParaRPr>
          </a:p>
          <a:p>
            <a:pPr marL="454025" indent="79375"/>
            <a:r>
              <a:rPr lang="zh-CN" altLang="en-US" dirty="0" smtClean="0">
                <a:latin typeface="微软雅黑"/>
                <a:ea typeface="微软雅黑"/>
              </a:rPr>
              <a:t>在</a:t>
            </a:r>
            <a:r>
              <a:rPr lang="zh-CN" altLang="en-US" dirty="0">
                <a:latin typeface="微软雅黑"/>
                <a:ea typeface="微软雅黑"/>
              </a:rPr>
              <a:t>中国境内设立的由各合伙人订立合伙协议</a:t>
            </a:r>
            <a:r>
              <a:rPr lang="en-US" altLang="zh-CN" dirty="0">
                <a:latin typeface="微软雅黑"/>
                <a:ea typeface="微软雅黑"/>
              </a:rPr>
              <a:t>,</a:t>
            </a:r>
            <a:r>
              <a:rPr lang="zh-CN" altLang="en-US" dirty="0">
                <a:latin typeface="微软雅黑"/>
                <a:ea typeface="微软雅黑"/>
              </a:rPr>
              <a:t>共同出资</a:t>
            </a:r>
            <a:r>
              <a:rPr lang="en-US" altLang="zh-CN" dirty="0">
                <a:latin typeface="微软雅黑"/>
                <a:ea typeface="微软雅黑"/>
              </a:rPr>
              <a:t>,</a:t>
            </a:r>
            <a:r>
              <a:rPr lang="zh-CN" altLang="en-US" dirty="0">
                <a:latin typeface="微软雅黑"/>
                <a:ea typeface="微软雅黑"/>
              </a:rPr>
              <a:t>合伙经营</a:t>
            </a:r>
            <a:r>
              <a:rPr lang="en-US" altLang="zh-CN" dirty="0">
                <a:latin typeface="微软雅黑"/>
                <a:ea typeface="微软雅黑"/>
              </a:rPr>
              <a:t>,</a:t>
            </a:r>
            <a:r>
              <a:rPr lang="zh-CN" altLang="en-US" dirty="0">
                <a:latin typeface="微软雅黑"/>
                <a:ea typeface="微软雅黑"/>
              </a:rPr>
              <a:t>共享收益</a:t>
            </a:r>
            <a:r>
              <a:rPr lang="en-US" altLang="zh-CN" dirty="0">
                <a:latin typeface="微软雅黑"/>
                <a:ea typeface="微软雅黑"/>
              </a:rPr>
              <a:t>,</a:t>
            </a:r>
            <a:r>
              <a:rPr lang="zh-CN" altLang="en-US" dirty="0">
                <a:latin typeface="微软雅黑"/>
                <a:ea typeface="微软雅黑"/>
              </a:rPr>
              <a:t>共</a:t>
            </a:r>
            <a:r>
              <a:rPr lang="zh-CN" altLang="en-US" dirty="0" smtClean="0">
                <a:latin typeface="微软雅黑"/>
                <a:ea typeface="微软雅黑"/>
              </a:rPr>
              <a:t>担风险</a:t>
            </a:r>
            <a:r>
              <a:rPr lang="en-US" altLang="zh-CN" dirty="0">
                <a:latin typeface="微软雅黑"/>
                <a:ea typeface="微软雅黑"/>
              </a:rPr>
              <a:t>,</a:t>
            </a:r>
            <a:r>
              <a:rPr lang="zh-CN" altLang="en-US" dirty="0">
                <a:latin typeface="微软雅黑"/>
                <a:ea typeface="微软雅黑"/>
              </a:rPr>
              <a:t>并对合伙企业债务承担无限连带责任的营利性组织</a:t>
            </a:r>
            <a:r>
              <a:rPr lang="en-US" altLang="zh-CN" dirty="0">
                <a:latin typeface="微软雅黑"/>
                <a:ea typeface="微软雅黑"/>
              </a:rPr>
              <a:t>.</a:t>
            </a:r>
            <a:endParaRPr lang="zh-CN" altLang="en-US" dirty="0">
              <a:latin typeface="微软雅黑"/>
              <a:ea typeface="微软雅黑"/>
            </a:endParaRPr>
          </a:p>
        </p:txBody>
      </p:sp>
    </p:spTree>
    <p:extLst>
      <p:ext uri="{BB962C8B-B14F-4D97-AF65-F5344CB8AC3E}">
        <p14:creationId xmlns:p14="http://schemas.microsoft.com/office/powerpoint/2010/main" val="22331421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第五</a:t>
            </a:r>
            <a:r>
              <a:rPr lang="zh-CN" altLang="en-US" sz="3200" dirty="0" smtClean="0">
                <a:latin typeface="微软雅黑"/>
                <a:ea typeface="微软雅黑"/>
              </a:rPr>
              <a:t>节  创业</a:t>
            </a:r>
            <a:r>
              <a:rPr lang="zh-CN" altLang="en-US" sz="3200" dirty="0" smtClean="0">
                <a:latin typeface="微软雅黑"/>
                <a:ea typeface="微软雅黑"/>
              </a:rPr>
              <a:t>准备</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836712"/>
            <a:ext cx="7776864" cy="4647426"/>
          </a:xfrm>
          <a:prstGeom prst="rect">
            <a:avLst/>
          </a:prstGeom>
          <a:noFill/>
        </p:spPr>
        <p:txBody>
          <a:bodyPr wrap="square" rtlCol="0">
            <a:spAutoFit/>
          </a:bodyPr>
          <a:lstStyle/>
          <a:p>
            <a:r>
              <a:rPr lang="zh-CN" altLang="en-US" sz="2400" dirty="0">
                <a:latin typeface="微软雅黑"/>
                <a:ea typeface="微软雅黑"/>
              </a:rPr>
              <a:t>二、创业方向和</a:t>
            </a:r>
            <a:r>
              <a:rPr lang="zh-CN" altLang="en-US" sz="2400" dirty="0" smtClean="0">
                <a:latin typeface="微软雅黑"/>
                <a:ea typeface="微软雅黑"/>
              </a:rPr>
              <a:t>形式的选择</a:t>
            </a:r>
            <a:endParaRPr lang="en-US" altLang="zh-CN" sz="2400" dirty="0" smtClean="0">
              <a:latin typeface="微软雅黑"/>
              <a:ea typeface="微软雅黑"/>
            </a:endParaRPr>
          </a:p>
          <a:p>
            <a:pPr indent="533400"/>
            <a:r>
              <a:rPr lang="zh-CN" altLang="en-US" sz="2000" b="1" dirty="0" smtClean="0">
                <a:latin typeface="微软雅黑"/>
                <a:ea typeface="微软雅黑"/>
              </a:rPr>
              <a:t> </a:t>
            </a:r>
            <a:r>
              <a:rPr lang="en-US" altLang="zh-CN" sz="2000" b="1" dirty="0">
                <a:latin typeface="微软雅黑"/>
                <a:ea typeface="微软雅黑"/>
              </a:rPr>
              <a:t>(</a:t>
            </a:r>
            <a:r>
              <a:rPr lang="zh-CN" altLang="en-US" sz="2000" b="1" dirty="0">
                <a:latin typeface="微软雅黑"/>
                <a:ea typeface="微软雅黑"/>
              </a:rPr>
              <a:t>一 </a:t>
            </a:r>
            <a:r>
              <a:rPr lang="en-US" altLang="zh-CN" sz="2000" b="1" dirty="0">
                <a:latin typeface="微软雅黑"/>
                <a:ea typeface="微软雅黑"/>
              </a:rPr>
              <a:t>)</a:t>
            </a:r>
            <a:r>
              <a:rPr lang="zh-CN" altLang="en-US" sz="2000" b="1" dirty="0">
                <a:latin typeface="微软雅黑"/>
                <a:ea typeface="微软雅黑"/>
              </a:rPr>
              <a:t>创 业 方 向 的 选 择 </a:t>
            </a:r>
          </a:p>
          <a:p>
            <a:pPr indent="533400"/>
            <a:r>
              <a:rPr lang="zh-CN" altLang="en-US" dirty="0">
                <a:latin typeface="微软雅黑"/>
                <a:ea typeface="微软雅黑"/>
              </a:rPr>
              <a:t>选择什么项目作为自己的创业方向</a:t>
            </a:r>
            <a:r>
              <a:rPr lang="en-US" altLang="zh-CN" dirty="0">
                <a:latin typeface="微软雅黑"/>
                <a:ea typeface="微软雅黑"/>
              </a:rPr>
              <a:t>(</a:t>
            </a:r>
            <a:r>
              <a:rPr lang="zh-CN" altLang="en-US" dirty="0">
                <a:latin typeface="微软雅黑"/>
                <a:ea typeface="微软雅黑"/>
              </a:rPr>
              <a:t>行业</a:t>
            </a:r>
            <a:r>
              <a:rPr lang="en-US" altLang="zh-CN" dirty="0">
                <a:latin typeface="微软雅黑"/>
                <a:ea typeface="微软雅黑"/>
              </a:rPr>
              <a:t>)</a:t>
            </a:r>
            <a:r>
              <a:rPr lang="zh-CN" altLang="en-US" dirty="0">
                <a:latin typeface="微软雅黑"/>
                <a:ea typeface="微软雅黑"/>
              </a:rPr>
              <a:t>呢</a:t>
            </a:r>
            <a:r>
              <a:rPr lang="en-US" altLang="zh-CN" dirty="0">
                <a:latin typeface="微软雅黑"/>
                <a:ea typeface="微软雅黑"/>
              </a:rPr>
              <a:t>? </a:t>
            </a:r>
            <a:r>
              <a:rPr lang="zh-CN" altLang="en-US" dirty="0">
                <a:latin typeface="微软雅黑"/>
                <a:ea typeface="微软雅黑"/>
              </a:rPr>
              <a:t>这是创业者创业之初首先要考虑的问 题</a:t>
            </a:r>
            <a:r>
              <a:rPr lang="en-US" altLang="zh-CN" dirty="0">
                <a:latin typeface="微软雅黑"/>
                <a:ea typeface="微软雅黑"/>
              </a:rPr>
              <a:t>.</a:t>
            </a:r>
            <a:r>
              <a:rPr lang="zh-CN" altLang="en-US" dirty="0">
                <a:latin typeface="微软雅黑"/>
                <a:ea typeface="微软雅黑"/>
              </a:rPr>
              <a:t>一般对初次创业者来说应考虑以下因素</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(1)</a:t>
            </a:r>
            <a:r>
              <a:rPr lang="zh-CN" altLang="en-US" dirty="0">
                <a:latin typeface="微软雅黑"/>
                <a:ea typeface="微软雅黑"/>
              </a:rPr>
              <a:t>选择资金周转期短的行业</a:t>
            </a:r>
            <a:r>
              <a:rPr lang="en-US" altLang="zh-CN" dirty="0">
                <a:latin typeface="微软雅黑"/>
                <a:ea typeface="微软雅黑"/>
              </a:rPr>
              <a:t>.</a:t>
            </a:r>
            <a:r>
              <a:rPr lang="zh-CN" altLang="en-US" dirty="0">
                <a:latin typeface="微软雅黑"/>
                <a:ea typeface="微软雅黑"/>
              </a:rPr>
              <a:t>创业起步阶段</a:t>
            </a:r>
            <a:r>
              <a:rPr lang="en-US" altLang="zh-CN" dirty="0">
                <a:latin typeface="微软雅黑"/>
                <a:ea typeface="微软雅黑"/>
              </a:rPr>
              <a:t>,</a:t>
            </a:r>
            <a:r>
              <a:rPr lang="zh-CN" altLang="en-US" dirty="0">
                <a:latin typeface="微软雅黑"/>
                <a:ea typeface="微软雅黑"/>
              </a:rPr>
              <a:t>因为自己的资金有限</a:t>
            </a:r>
            <a:r>
              <a:rPr lang="en-US" altLang="zh-CN" dirty="0">
                <a:latin typeface="微软雅黑"/>
                <a:ea typeface="微软雅黑"/>
              </a:rPr>
              <a:t>,</a:t>
            </a:r>
            <a:r>
              <a:rPr lang="zh-CN" altLang="en-US" dirty="0">
                <a:latin typeface="微软雅黑"/>
                <a:ea typeface="微软雅黑"/>
              </a:rPr>
              <a:t>而且有限的资金 要用于办理各种手续</a:t>
            </a:r>
            <a:r>
              <a:rPr lang="en-US" altLang="zh-CN" dirty="0">
                <a:latin typeface="微软雅黑"/>
                <a:ea typeface="微软雅黑"/>
              </a:rPr>
              <a:t>,</a:t>
            </a:r>
            <a:r>
              <a:rPr lang="zh-CN" altLang="en-US" dirty="0">
                <a:latin typeface="微软雅黑"/>
                <a:ea typeface="微软雅黑"/>
              </a:rPr>
              <a:t>购置固定资产</a:t>
            </a:r>
            <a:r>
              <a:rPr lang="en-US" altLang="zh-CN" dirty="0">
                <a:latin typeface="微软雅黑"/>
                <a:ea typeface="微软雅黑"/>
              </a:rPr>
              <a:t>,</a:t>
            </a:r>
            <a:r>
              <a:rPr lang="zh-CN" altLang="en-US" dirty="0">
                <a:latin typeface="微软雅黑"/>
                <a:ea typeface="微软雅黑"/>
              </a:rPr>
              <a:t>购买原材料等</a:t>
            </a:r>
            <a:r>
              <a:rPr lang="en-US" altLang="zh-CN" dirty="0">
                <a:latin typeface="微软雅黑"/>
                <a:ea typeface="微软雅黑"/>
              </a:rPr>
              <a:t>.</a:t>
            </a:r>
            <a:r>
              <a:rPr lang="zh-CN" altLang="en-US" dirty="0">
                <a:latin typeface="微软雅黑"/>
                <a:ea typeface="微软雅黑"/>
              </a:rPr>
              <a:t>因此</a:t>
            </a:r>
            <a:r>
              <a:rPr lang="en-US" altLang="zh-CN" dirty="0">
                <a:latin typeface="微软雅黑"/>
                <a:ea typeface="微软雅黑"/>
              </a:rPr>
              <a:t>,</a:t>
            </a:r>
            <a:r>
              <a:rPr lang="zh-CN" altLang="en-US" dirty="0">
                <a:latin typeface="微软雅黑"/>
                <a:ea typeface="微软雅黑"/>
              </a:rPr>
              <a:t>创业起步阶段选择的行业</a:t>
            </a:r>
            <a:r>
              <a:rPr lang="en-US" altLang="zh-CN" dirty="0">
                <a:latin typeface="微软雅黑"/>
                <a:ea typeface="微软雅黑"/>
              </a:rPr>
              <a:t>,</a:t>
            </a:r>
            <a:r>
              <a:rPr lang="zh-CN" altLang="en-US" dirty="0">
                <a:latin typeface="微软雅黑"/>
                <a:ea typeface="微软雅黑"/>
              </a:rPr>
              <a:t>其资 金周转期要尽可能短一些</a:t>
            </a:r>
            <a:r>
              <a:rPr lang="en-US" altLang="zh-CN" dirty="0">
                <a:latin typeface="微软雅黑"/>
                <a:ea typeface="微软雅黑"/>
              </a:rPr>
              <a:t>.</a:t>
            </a:r>
            <a:r>
              <a:rPr lang="zh-CN" altLang="en-US" dirty="0">
                <a:latin typeface="微软雅黑"/>
                <a:ea typeface="微软雅黑"/>
              </a:rPr>
              <a:t>在确定创业项目之后</a:t>
            </a:r>
            <a:r>
              <a:rPr lang="en-US" altLang="zh-CN" dirty="0">
                <a:latin typeface="微软雅黑"/>
                <a:ea typeface="微软雅黑"/>
              </a:rPr>
              <a:t>,</a:t>
            </a:r>
            <a:r>
              <a:rPr lang="zh-CN" altLang="en-US" dirty="0">
                <a:latin typeface="微软雅黑"/>
                <a:ea typeface="微软雅黑"/>
              </a:rPr>
              <a:t>如果只有资本而无周转资金</a:t>
            </a:r>
            <a:r>
              <a:rPr lang="en-US" altLang="zh-CN" dirty="0">
                <a:latin typeface="微软雅黑"/>
                <a:ea typeface="微软雅黑"/>
              </a:rPr>
              <a:t>,</a:t>
            </a:r>
            <a:r>
              <a:rPr lang="zh-CN" altLang="en-US" dirty="0">
                <a:latin typeface="微软雅黑"/>
                <a:ea typeface="微软雅黑"/>
              </a:rPr>
              <a:t>创业经营就 会困难重重</a:t>
            </a:r>
            <a:r>
              <a:rPr lang="en-US" altLang="zh-CN" dirty="0">
                <a:latin typeface="微软雅黑"/>
                <a:ea typeface="微软雅黑"/>
              </a:rPr>
              <a:t>,</a:t>
            </a:r>
            <a:r>
              <a:rPr lang="zh-CN" altLang="en-US" dirty="0">
                <a:latin typeface="微软雅黑"/>
                <a:ea typeface="微软雅黑"/>
              </a:rPr>
              <a:t>创业目标也就难以实现</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(2)</a:t>
            </a:r>
            <a:r>
              <a:rPr lang="zh-CN" altLang="en-US" dirty="0">
                <a:latin typeface="微软雅黑"/>
                <a:ea typeface="微软雅黑"/>
              </a:rPr>
              <a:t>选择技术性要求不太高的行业</a:t>
            </a:r>
            <a:r>
              <a:rPr lang="en-US" altLang="zh-CN" dirty="0">
                <a:latin typeface="微软雅黑"/>
                <a:ea typeface="微软雅黑"/>
              </a:rPr>
              <a:t>.</a:t>
            </a:r>
            <a:r>
              <a:rPr lang="zh-CN" altLang="en-US" dirty="0">
                <a:latin typeface="微软雅黑"/>
                <a:ea typeface="微软雅黑"/>
              </a:rPr>
              <a:t>一般来说</a:t>
            </a:r>
            <a:r>
              <a:rPr lang="en-US" altLang="zh-CN" dirty="0">
                <a:latin typeface="微软雅黑"/>
                <a:ea typeface="微软雅黑"/>
              </a:rPr>
              <a:t>,</a:t>
            </a:r>
            <a:r>
              <a:rPr lang="zh-CN" altLang="en-US" dirty="0">
                <a:latin typeface="微软雅黑"/>
                <a:ea typeface="微软雅黑"/>
              </a:rPr>
              <a:t>在小资本创业初期</a:t>
            </a:r>
            <a:r>
              <a:rPr lang="en-US" altLang="zh-CN" dirty="0">
                <a:latin typeface="微软雅黑"/>
                <a:ea typeface="微软雅黑"/>
              </a:rPr>
              <a:t>,</a:t>
            </a:r>
            <a:r>
              <a:rPr lang="zh-CN" altLang="en-US" dirty="0">
                <a:latin typeface="微软雅黑"/>
                <a:ea typeface="微软雅黑"/>
              </a:rPr>
              <a:t>可以选择技术性</a:t>
            </a:r>
            <a:r>
              <a:rPr lang="zh-CN" altLang="en-US" dirty="0" smtClean="0">
                <a:latin typeface="微软雅黑"/>
                <a:ea typeface="微软雅黑"/>
              </a:rPr>
              <a:t>要求不很</a:t>
            </a:r>
            <a:r>
              <a:rPr lang="zh-CN" altLang="en-US" dirty="0">
                <a:latin typeface="微软雅黑"/>
                <a:ea typeface="微软雅黑"/>
              </a:rPr>
              <a:t>高、资本需要量不大的行业</a:t>
            </a:r>
            <a:r>
              <a:rPr lang="en-US" altLang="zh-CN" dirty="0">
                <a:latin typeface="微软雅黑"/>
                <a:ea typeface="微软雅黑"/>
              </a:rPr>
              <a:t>.</a:t>
            </a:r>
            <a:r>
              <a:rPr lang="zh-CN" altLang="en-US" dirty="0">
                <a:latin typeface="微软雅黑"/>
                <a:ea typeface="微软雅黑"/>
              </a:rPr>
              <a:t>因为技术性要求过高往往对创业资本要求也比较高</a:t>
            </a:r>
            <a:r>
              <a:rPr lang="en-US" altLang="zh-CN" dirty="0" smtClean="0">
                <a:latin typeface="微软雅黑"/>
                <a:ea typeface="微软雅黑"/>
              </a:rPr>
              <a:t>.</a:t>
            </a:r>
          </a:p>
          <a:p>
            <a:pPr indent="533400"/>
            <a:r>
              <a:rPr lang="en-US" altLang="zh-CN" dirty="0" smtClean="0">
                <a:latin typeface="微软雅黑"/>
                <a:ea typeface="微软雅黑"/>
              </a:rPr>
              <a:t> </a:t>
            </a:r>
            <a:r>
              <a:rPr lang="en-US" altLang="zh-CN" dirty="0">
                <a:latin typeface="微软雅黑"/>
                <a:ea typeface="微软雅黑"/>
              </a:rPr>
              <a:t>(3)</a:t>
            </a:r>
            <a:r>
              <a:rPr lang="zh-CN" altLang="en-US" dirty="0">
                <a:latin typeface="微软雅黑"/>
                <a:ea typeface="微软雅黑"/>
              </a:rPr>
              <a:t>选择成长性的行业</a:t>
            </a:r>
            <a:r>
              <a:rPr lang="en-US" altLang="zh-CN" dirty="0">
                <a:latin typeface="微软雅黑"/>
                <a:ea typeface="微软雅黑"/>
              </a:rPr>
              <a:t>.</a:t>
            </a:r>
            <a:r>
              <a:rPr lang="zh-CN" altLang="en-US" dirty="0">
                <a:latin typeface="微软雅黑"/>
                <a:ea typeface="微软雅黑"/>
              </a:rPr>
              <a:t>创业就是要使自己的事业不断发展壮大</a:t>
            </a:r>
            <a:r>
              <a:rPr lang="en-US" altLang="zh-CN" dirty="0">
                <a:latin typeface="微软雅黑"/>
                <a:ea typeface="微软雅黑"/>
              </a:rPr>
              <a:t>.</a:t>
            </a:r>
            <a:r>
              <a:rPr lang="zh-CN" altLang="en-US" dirty="0">
                <a:latin typeface="微软雅黑"/>
                <a:ea typeface="微软雅黑"/>
              </a:rPr>
              <a:t>一个成功的创业者 所选择的创业行业应该是成长性行业</a:t>
            </a:r>
            <a:r>
              <a:rPr lang="en-US" altLang="zh-CN" dirty="0">
                <a:latin typeface="微软雅黑"/>
                <a:ea typeface="微软雅黑"/>
              </a:rPr>
              <a:t>.</a:t>
            </a:r>
            <a:r>
              <a:rPr lang="zh-CN" altLang="en-US" dirty="0">
                <a:latin typeface="微软雅黑"/>
                <a:ea typeface="微软雅黑"/>
              </a:rPr>
              <a:t>企业经营业绩比较好</a:t>
            </a:r>
            <a:r>
              <a:rPr lang="en-US" altLang="zh-CN" dirty="0">
                <a:latin typeface="微软雅黑"/>
                <a:ea typeface="微软雅黑"/>
              </a:rPr>
              <a:t>,</a:t>
            </a:r>
            <a:r>
              <a:rPr lang="zh-CN" altLang="en-US" dirty="0">
                <a:latin typeface="微软雅黑"/>
                <a:ea typeface="微软雅黑"/>
              </a:rPr>
              <a:t>而且逐年增长</a:t>
            </a:r>
            <a:r>
              <a:rPr lang="en-US" altLang="zh-CN" dirty="0">
                <a:latin typeface="微软雅黑"/>
                <a:ea typeface="微软雅黑"/>
              </a:rPr>
              <a:t>,</a:t>
            </a:r>
            <a:r>
              <a:rPr lang="zh-CN" altLang="en-US" dirty="0">
                <a:latin typeface="微软雅黑"/>
                <a:ea typeface="微软雅黑"/>
              </a:rPr>
              <a:t>甚至有高速发 展的前景</a:t>
            </a:r>
            <a:r>
              <a:rPr lang="en-US" altLang="zh-CN" dirty="0">
                <a:latin typeface="微软雅黑"/>
                <a:ea typeface="微软雅黑"/>
              </a:rPr>
              <a:t>,</a:t>
            </a:r>
            <a:r>
              <a:rPr lang="zh-CN" altLang="en-US" dirty="0">
                <a:latin typeface="微软雅黑"/>
                <a:ea typeface="微软雅黑"/>
              </a:rPr>
              <a:t>这才是有前途的投资创业行业</a:t>
            </a:r>
            <a:r>
              <a:rPr lang="en-US" altLang="zh-CN" dirty="0">
                <a:latin typeface="微软雅黑"/>
                <a:ea typeface="微软雅黑"/>
              </a:rPr>
              <a:t>.</a:t>
            </a:r>
            <a:r>
              <a:rPr lang="zh-CN" altLang="en-US" dirty="0">
                <a:latin typeface="微软雅黑"/>
                <a:ea typeface="微软雅黑"/>
              </a:rPr>
              <a:t>有发展前途的行业</a:t>
            </a:r>
            <a:r>
              <a:rPr lang="en-US" altLang="zh-CN" dirty="0">
                <a:latin typeface="微软雅黑"/>
                <a:ea typeface="微软雅黑"/>
              </a:rPr>
              <a:t>,</a:t>
            </a:r>
            <a:r>
              <a:rPr lang="zh-CN" altLang="en-US" dirty="0">
                <a:latin typeface="微软雅黑"/>
                <a:ea typeface="微软雅黑"/>
              </a:rPr>
              <a:t>既是对创业者的挑战</a:t>
            </a:r>
            <a:r>
              <a:rPr lang="en-US" altLang="zh-CN" dirty="0">
                <a:latin typeface="微软雅黑"/>
                <a:ea typeface="微软雅黑"/>
              </a:rPr>
              <a:t>,</a:t>
            </a:r>
            <a:r>
              <a:rPr lang="zh-CN" altLang="en-US" dirty="0">
                <a:latin typeface="微软雅黑"/>
                <a:ea typeface="微软雅黑"/>
              </a:rPr>
              <a:t>也能 够给创业者以更多的回报</a:t>
            </a:r>
            <a:r>
              <a:rPr lang="en-US" altLang="zh-CN" dirty="0">
                <a:latin typeface="微软雅黑"/>
                <a:ea typeface="微软雅黑"/>
              </a:rPr>
              <a:t>.</a:t>
            </a:r>
            <a:r>
              <a:rPr lang="zh-CN" altLang="en-US" dirty="0">
                <a:latin typeface="微软雅黑"/>
                <a:ea typeface="微软雅黑"/>
              </a:rPr>
              <a:t>所以</a:t>
            </a:r>
            <a:r>
              <a:rPr lang="en-US" altLang="zh-CN" dirty="0">
                <a:latin typeface="微软雅黑"/>
                <a:ea typeface="微软雅黑"/>
              </a:rPr>
              <a:t>,</a:t>
            </a:r>
            <a:r>
              <a:rPr lang="zh-CN" altLang="en-US" dirty="0">
                <a:latin typeface="微软雅黑"/>
                <a:ea typeface="微软雅黑"/>
              </a:rPr>
              <a:t>我们在选择创业行业的时候一定要考虑所选行业</a:t>
            </a:r>
            <a:r>
              <a:rPr lang="zh-CN" altLang="en-US" dirty="0" smtClean="0">
                <a:latin typeface="微软雅黑"/>
                <a:ea typeface="微软雅黑"/>
              </a:rPr>
              <a:t>的成长</a:t>
            </a:r>
            <a:r>
              <a:rPr lang="zh-CN" altLang="en-US" dirty="0">
                <a:latin typeface="微软雅黑"/>
                <a:ea typeface="微软雅黑"/>
              </a:rPr>
              <a:t>性</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36709143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第五</a:t>
            </a:r>
            <a:r>
              <a:rPr lang="zh-CN" altLang="en-US" sz="3200" dirty="0" smtClean="0">
                <a:latin typeface="微软雅黑"/>
                <a:ea typeface="微软雅黑"/>
              </a:rPr>
              <a:t>节  创业</a:t>
            </a:r>
            <a:r>
              <a:rPr lang="zh-CN" altLang="en-US" sz="3200" dirty="0" smtClean="0">
                <a:latin typeface="微软雅黑"/>
                <a:ea typeface="微软雅黑"/>
              </a:rPr>
              <a:t>准备</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836712"/>
            <a:ext cx="7776864" cy="4770537"/>
          </a:xfrm>
          <a:prstGeom prst="rect">
            <a:avLst/>
          </a:prstGeom>
          <a:noFill/>
        </p:spPr>
        <p:txBody>
          <a:bodyPr wrap="square" rtlCol="0">
            <a:spAutoFit/>
          </a:bodyPr>
          <a:lstStyle/>
          <a:p>
            <a:r>
              <a:rPr lang="zh-CN" altLang="en-US" sz="2400" dirty="0">
                <a:latin typeface="微软雅黑"/>
                <a:ea typeface="微软雅黑"/>
              </a:rPr>
              <a:t>二、创业方向和</a:t>
            </a:r>
            <a:r>
              <a:rPr lang="zh-CN" altLang="en-US" sz="2400" dirty="0" smtClean="0">
                <a:latin typeface="微软雅黑"/>
                <a:ea typeface="微软雅黑"/>
              </a:rPr>
              <a:t>形式的选择</a:t>
            </a:r>
            <a:endParaRPr lang="en-US" altLang="zh-CN" sz="2400" dirty="0" smtClean="0">
              <a:latin typeface="微软雅黑"/>
              <a:ea typeface="微软雅黑"/>
            </a:endParaRPr>
          </a:p>
          <a:p>
            <a:pPr indent="533400"/>
            <a:r>
              <a:rPr lang="en-US" altLang="zh-CN" sz="2000" b="1" dirty="0">
                <a:latin typeface="微软雅黑"/>
                <a:ea typeface="微软雅黑"/>
              </a:rPr>
              <a:t>(</a:t>
            </a:r>
            <a:r>
              <a:rPr lang="zh-CN" altLang="en-US" sz="2000" b="1" dirty="0">
                <a:latin typeface="微软雅黑"/>
                <a:ea typeface="微软雅黑"/>
              </a:rPr>
              <a:t>二 </a:t>
            </a:r>
            <a:r>
              <a:rPr lang="en-US" altLang="zh-CN" sz="2000" b="1" dirty="0">
                <a:latin typeface="微软雅黑"/>
                <a:ea typeface="微软雅黑"/>
              </a:rPr>
              <a:t>)</a:t>
            </a:r>
            <a:r>
              <a:rPr lang="zh-CN" altLang="en-US" sz="2000" b="1" dirty="0">
                <a:latin typeface="微软雅黑"/>
                <a:ea typeface="微软雅黑"/>
              </a:rPr>
              <a:t>创 业 形 式 的 选 择 </a:t>
            </a:r>
          </a:p>
          <a:p>
            <a:pPr indent="533400"/>
            <a:r>
              <a:rPr lang="zh-CN" altLang="en-US" sz="2000" dirty="0">
                <a:latin typeface="微软雅黑"/>
                <a:ea typeface="微软雅黑"/>
              </a:rPr>
              <a:t>要想创业成功</a:t>
            </a:r>
            <a:r>
              <a:rPr lang="en-US" altLang="zh-CN" sz="2000" dirty="0">
                <a:latin typeface="微软雅黑"/>
                <a:ea typeface="微软雅黑"/>
              </a:rPr>
              <a:t>,</a:t>
            </a:r>
            <a:r>
              <a:rPr lang="zh-CN" altLang="en-US" sz="2000" dirty="0">
                <a:latin typeface="微软雅黑"/>
                <a:ea typeface="微软雅黑"/>
              </a:rPr>
              <a:t>可以根据自身的实际情况</a:t>
            </a:r>
            <a:r>
              <a:rPr lang="en-US" altLang="zh-CN" sz="2000" dirty="0">
                <a:latin typeface="微软雅黑"/>
                <a:ea typeface="微软雅黑"/>
              </a:rPr>
              <a:t>,</a:t>
            </a:r>
            <a:r>
              <a:rPr lang="zh-CN" altLang="en-US" sz="2000" dirty="0">
                <a:latin typeface="微软雅黑"/>
                <a:ea typeface="微软雅黑"/>
              </a:rPr>
              <a:t>选择最合适的创业形式</a:t>
            </a:r>
            <a:r>
              <a:rPr lang="en-US" altLang="zh-CN" sz="2000" dirty="0">
                <a:latin typeface="微软雅黑"/>
                <a:ea typeface="微软雅黑"/>
              </a:rPr>
              <a:t>.</a:t>
            </a:r>
            <a:r>
              <a:rPr lang="zh-CN" altLang="en-US" sz="2000" dirty="0">
                <a:latin typeface="微软雅黑"/>
                <a:ea typeface="微软雅黑"/>
              </a:rPr>
              <a:t>根据近几年大学生 创业成功者的经验</a:t>
            </a:r>
            <a:r>
              <a:rPr lang="en-US" altLang="zh-CN" sz="2000" dirty="0">
                <a:latin typeface="微软雅黑"/>
                <a:ea typeface="微软雅黑"/>
              </a:rPr>
              <a:t>,</a:t>
            </a:r>
            <a:r>
              <a:rPr lang="zh-CN" altLang="en-US" sz="2000" dirty="0">
                <a:latin typeface="微软雅黑"/>
                <a:ea typeface="微软雅黑"/>
              </a:rPr>
              <a:t>创业形式一般有以下几种</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(1)</a:t>
            </a:r>
            <a:r>
              <a:rPr lang="zh-CN" altLang="en-US" sz="2000" dirty="0">
                <a:latin typeface="微软雅黑"/>
                <a:ea typeface="微软雅黑"/>
              </a:rPr>
              <a:t>开办自己的企业</a:t>
            </a:r>
            <a:r>
              <a:rPr lang="en-US" altLang="zh-CN" sz="2000" dirty="0">
                <a:latin typeface="微软雅黑"/>
                <a:ea typeface="微软雅黑"/>
              </a:rPr>
              <a:t>.</a:t>
            </a:r>
            <a:r>
              <a:rPr lang="zh-CN" altLang="en-US" sz="2000" dirty="0">
                <a:latin typeface="微软雅黑"/>
                <a:ea typeface="微软雅黑"/>
              </a:rPr>
              <a:t>开办自己的企业</a:t>
            </a:r>
            <a:r>
              <a:rPr lang="en-US" altLang="zh-CN" sz="2000" dirty="0">
                <a:latin typeface="微软雅黑"/>
                <a:ea typeface="微软雅黑"/>
              </a:rPr>
              <a:t>,</a:t>
            </a:r>
            <a:r>
              <a:rPr lang="zh-CN" altLang="en-US" sz="2000" dirty="0">
                <a:latin typeface="微软雅黑"/>
                <a:ea typeface="微软雅黑"/>
              </a:rPr>
              <a:t>从头干起</a:t>
            </a:r>
            <a:r>
              <a:rPr lang="en-US" altLang="zh-CN" sz="2000" dirty="0">
                <a:latin typeface="微软雅黑"/>
                <a:ea typeface="微软雅黑"/>
              </a:rPr>
              <a:t>,</a:t>
            </a:r>
            <a:r>
              <a:rPr lang="zh-CN" altLang="en-US" sz="2000" dirty="0">
                <a:latin typeface="微软雅黑"/>
                <a:ea typeface="微软雅黑"/>
              </a:rPr>
              <a:t>这是很多成就大业的创业者最常用 的方法</a:t>
            </a:r>
            <a:r>
              <a:rPr lang="en-US" altLang="zh-CN" sz="2000" dirty="0">
                <a:latin typeface="微软雅黑"/>
                <a:ea typeface="微软雅黑"/>
              </a:rPr>
              <a:t>.</a:t>
            </a:r>
            <a:r>
              <a:rPr lang="zh-CN" altLang="en-US" sz="2000" dirty="0">
                <a:latin typeface="微软雅黑"/>
                <a:ea typeface="微软雅黑"/>
              </a:rPr>
              <a:t>从头开始虽然相对比较困难</a:t>
            </a:r>
            <a:r>
              <a:rPr lang="en-US" altLang="zh-CN" sz="2000" dirty="0">
                <a:latin typeface="微软雅黑"/>
                <a:ea typeface="微软雅黑"/>
              </a:rPr>
              <a:t>,</a:t>
            </a:r>
            <a:r>
              <a:rPr lang="zh-CN" altLang="en-US" sz="2000" dirty="0">
                <a:latin typeface="微软雅黑"/>
                <a:ea typeface="微软雅黑"/>
              </a:rPr>
              <a:t>但最大的好处是一张白纸可以描绘最新最美的图画</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(2)</a:t>
            </a:r>
            <a:r>
              <a:rPr lang="zh-CN" altLang="en-US" sz="2000" dirty="0" smtClean="0">
                <a:latin typeface="微软雅黑"/>
                <a:ea typeface="微软雅黑"/>
              </a:rPr>
              <a:t>合作经营 </a:t>
            </a:r>
            <a:r>
              <a:rPr lang="en-US" altLang="zh-CN" sz="2000" dirty="0">
                <a:latin typeface="微软雅黑"/>
                <a:ea typeface="微软雅黑"/>
              </a:rPr>
              <a:t>. </a:t>
            </a:r>
            <a:r>
              <a:rPr lang="zh-CN" altLang="en-US" sz="2000" dirty="0" smtClean="0">
                <a:latin typeface="微软雅黑"/>
                <a:ea typeface="微软雅黑"/>
              </a:rPr>
              <a:t>合 </a:t>
            </a:r>
            <a:r>
              <a:rPr lang="zh-CN" altLang="en-US" sz="2000" dirty="0">
                <a:latin typeface="微软雅黑"/>
                <a:ea typeface="微软雅黑"/>
              </a:rPr>
              <a:t>作 经 营 是 利 用 原 有 的 企 业 、公 司 、农 牧 等 的 场 地 、设 备 、技 术 、资 金 合 作 生产、加工某种产品</a:t>
            </a:r>
            <a:r>
              <a:rPr lang="en-US" altLang="zh-CN" sz="2000" dirty="0">
                <a:latin typeface="微软雅黑"/>
                <a:ea typeface="微软雅黑"/>
              </a:rPr>
              <a:t>.</a:t>
            </a:r>
            <a:r>
              <a:rPr lang="zh-CN" altLang="en-US" sz="2000" dirty="0">
                <a:latin typeface="微软雅黑"/>
                <a:ea typeface="微软雅黑"/>
              </a:rPr>
              <a:t>合作经营</a:t>
            </a:r>
            <a:r>
              <a:rPr lang="en-US" altLang="zh-CN" sz="2000" dirty="0">
                <a:latin typeface="微软雅黑"/>
                <a:ea typeface="微软雅黑"/>
              </a:rPr>
              <a:t>,</a:t>
            </a:r>
            <a:r>
              <a:rPr lang="zh-CN" altLang="en-US" sz="2000" dirty="0">
                <a:latin typeface="微软雅黑"/>
                <a:ea typeface="微软雅黑"/>
              </a:rPr>
              <a:t>可以节省大量的时间与精力</a:t>
            </a:r>
            <a:r>
              <a:rPr lang="en-US" altLang="zh-CN" sz="2000" dirty="0">
                <a:latin typeface="微软雅黑"/>
                <a:ea typeface="微软雅黑"/>
              </a:rPr>
              <a:t>,</a:t>
            </a:r>
            <a:r>
              <a:rPr lang="zh-CN" altLang="en-US" sz="2000" dirty="0">
                <a:latin typeface="微软雅黑"/>
                <a:ea typeface="微软雅黑"/>
              </a:rPr>
              <a:t>缩短创业周期</a:t>
            </a:r>
            <a:r>
              <a:rPr lang="en-US" altLang="zh-CN" sz="2000" dirty="0">
                <a:latin typeface="微软雅黑"/>
                <a:ea typeface="微软雅黑"/>
              </a:rPr>
              <a:t>,</a:t>
            </a:r>
            <a:r>
              <a:rPr lang="zh-CN" altLang="en-US" sz="2000" dirty="0">
                <a:latin typeface="微软雅黑"/>
                <a:ea typeface="微软雅黑"/>
              </a:rPr>
              <a:t>投入相对比 较低</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(3)</a:t>
            </a:r>
            <a:r>
              <a:rPr lang="zh-CN" altLang="en-US" sz="2000" dirty="0">
                <a:latin typeface="微软雅黑"/>
                <a:ea typeface="微软雅黑"/>
              </a:rPr>
              <a:t>加盟特许经营</a:t>
            </a:r>
            <a:r>
              <a:rPr lang="en-US" altLang="zh-CN" sz="2000" dirty="0">
                <a:latin typeface="微软雅黑"/>
                <a:ea typeface="微软雅黑"/>
              </a:rPr>
              <a:t>.</a:t>
            </a:r>
            <a:r>
              <a:rPr lang="zh-CN" altLang="en-US" sz="2000" dirty="0">
                <a:latin typeface="微软雅黑"/>
                <a:ea typeface="微软雅黑"/>
              </a:rPr>
              <a:t>特许经营是目前世界流行的生意模式</a:t>
            </a:r>
            <a:r>
              <a:rPr lang="en-US" altLang="zh-CN" sz="2000" dirty="0" smtClean="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(4)</a:t>
            </a:r>
            <a:r>
              <a:rPr lang="zh-CN" altLang="en-US" sz="2000" dirty="0" smtClean="0">
                <a:latin typeface="微软雅黑"/>
                <a:ea typeface="微软雅黑"/>
              </a:rPr>
              <a:t>自由职业者 </a:t>
            </a:r>
            <a:r>
              <a:rPr lang="en-US" altLang="zh-CN" sz="2000" dirty="0">
                <a:latin typeface="微软雅黑"/>
                <a:ea typeface="微软雅黑"/>
              </a:rPr>
              <a:t>. </a:t>
            </a:r>
            <a:r>
              <a:rPr lang="zh-CN" altLang="en-US" sz="2000" dirty="0">
                <a:latin typeface="微软雅黑"/>
                <a:ea typeface="微软雅黑"/>
              </a:rPr>
              <a:t>自 由 职 业 者 就 是 创 业 者 通 过 设 计 、咨 询 、策 划 、电 脑 编 程 、写 作 、翻 译 等 一些创造性的劳动或专业技术工作而获得报酬或利润</a:t>
            </a:r>
            <a:r>
              <a:rPr lang="en-US" altLang="zh-CN" sz="2000" dirty="0" smtClean="0">
                <a:latin typeface="微软雅黑"/>
                <a:ea typeface="微软雅黑"/>
              </a:rPr>
              <a:t>.</a:t>
            </a:r>
            <a:endParaRPr lang="zh-TW" altLang="en-US" sz="2000" dirty="0">
              <a:latin typeface="微软雅黑"/>
              <a:ea typeface="微软雅黑"/>
            </a:endParaRPr>
          </a:p>
        </p:txBody>
      </p:sp>
    </p:spTree>
    <p:extLst>
      <p:ext uri="{BB962C8B-B14F-4D97-AF65-F5344CB8AC3E}">
        <p14:creationId xmlns:p14="http://schemas.microsoft.com/office/powerpoint/2010/main" val="41674614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第五</a:t>
            </a:r>
            <a:r>
              <a:rPr lang="zh-CN" altLang="en-US" sz="3200" dirty="0" smtClean="0">
                <a:latin typeface="微软雅黑"/>
                <a:ea typeface="微软雅黑"/>
              </a:rPr>
              <a:t>节  创业</a:t>
            </a:r>
            <a:r>
              <a:rPr lang="zh-CN" altLang="en-US" sz="3200" dirty="0" smtClean="0">
                <a:latin typeface="微软雅黑"/>
                <a:ea typeface="微软雅黑"/>
              </a:rPr>
              <a:t>准备</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836712"/>
            <a:ext cx="7776864" cy="3539430"/>
          </a:xfrm>
          <a:prstGeom prst="rect">
            <a:avLst/>
          </a:prstGeom>
          <a:noFill/>
        </p:spPr>
        <p:txBody>
          <a:bodyPr wrap="square" rtlCol="0">
            <a:spAutoFit/>
          </a:bodyPr>
          <a:lstStyle/>
          <a:p>
            <a:r>
              <a:rPr lang="zh-CN" altLang="en-US" sz="2400" dirty="0">
                <a:latin typeface="微软雅黑"/>
                <a:ea typeface="微软雅黑"/>
              </a:rPr>
              <a:t>三、创业场地及资金的准备 </a:t>
            </a:r>
          </a:p>
          <a:p>
            <a:pPr indent="533400"/>
            <a:r>
              <a:rPr lang="en-US" altLang="zh-CN" sz="2000" b="1" dirty="0">
                <a:latin typeface="微软雅黑"/>
                <a:ea typeface="微软雅黑"/>
              </a:rPr>
              <a:t>(</a:t>
            </a:r>
            <a:r>
              <a:rPr lang="zh-CN" altLang="en-US" sz="2000" b="1" dirty="0">
                <a:latin typeface="微软雅黑"/>
                <a:ea typeface="微软雅黑"/>
              </a:rPr>
              <a:t>一 </a:t>
            </a:r>
            <a:r>
              <a:rPr lang="en-US" altLang="zh-CN" sz="2000" b="1" dirty="0">
                <a:latin typeface="微软雅黑"/>
                <a:ea typeface="微软雅黑"/>
              </a:rPr>
              <a:t>)</a:t>
            </a:r>
            <a:r>
              <a:rPr lang="zh-CN" altLang="en-US" sz="2000" b="1" dirty="0">
                <a:latin typeface="微软雅黑"/>
                <a:ea typeface="微软雅黑"/>
              </a:rPr>
              <a:t>创 业 场 地 的 准 备 </a:t>
            </a:r>
          </a:p>
          <a:p>
            <a:pPr indent="533400"/>
            <a:r>
              <a:rPr lang="zh-CN" altLang="en-US" sz="2000" dirty="0">
                <a:latin typeface="微软雅黑"/>
                <a:ea typeface="微软雅黑"/>
              </a:rPr>
              <a:t>毕业生立志创业以后</a:t>
            </a:r>
            <a:r>
              <a:rPr lang="en-US" altLang="zh-CN" sz="2000" dirty="0">
                <a:latin typeface="微软雅黑"/>
                <a:ea typeface="微软雅黑"/>
              </a:rPr>
              <a:t>,</a:t>
            </a:r>
            <a:r>
              <a:rPr lang="zh-CN" altLang="en-US" sz="2000" dirty="0">
                <a:latin typeface="微软雅黑"/>
                <a:ea typeface="微软雅黑"/>
              </a:rPr>
              <a:t>在选择创业方向和形式的同时</a:t>
            </a:r>
            <a:r>
              <a:rPr lang="en-US" altLang="zh-CN" sz="2000" dirty="0">
                <a:latin typeface="微软雅黑"/>
                <a:ea typeface="微软雅黑"/>
              </a:rPr>
              <a:t>,</a:t>
            </a:r>
            <a:r>
              <a:rPr lang="zh-CN" altLang="en-US" sz="2000" dirty="0">
                <a:latin typeface="微软雅黑"/>
                <a:ea typeface="微软雅黑"/>
              </a:rPr>
              <a:t>也要考虑创业的场地问题</a:t>
            </a:r>
            <a:r>
              <a:rPr lang="en-US" altLang="zh-CN" sz="2000" dirty="0">
                <a:latin typeface="微软雅黑"/>
                <a:ea typeface="微软雅黑"/>
              </a:rPr>
              <a:t>.</a:t>
            </a:r>
            <a:r>
              <a:rPr lang="zh-CN" altLang="en-US" sz="2000" dirty="0">
                <a:latin typeface="微软雅黑"/>
                <a:ea typeface="微软雅黑"/>
              </a:rPr>
              <a:t>企业 </a:t>
            </a:r>
            <a:r>
              <a:rPr lang="en-US" altLang="zh-CN" sz="2000" dirty="0">
                <a:latin typeface="微软雅黑"/>
                <a:ea typeface="微软雅黑"/>
              </a:rPr>
              <a:t>(</a:t>
            </a:r>
            <a:r>
              <a:rPr lang="zh-CN" altLang="en-US" sz="2000" dirty="0">
                <a:latin typeface="微软雅黑"/>
                <a:ea typeface="微软雅黑"/>
              </a:rPr>
              <a:t>公 司 </a:t>
            </a:r>
            <a:r>
              <a:rPr lang="en-US" altLang="zh-CN" sz="2000" dirty="0">
                <a:latin typeface="微软雅黑"/>
                <a:ea typeface="微软雅黑"/>
              </a:rPr>
              <a:t>)</a:t>
            </a:r>
            <a:r>
              <a:rPr lang="zh-CN" altLang="en-US" sz="2000" dirty="0">
                <a:latin typeface="微软雅黑"/>
                <a:ea typeface="微软雅黑"/>
              </a:rPr>
              <a:t>场 地 选 择 与 企 业 </a:t>
            </a:r>
            <a:r>
              <a:rPr lang="en-US" altLang="zh-CN" sz="2000" dirty="0">
                <a:latin typeface="微软雅黑"/>
                <a:ea typeface="微软雅黑"/>
              </a:rPr>
              <a:t>(</a:t>
            </a:r>
            <a:r>
              <a:rPr lang="zh-CN" altLang="en-US" sz="2000" dirty="0">
                <a:latin typeface="微软雅黑"/>
                <a:ea typeface="微软雅黑"/>
              </a:rPr>
              <a:t>公 司 </a:t>
            </a:r>
            <a:r>
              <a:rPr lang="en-US" altLang="zh-CN" sz="2000" dirty="0">
                <a:latin typeface="微软雅黑"/>
                <a:ea typeface="微软雅黑"/>
              </a:rPr>
              <a:t>)</a:t>
            </a:r>
            <a:r>
              <a:rPr lang="zh-CN" altLang="en-US" sz="2000" dirty="0">
                <a:latin typeface="微软雅黑"/>
                <a:ea typeface="微软雅黑"/>
              </a:rPr>
              <a:t>类 型 有 关 </a:t>
            </a:r>
            <a:r>
              <a:rPr lang="en-US" altLang="zh-CN" sz="2000" dirty="0">
                <a:latin typeface="微软雅黑"/>
                <a:ea typeface="微软雅黑"/>
              </a:rPr>
              <a:t>. </a:t>
            </a:r>
            <a:endParaRPr lang="zh-CN" altLang="en-US" sz="2000" dirty="0">
              <a:latin typeface="微软雅黑"/>
              <a:ea typeface="微软雅黑"/>
            </a:endParaRPr>
          </a:p>
          <a:p>
            <a:pPr indent="533400"/>
            <a:r>
              <a:rPr lang="zh-CN" altLang="en-US" sz="2000" dirty="0">
                <a:latin typeface="微软雅黑"/>
                <a:ea typeface="微软雅黑"/>
              </a:rPr>
              <a:t>办企业</a:t>
            </a:r>
            <a:r>
              <a:rPr lang="en-US" altLang="zh-CN" sz="2000" dirty="0">
                <a:latin typeface="微软雅黑"/>
                <a:ea typeface="微软雅黑"/>
              </a:rPr>
              <a:t>,</a:t>
            </a:r>
            <a:r>
              <a:rPr lang="zh-CN" altLang="en-US" sz="2000" dirty="0">
                <a:latin typeface="微软雅黑"/>
                <a:ea typeface="微软雅黑"/>
              </a:rPr>
              <a:t>要考虑生产必需的供水、供电、通信以及道路交通等问题</a:t>
            </a:r>
            <a:r>
              <a:rPr lang="en-US" altLang="zh-CN" sz="2000" dirty="0">
                <a:latin typeface="微软雅黑"/>
                <a:ea typeface="微软雅黑"/>
              </a:rPr>
              <a:t>;</a:t>
            </a:r>
            <a:r>
              <a:rPr lang="zh-CN" altLang="en-US" sz="2000" dirty="0">
                <a:latin typeface="微软雅黑"/>
                <a:ea typeface="微软雅黑"/>
              </a:rPr>
              <a:t>决定开办服务业要考 虑方便顾客</a:t>
            </a:r>
            <a:r>
              <a:rPr lang="en-US" altLang="zh-CN" sz="2000" dirty="0">
                <a:latin typeface="微软雅黑"/>
                <a:ea typeface="微软雅黑"/>
              </a:rPr>
              <a:t>.</a:t>
            </a:r>
            <a:r>
              <a:rPr lang="zh-CN" altLang="en-US" sz="2000" dirty="0">
                <a:latin typeface="微软雅黑"/>
                <a:ea typeface="微软雅黑"/>
              </a:rPr>
              <a:t>企业</a:t>
            </a:r>
            <a:r>
              <a:rPr lang="en-US" altLang="zh-CN" sz="2000" dirty="0">
                <a:latin typeface="微软雅黑"/>
                <a:ea typeface="微软雅黑"/>
              </a:rPr>
              <a:t>(</a:t>
            </a:r>
            <a:r>
              <a:rPr lang="zh-CN" altLang="en-US" sz="2000" dirty="0">
                <a:latin typeface="微软雅黑"/>
                <a:ea typeface="微软雅黑"/>
              </a:rPr>
              <a:t>公司</a:t>
            </a:r>
            <a:r>
              <a:rPr lang="en-US" altLang="zh-CN" sz="2000" dirty="0">
                <a:latin typeface="微软雅黑"/>
                <a:ea typeface="微软雅黑"/>
              </a:rPr>
              <a:t>)</a:t>
            </a:r>
            <a:r>
              <a:rPr lang="zh-CN" altLang="en-US" sz="2000" dirty="0">
                <a:latin typeface="微软雅黑"/>
                <a:ea typeface="微软雅黑"/>
              </a:rPr>
              <a:t>场地的选择可根据具体情况决定是购买</a:t>
            </a:r>
            <a:r>
              <a:rPr lang="en-US" altLang="zh-CN" sz="2000" dirty="0">
                <a:latin typeface="微软雅黑"/>
                <a:ea typeface="微软雅黑"/>
              </a:rPr>
              <a:t>,</a:t>
            </a:r>
            <a:r>
              <a:rPr lang="zh-CN" altLang="en-US" sz="2000" dirty="0">
                <a:latin typeface="微软雅黑"/>
                <a:ea typeface="微软雅黑"/>
              </a:rPr>
              <a:t>还是租赁</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b="1" dirty="0">
                <a:latin typeface="微软雅黑"/>
                <a:ea typeface="微软雅黑"/>
              </a:rPr>
              <a:t>(</a:t>
            </a:r>
            <a:r>
              <a:rPr lang="zh-CN" altLang="en-US" sz="2000" b="1" dirty="0">
                <a:latin typeface="微软雅黑"/>
                <a:ea typeface="微软雅黑"/>
              </a:rPr>
              <a:t>二 </a:t>
            </a:r>
            <a:r>
              <a:rPr lang="en-US" altLang="zh-CN" sz="2000" b="1" dirty="0">
                <a:latin typeface="微软雅黑"/>
                <a:ea typeface="微软雅黑"/>
              </a:rPr>
              <a:t>)</a:t>
            </a:r>
            <a:r>
              <a:rPr lang="zh-CN" altLang="en-US" sz="2000" b="1" dirty="0">
                <a:latin typeface="微软雅黑"/>
                <a:ea typeface="微软雅黑"/>
              </a:rPr>
              <a:t>创 业 资 金 的 准 </a:t>
            </a:r>
            <a:r>
              <a:rPr lang="zh-CN" altLang="en-US" sz="2000" b="1" dirty="0" smtClean="0">
                <a:latin typeface="微软雅黑"/>
                <a:ea typeface="微软雅黑"/>
              </a:rPr>
              <a:t>备</a:t>
            </a:r>
            <a:endParaRPr lang="en-US" altLang="zh-CN" sz="2000" b="1" dirty="0" smtClean="0">
              <a:latin typeface="微软雅黑"/>
              <a:ea typeface="微软雅黑"/>
            </a:endParaRPr>
          </a:p>
          <a:p>
            <a:pPr indent="533400"/>
            <a:r>
              <a:rPr lang="zh-CN" altLang="en-US" sz="2000" dirty="0" smtClean="0">
                <a:latin typeface="微软雅黑"/>
                <a:ea typeface="微软雅黑"/>
              </a:rPr>
              <a:t>决定</a:t>
            </a:r>
            <a:r>
              <a:rPr lang="zh-CN" altLang="en-US" sz="2000" dirty="0">
                <a:latin typeface="微软雅黑"/>
                <a:ea typeface="微软雅黑"/>
              </a:rPr>
              <a:t>创业</a:t>
            </a:r>
            <a:r>
              <a:rPr lang="en-US" altLang="zh-CN" sz="2000" dirty="0">
                <a:latin typeface="微软雅黑"/>
                <a:ea typeface="微软雅黑"/>
              </a:rPr>
              <a:t>,</a:t>
            </a:r>
            <a:r>
              <a:rPr lang="zh-CN" altLang="en-US" sz="2000" dirty="0">
                <a:latin typeface="微软雅黑"/>
                <a:ea typeface="微软雅黑"/>
              </a:rPr>
              <a:t>资金是不可缺少的</a:t>
            </a:r>
            <a:r>
              <a:rPr lang="en-US" altLang="zh-CN" sz="2000" dirty="0">
                <a:latin typeface="微软雅黑"/>
                <a:ea typeface="微软雅黑"/>
              </a:rPr>
              <a:t>,</a:t>
            </a:r>
            <a:r>
              <a:rPr lang="zh-CN" altLang="en-US" sz="2000" dirty="0">
                <a:latin typeface="微软雅黑"/>
                <a:ea typeface="微软雅黑"/>
              </a:rPr>
              <a:t>而且是创业成功的必要保证</a:t>
            </a:r>
            <a:r>
              <a:rPr lang="en-US" altLang="zh-CN" sz="2000" dirty="0">
                <a:latin typeface="微软雅黑"/>
                <a:ea typeface="微软雅黑"/>
              </a:rPr>
              <a:t>.</a:t>
            </a:r>
            <a:r>
              <a:rPr lang="zh-CN" altLang="en-US" sz="2000" dirty="0">
                <a:latin typeface="微软雅黑"/>
                <a:ea typeface="微软雅黑"/>
              </a:rPr>
              <a:t>这就要求创业者在创业</a:t>
            </a:r>
            <a:r>
              <a:rPr lang="zh-CN" altLang="en-US" sz="2000" dirty="0" smtClean="0">
                <a:latin typeface="微软雅黑"/>
                <a:ea typeface="微软雅黑"/>
              </a:rPr>
              <a:t>前能</a:t>
            </a:r>
            <a:r>
              <a:rPr lang="zh-CN" altLang="en-US" sz="2000" dirty="0">
                <a:latin typeface="微软雅黑"/>
                <a:ea typeface="微软雅黑"/>
              </a:rPr>
              <a:t>筹集到一定数量的资金</a:t>
            </a:r>
            <a:r>
              <a:rPr lang="en-US" altLang="zh-CN" sz="2000" dirty="0">
                <a:latin typeface="微软雅黑"/>
                <a:ea typeface="微软雅黑"/>
              </a:rPr>
              <a:t>.</a:t>
            </a:r>
            <a:r>
              <a:rPr lang="zh-CN" altLang="en-US" sz="2000" dirty="0">
                <a:latin typeface="微软雅黑"/>
                <a:ea typeface="微软雅黑"/>
              </a:rPr>
              <a:t>筹集创业资金的方法一般有储蓄自备和借贷两种</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144261020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7" name="矩形 16">
            <a:extLst>
              <a:ext uri="{FF2B5EF4-FFF2-40B4-BE49-F238E27FC236}">
                <a16:creationId xmlns="" xmlns:a16="http://schemas.microsoft.com/office/drawing/2014/main" id="{0A0C680B-A605-4CEE-86F8-B84ADFCF252A}"/>
              </a:ext>
            </a:extLst>
          </p:cNvPr>
          <p:cNvSpPr/>
          <p:nvPr/>
        </p:nvSpPr>
        <p:spPr>
          <a:xfrm>
            <a:off x="0" y="1988840"/>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7200" dirty="0">
                <a:solidFill>
                  <a:schemeClr val="tx1">
                    <a:lumMod val="75000"/>
                    <a:lumOff val="25000"/>
                  </a:schemeClr>
                </a:solidFill>
              </a:rPr>
              <a:t>Thank </a:t>
            </a:r>
            <a:r>
              <a:rPr lang="en-US" altLang="zh-CN" sz="7200" dirty="0" smtClean="0">
                <a:solidFill>
                  <a:schemeClr val="tx1">
                    <a:lumMod val="75000"/>
                    <a:lumOff val="25000"/>
                  </a:schemeClr>
                </a:solidFill>
              </a:rPr>
              <a:t>you</a:t>
            </a:r>
          </a:p>
          <a:p>
            <a:pPr algn="r"/>
            <a:r>
              <a:rPr lang="zh-CN" altLang="en-US" sz="7200" dirty="0" smtClean="0">
                <a:solidFill>
                  <a:schemeClr val="tx1">
                    <a:lumMod val="75000"/>
                    <a:lumOff val="25000"/>
                  </a:schemeClr>
                </a:solidFill>
                <a:latin typeface="微软雅黑"/>
                <a:ea typeface="微软雅黑"/>
              </a:rPr>
              <a:t>感谢观看！</a:t>
            </a:r>
            <a:endParaRPr lang="zh-CN" altLang="en-US" sz="7200" dirty="0">
              <a:solidFill>
                <a:schemeClr val="tx1">
                  <a:lumMod val="75000"/>
                  <a:lumOff val="25000"/>
                </a:schemeClr>
              </a:solidFill>
              <a:latin typeface="微软雅黑"/>
              <a:ea typeface="微软雅黑"/>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942379"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职业</a:t>
            </a:r>
            <a:r>
              <a:rPr lang="zh-CN" altLang="en-US" sz="3200" dirty="0" smtClean="0">
                <a:latin typeface="微软雅黑"/>
                <a:ea typeface="微软雅黑"/>
              </a:rPr>
              <a:t>与职业的发展</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3262432"/>
          </a:xfrm>
          <a:prstGeom prst="rect">
            <a:avLst/>
          </a:prstGeom>
          <a:noFill/>
        </p:spPr>
        <p:txBody>
          <a:bodyPr wrap="square" rtlCol="0">
            <a:spAutoFit/>
          </a:bodyPr>
          <a:lstStyle/>
          <a:p>
            <a:r>
              <a:rPr lang="zh-CN" altLang="en-US" sz="2400" dirty="0">
                <a:latin typeface="微软雅黑"/>
                <a:ea typeface="微软雅黑"/>
              </a:rPr>
              <a:t>一、职业概述 </a:t>
            </a:r>
            <a:endParaRPr lang="en-US" altLang="zh-CN" sz="2400" dirty="0" smtClean="0">
              <a:latin typeface="微软雅黑"/>
              <a:ea typeface="微软雅黑"/>
            </a:endParaRPr>
          </a:p>
          <a:p>
            <a:r>
              <a:rPr lang="en-US" altLang="zh-CN" sz="2000" b="1" dirty="0" smtClean="0">
                <a:latin typeface="微软雅黑"/>
                <a:ea typeface="微软雅黑"/>
              </a:rPr>
              <a:t>(</a:t>
            </a:r>
            <a:r>
              <a:rPr lang="zh-CN" altLang="en-US" sz="2000" b="1" dirty="0">
                <a:latin typeface="微软雅黑"/>
                <a:ea typeface="微软雅黑"/>
              </a:rPr>
              <a:t>一 </a:t>
            </a:r>
            <a:r>
              <a:rPr lang="en-US" altLang="zh-CN" sz="2000" b="1" dirty="0">
                <a:latin typeface="微软雅黑"/>
                <a:ea typeface="微软雅黑"/>
              </a:rPr>
              <a:t>)</a:t>
            </a:r>
            <a:r>
              <a:rPr lang="zh-CN" altLang="en-US" sz="2000" b="1" dirty="0">
                <a:latin typeface="微软雅黑"/>
                <a:ea typeface="微软雅黑"/>
              </a:rPr>
              <a:t>职 业 的 含 义 </a:t>
            </a:r>
          </a:p>
          <a:p>
            <a:pPr indent="454025"/>
            <a:r>
              <a:rPr lang="zh-CN" altLang="en-US" dirty="0">
                <a:latin typeface="微软雅黑"/>
                <a:ea typeface="微软雅黑"/>
              </a:rPr>
              <a:t>职业是人们在社会中所从事的作为主要生活来源的工作</a:t>
            </a:r>
            <a:r>
              <a:rPr lang="en-US" altLang="zh-CN" dirty="0">
                <a:latin typeface="微软雅黑"/>
                <a:ea typeface="微软雅黑"/>
              </a:rPr>
              <a:t>,</a:t>
            </a:r>
            <a:r>
              <a:rPr lang="zh-CN" altLang="en-US" dirty="0">
                <a:latin typeface="微软雅黑"/>
                <a:ea typeface="微软雅黑"/>
              </a:rPr>
              <a:t>通常也称为工作岗位</a:t>
            </a:r>
            <a:r>
              <a:rPr lang="en-US" altLang="zh-CN" dirty="0">
                <a:latin typeface="微软雅黑"/>
                <a:ea typeface="微软雅黑"/>
              </a:rPr>
              <a:t>.</a:t>
            </a:r>
            <a:r>
              <a:rPr lang="zh-CN" altLang="en-US" dirty="0">
                <a:latin typeface="微软雅黑"/>
                <a:ea typeface="微软雅黑"/>
              </a:rPr>
              <a:t>从国 家的角度来看</a:t>
            </a:r>
            <a:r>
              <a:rPr lang="en-US" altLang="zh-CN" dirty="0">
                <a:latin typeface="微软雅黑"/>
                <a:ea typeface="微软雅黑"/>
              </a:rPr>
              <a:t>,</a:t>
            </a:r>
            <a:r>
              <a:rPr lang="zh-CN" altLang="en-US" dirty="0">
                <a:latin typeface="微软雅黑"/>
                <a:ea typeface="微软雅黑"/>
              </a:rPr>
              <a:t>每一种职业都是一种社会分工</a:t>
            </a:r>
            <a:r>
              <a:rPr lang="en-US" altLang="zh-CN" dirty="0">
                <a:latin typeface="微软雅黑"/>
                <a:ea typeface="微软雅黑"/>
              </a:rPr>
              <a:t>;</a:t>
            </a:r>
            <a:r>
              <a:rPr lang="zh-CN" altLang="en-US" dirty="0">
                <a:latin typeface="微软雅黑"/>
                <a:ea typeface="微软雅黑"/>
              </a:rPr>
              <a:t>从社会的角度来看</a:t>
            </a:r>
            <a:r>
              <a:rPr lang="en-US" altLang="zh-CN" dirty="0">
                <a:latin typeface="微软雅黑"/>
                <a:ea typeface="微软雅黑"/>
              </a:rPr>
              <a:t>,</a:t>
            </a:r>
            <a:r>
              <a:rPr lang="zh-CN" altLang="en-US" dirty="0">
                <a:latin typeface="微软雅黑"/>
                <a:ea typeface="微软雅黑"/>
              </a:rPr>
              <a:t>职业是劳动者获得的社 会 角 色 </a:t>
            </a:r>
            <a:r>
              <a:rPr lang="en-US" altLang="zh-CN" dirty="0" smtClean="0">
                <a:latin typeface="微软雅黑"/>
                <a:ea typeface="微软雅黑"/>
              </a:rPr>
              <a:t>,</a:t>
            </a:r>
            <a:r>
              <a:rPr lang="zh-CN" altLang="en-US" dirty="0" smtClean="0">
                <a:latin typeface="微软雅黑"/>
                <a:ea typeface="微软雅黑"/>
              </a:rPr>
              <a:t> 从个人的角度来看 </a:t>
            </a:r>
            <a:r>
              <a:rPr lang="en-US" altLang="zh-CN" dirty="0">
                <a:latin typeface="微软雅黑"/>
                <a:ea typeface="微软雅黑"/>
              </a:rPr>
              <a:t>,</a:t>
            </a:r>
            <a:r>
              <a:rPr lang="zh-CN" altLang="en-US" dirty="0" smtClean="0">
                <a:latin typeface="微软雅黑"/>
                <a:ea typeface="微软雅黑"/>
              </a:rPr>
              <a:t>职业则是劳动者“扮演 ”的社会色</a:t>
            </a:r>
            <a:r>
              <a:rPr lang="en-US" altLang="zh-CN" dirty="0">
                <a:latin typeface="微软雅黑"/>
                <a:ea typeface="微软雅黑"/>
              </a:rPr>
              <a:t>,</a:t>
            </a:r>
            <a:r>
              <a:rPr lang="zh-CN" altLang="en-US" dirty="0">
                <a:latin typeface="微软雅黑"/>
                <a:ea typeface="微软雅黑"/>
              </a:rPr>
              <a:t>并为社会承担一定的义务和责任</a:t>
            </a:r>
            <a:r>
              <a:rPr lang="en-US" altLang="zh-CN" dirty="0">
                <a:latin typeface="微软雅黑"/>
                <a:ea typeface="微软雅黑"/>
              </a:rPr>
              <a:t>,</a:t>
            </a:r>
            <a:r>
              <a:rPr lang="zh-CN" altLang="en-US" dirty="0">
                <a:latin typeface="微软雅黑"/>
                <a:ea typeface="微软雅黑"/>
              </a:rPr>
              <a:t>同时获得相应的收入</a:t>
            </a:r>
            <a:r>
              <a:rPr lang="en-US" altLang="zh-CN" dirty="0">
                <a:latin typeface="微软雅黑"/>
                <a:ea typeface="微软雅黑"/>
              </a:rPr>
              <a:t>. </a:t>
            </a:r>
            <a:endParaRPr lang="zh-CN" altLang="en-US" dirty="0">
              <a:latin typeface="微软雅黑"/>
              <a:ea typeface="微软雅黑"/>
            </a:endParaRPr>
          </a:p>
          <a:p>
            <a:pPr indent="454025"/>
            <a:r>
              <a:rPr lang="zh-CN" altLang="en-US" dirty="0">
                <a:latin typeface="微软雅黑"/>
                <a:ea typeface="微软雅黑"/>
              </a:rPr>
              <a:t>对职业的含义</a:t>
            </a:r>
            <a:r>
              <a:rPr lang="en-US" altLang="zh-CN" dirty="0">
                <a:latin typeface="微软雅黑"/>
                <a:ea typeface="微软雅黑"/>
              </a:rPr>
              <a:t>,</a:t>
            </a:r>
            <a:r>
              <a:rPr lang="zh-CN" altLang="en-US" dirty="0">
                <a:latin typeface="微软雅黑"/>
                <a:ea typeface="微软雅黑"/>
              </a:rPr>
              <a:t>不同的人</a:t>
            </a:r>
            <a:r>
              <a:rPr lang="en-US" altLang="zh-CN" dirty="0">
                <a:latin typeface="微软雅黑"/>
                <a:ea typeface="微软雅黑"/>
              </a:rPr>
              <a:t>,</a:t>
            </a:r>
            <a:r>
              <a:rPr lang="zh-CN" altLang="en-US" dirty="0">
                <a:latin typeface="微软雅黑"/>
                <a:ea typeface="微软雅黑"/>
              </a:rPr>
              <a:t>不同的社会有不同的看法和认识</a:t>
            </a:r>
            <a:r>
              <a:rPr lang="en-US" altLang="zh-CN" dirty="0">
                <a:latin typeface="微软雅黑"/>
                <a:ea typeface="微软雅黑"/>
              </a:rPr>
              <a:t>.</a:t>
            </a:r>
            <a:r>
              <a:rPr lang="zh-CN" altLang="en-US" dirty="0">
                <a:latin typeface="微软雅黑"/>
                <a:ea typeface="微软雅黑"/>
              </a:rPr>
              <a:t>当前从事职业研究的理论 工作者认为</a:t>
            </a:r>
            <a:r>
              <a:rPr lang="en-US" altLang="zh-CN" dirty="0">
                <a:latin typeface="微软雅黑"/>
                <a:ea typeface="微软雅黑"/>
              </a:rPr>
              <a:t>,</a:t>
            </a:r>
            <a:r>
              <a:rPr lang="zh-CN" altLang="en-US" dirty="0">
                <a:latin typeface="微软雅黑"/>
                <a:ea typeface="微软雅黑"/>
              </a:rPr>
              <a:t>职业是指人们为谋生和发展而从事的相对稳定、有经济收入、特定类别的社会 劳动</a:t>
            </a:r>
            <a:r>
              <a:rPr lang="en-US" altLang="zh-CN" dirty="0">
                <a:latin typeface="微软雅黑"/>
                <a:ea typeface="微软雅黑"/>
              </a:rPr>
              <a:t>.</a:t>
            </a:r>
            <a:r>
              <a:rPr lang="zh-CN" altLang="en-US" dirty="0">
                <a:latin typeface="微软雅黑"/>
                <a:ea typeface="微软雅黑"/>
              </a:rPr>
              <a:t>这种社会劳动决定于社会分工</a:t>
            </a:r>
            <a:r>
              <a:rPr lang="en-US" altLang="zh-CN" dirty="0">
                <a:latin typeface="微软雅黑"/>
                <a:ea typeface="微软雅黑"/>
              </a:rPr>
              <a:t>,</a:t>
            </a:r>
            <a:r>
              <a:rPr lang="zh-CN" altLang="en-US" dirty="0">
                <a:latin typeface="微软雅黑"/>
                <a:ea typeface="微软雅黑"/>
              </a:rPr>
              <a:t>并要求劳动者具备一定的生活素养和专业技能</a:t>
            </a:r>
            <a:r>
              <a:rPr lang="en-US" altLang="zh-CN" dirty="0">
                <a:latin typeface="微软雅黑"/>
                <a:ea typeface="微软雅黑"/>
              </a:rPr>
              <a:t>.</a:t>
            </a:r>
            <a:r>
              <a:rPr lang="zh-CN" altLang="en-US" dirty="0">
                <a:latin typeface="微软雅黑"/>
                <a:ea typeface="微软雅黑"/>
              </a:rPr>
              <a:t>这 种社会劳动是人们的生活方式、经济状况、教育程度、行为模式和道德情操</a:t>
            </a:r>
            <a:r>
              <a:rPr lang="zh-CN" altLang="en-US" dirty="0" smtClean="0">
                <a:latin typeface="微软雅黑"/>
                <a:ea typeface="微软雅黑"/>
              </a:rPr>
              <a:t>等的综合反映及权利 </a:t>
            </a:r>
            <a:r>
              <a:rPr lang="zh-CN" altLang="en-US" dirty="0">
                <a:latin typeface="微软雅黑"/>
                <a:ea typeface="微软雅黑"/>
              </a:rPr>
              <a:t>、</a:t>
            </a:r>
            <a:r>
              <a:rPr lang="zh-CN" altLang="en-US" dirty="0" smtClean="0">
                <a:latin typeface="微软雅黑"/>
                <a:ea typeface="微软雅黑"/>
              </a:rPr>
              <a:t>义务 </a:t>
            </a:r>
            <a:r>
              <a:rPr lang="zh-CN" altLang="en-US" dirty="0">
                <a:latin typeface="微软雅黑"/>
                <a:ea typeface="微软雅黑"/>
              </a:rPr>
              <a:t>、</a:t>
            </a:r>
            <a:r>
              <a:rPr lang="zh-CN" altLang="en-US" dirty="0" smtClean="0">
                <a:latin typeface="微软雅黑"/>
                <a:ea typeface="微软雅黑"/>
              </a:rPr>
              <a:t>职责的具体体现 </a:t>
            </a:r>
            <a:r>
              <a:rPr lang="en-US" altLang="zh-CN" dirty="0">
                <a:latin typeface="微软雅黑"/>
                <a:ea typeface="微软雅黑"/>
              </a:rPr>
              <a:t>. </a:t>
            </a:r>
            <a:endParaRPr lang="zh-TW" altLang="en-US" sz="2000" dirty="0">
              <a:latin typeface="微软雅黑"/>
              <a:ea typeface="微软雅黑"/>
            </a:endParaRPr>
          </a:p>
        </p:txBody>
      </p:sp>
    </p:spTree>
    <p:extLst>
      <p:ext uri="{BB962C8B-B14F-4D97-AF65-F5344CB8AC3E}">
        <p14:creationId xmlns:p14="http://schemas.microsoft.com/office/powerpoint/2010/main" val="14529194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942379"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职业</a:t>
            </a:r>
            <a:r>
              <a:rPr lang="zh-CN" altLang="en-US" sz="3200" dirty="0" smtClean="0">
                <a:latin typeface="微软雅黑"/>
                <a:ea typeface="微软雅黑"/>
              </a:rPr>
              <a:t>与职业的发展</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4370427"/>
          </a:xfrm>
          <a:prstGeom prst="rect">
            <a:avLst/>
          </a:prstGeom>
          <a:noFill/>
        </p:spPr>
        <p:txBody>
          <a:bodyPr wrap="square" rtlCol="0">
            <a:spAutoFit/>
          </a:bodyPr>
          <a:lstStyle/>
          <a:p>
            <a:r>
              <a:rPr lang="zh-CN" altLang="en-US" sz="2400" dirty="0">
                <a:latin typeface="微软雅黑"/>
                <a:ea typeface="微软雅黑"/>
              </a:rPr>
              <a:t>一、职业概述 </a:t>
            </a:r>
            <a:endParaRPr lang="en-US" altLang="zh-CN" sz="2400" dirty="0" smtClean="0">
              <a:latin typeface="微软雅黑"/>
              <a:ea typeface="微软雅黑"/>
            </a:endParaRPr>
          </a:p>
          <a:p>
            <a:r>
              <a:rPr lang="en-US" altLang="zh-CN" sz="2000" b="1" dirty="0">
                <a:latin typeface="微软雅黑"/>
                <a:ea typeface="微软雅黑"/>
              </a:rPr>
              <a:t>(</a:t>
            </a:r>
            <a:r>
              <a:rPr lang="zh-CN" altLang="en-US" sz="2000" b="1" dirty="0">
                <a:latin typeface="微软雅黑"/>
                <a:ea typeface="微软雅黑"/>
              </a:rPr>
              <a:t>二 </a:t>
            </a:r>
            <a:r>
              <a:rPr lang="en-US" altLang="zh-CN" sz="2000" b="1" dirty="0">
                <a:latin typeface="微软雅黑"/>
                <a:ea typeface="微软雅黑"/>
              </a:rPr>
              <a:t>)</a:t>
            </a:r>
            <a:r>
              <a:rPr lang="zh-CN" altLang="en-US" sz="2000" b="1" dirty="0">
                <a:latin typeface="微软雅黑"/>
                <a:ea typeface="微软雅黑"/>
              </a:rPr>
              <a:t>职 业 的 特 </a:t>
            </a:r>
            <a:r>
              <a:rPr lang="zh-CN" altLang="en-US" sz="2000" b="1" dirty="0" smtClean="0">
                <a:latin typeface="微软雅黑"/>
                <a:ea typeface="微软雅黑"/>
              </a:rPr>
              <a:t>性</a:t>
            </a:r>
            <a:endParaRPr lang="en-US" altLang="zh-CN" sz="2000" b="1" dirty="0" smtClean="0">
              <a:latin typeface="微软雅黑"/>
              <a:ea typeface="微软雅黑"/>
            </a:endParaRPr>
          </a:p>
          <a:p>
            <a:pPr marL="533400"/>
            <a:r>
              <a:rPr lang="zh-CN" altLang="en-US" dirty="0" smtClean="0">
                <a:latin typeface="微软雅黑"/>
                <a:ea typeface="微软雅黑"/>
              </a:rPr>
              <a:t> </a:t>
            </a:r>
            <a:r>
              <a:rPr lang="en-US" altLang="zh-CN" dirty="0">
                <a:latin typeface="微软雅黑"/>
                <a:ea typeface="微软雅黑"/>
              </a:rPr>
              <a:t>(1)</a:t>
            </a:r>
            <a:r>
              <a:rPr lang="zh-CN" altLang="en-US" dirty="0">
                <a:latin typeface="微软雅黑"/>
                <a:ea typeface="微软雅黑"/>
              </a:rPr>
              <a:t>职业的多样性和层次性</a:t>
            </a:r>
            <a:r>
              <a:rPr lang="en-US" altLang="zh-CN" dirty="0">
                <a:latin typeface="微软雅黑"/>
                <a:ea typeface="微软雅黑"/>
              </a:rPr>
              <a:t>:</a:t>
            </a:r>
            <a:r>
              <a:rPr lang="zh-CN" altLang="en-US" dirty="0">
                <a:latin typeface="微软雅黑"/>
                <a:ea typeface="微软雅黑"/>
              </a:rPr>
              <a:t>随着社会的发展</a:t>
            </a:r>
            <a:r>
              <a:rPr lang="en-US" altLang="zh-CN" dirty="0">
                <a:latin typeface="微软雅黑"/>
                <a:ea typeface="微软雅黑"/>
              </a:rPr>
              <a:t>,</a:t>
            </a:r>
            <a:r>
              <a:rPr lang="zh-CN" altLang="en-US" dirty="0">
                <a:latin typeface="微软雅黑"/>
                <a:ea typeface="微软雅黑"/>
              </a:rPr>
              <a:t>社会分工越来越细</a:t>
            </a:r>
            <a:r>
              <a:rPr lang="en-US" altLang="zh-CN" dirty="0">
                <a:latin typeface="微软雅黑"/>
                <a:ea typeface="微软雅黑"/>
              </a:rPr>
              <a:t>,</a:t>
            </a:r>
            <a:r>
              <a:rPr lang="zh-CN" altLang="en-US" dirty="0">
                <a:latin typeface="微软雅黑"/>
                <a:ea typeface="微软雅黑"/>
              </a:rPr>
              <a:t>职业种类越来越多</a:t>
            </a:r>
            <a:r>
              <a:rPr lang="en-US" altLang="zh-CN" dirty="0">
                <a:latin typeface="微软雅黑"/>
                <a:ea typeface="微软雅黑"/>
              </a:rPr>
              <a:t>. </a:t>
            </a:r>
            <a:r>
              <a:rPr lang="zh-CN" altLang="en-US" dirty="0" smtClean="0">
                <a:latin typeface="微软雅黑"/>
                <a:ea typeface="微软雅黑"/>
              </a:rPr>
              <a:t>我国</a:t>
            </a:r>
            <a:r>
              <a:rPr lang="zh-CN" altLang="en-US" dirty="0">
                <a:latin typeface="微软雅黑"/>
                <a:ea typeface="微软雅黑"/>
              </a:rPr>
              <a:t>早先就有“三百六十行”之说</a:t>
            </a:r>
            <a:r>
              <a:rPr lang="en-US" altLang="zh-CN" dirty="0">
                <a:latin typeface="微软雅黑"/>
                <a:ea typeface="微软雅黑"/>
              </a:rPr>
              <a:t>,</a:t>
            </a:r>
            <a:r>
              <a:rPr lang="zh-CN" altLang="en-US" dirty="0">
                <a:latin typeface="微软雅黑"/>
                <a:ea typeface="微软雅黑"/>
              </a:rPr>
              <a:t>现代社会职业更是成千上万</a:t>
            </a:r>
            <a:r>
              <a:rPr lang="en-US" altLang="zh-CN" dirty="0">
                <a:latin typeface="微软雅黑"/>
                <a:ea typeface="微软雅黑"/>
              </a:rPr>
              <a:t>.</a:t>
            </a:r>
            <a:r>
              <a:rPr lang="zh-CN" altLang="en-US" dirty="0">
                <a:latin typeface="微软雅黑"/>
                <a:ea typeface="微软雅黑"/>
              </a:rPr>
              <a:t>职业除呈现出多样性特点 之外</a:t>
            </a:r>
            <a:r>
              <a:rPr lang="en-US" altLang="zh-CN" dirty="0">
                <a:latin typeface="微软雅黑"/>
                <a:ea typeface="微软雅黑"/>
              </a:rPr>
              <a:t>,</a:t>
            </a:r>
            <a:r>
              <a:rPr lang="zh-CN" altLang="en-US" dirty="0">
                <a:latin typeface="微软雅黑"/>
                <a:ea typeface="微软雅黑"/>
              </a:rPr>
              <a:t>还呈现出差异性和层次性</a:t>
            </a:r>
            <a:r>
              <a:rPr lang="en-US" altLang="zh-CN" dirty="0" smtClean="0">
                <a:latin typeface="微软雅黑"/>
                <a:ea typeface="微软雅黑"/>
              </a:rPr>
              <a:t>.</a:t>
            </a:r>
          </a:p>
          <a:p>
            <a:pPr marL="533400"/>
            <a:r>
              <a:rPr lang="zh-CN" altLang="en-US" dirty="0" smtClean="0">
                <a:latin typeface="微软雅黑"/>
                <a:ea typeface="微软雅黑"/>
              </a:rPr>
              <a:t> </a:t>
            </a:r>
            <a:r>
              <a:rPr lang="en-US" altLang="zh-CN" dirty="0" smtClean="0">
                <a:latin typeface="微软雅黑"/>
                <a:ea typeface="微软雅黑"/>
              </a:rPr>
              <a:t>(</a:t>
            </a:r>
            <a:r>
              <a:rPr lang="en-US" altLang="zh-CN" dirty="0">
                <a:latin typeface="微软雅黑"/>
                <a:ea typeface="微软雅黑"/>
              </a:rPr>
              <a:t>2)</a:t>
            </a:r>
            <a:r>
              <a:rPr lang="zh-CN" altLang="en-US" dirty="0">
                <a:latin typeface="微软雅黑"/>
                <a:ea typeface="微软雅黑"/>
              </a:rPr>
              <a:t>职业的专业性和技术性</a:t>
            </a:r>
            <a:r>
              <a:rPr lang="en-US" altLang="zh-CN" dirty="0">
                <a:latin typeface="微软雅黑"/>
                <a:ea typeface="微软雅黑"/>
              </a:rPr>
              <a:t>:</a:t>
            </a:r>
            <a:r>
              <a:rPr lang="zh-CN" altLang="en-US" dirty="0">
                <a:latin typeface="微软雅黑"/>
                <a:ea typeface="微软雅黑"/>
              </a:rPr>
              <a:t>每一种职业都需要专门的知识和技能</a:t>
            </a:r>
            <a:r>
              <a:rPr lang="en-US" altLang="zh-CN" dirty="0">
                <a:latin typeface="微软雅黑"/>
                <a:ea typeface="微软雅黑"/>
              </a:rPr>
              <a:t>,</a:t>
            </a:r>
            <a:r>
              <a:rPr lang="zh-CN" altLang="en-US" dirty="0">
                <a:latin typeface="微软雅黑"/>
                <a:ea typeface="微软雅黑"/>
              </a:rPr>
              <a:t>特定的职业道德品 质</a:t>
            </a:r>
            <a:r>
              <a:rPr lang="en-US" altLang="zh-CN" dirty="0">
                <a:latin typeface="微软雅黑"/>
                <a:ea typeface="微软雅黑"/>
              </a:rPr>
              <a:t>,</a:t>
            </a:r>
            <a:r>
              <a:rPr lang="zh-CN" altLang="en-US" dirty="0">
                <a:latin typeface="微软雅黑"/>
                <a:ea typeface="微软雅黑"/>
              </a:rPr>
              <a:t>只有具备了特定的要求</a:t>
            </a:r>
            <a:r>
              <a:rPr lang="en-US" altLang="zh-CN" dirty="0">
                <a:latin typeface="微软雅黑"/>
                <a:ea typeface="微软雅黑"/>
              </a:rPr>
              <a:t>,</a:t>
            </a:r>
            <a:r>
              <a:rPr lang="zh-CN" altLang="en-US" dirty="0">
                <a:latin typeface="微软雅黑"/>
                <a:ea typeface="微软雅黑"/>
              </a:rPr>
              <a:t>才能胜任所对应的职业</a:t>
            </a:r>
            <a:r>
              <a:rPr lang="en-US" altLang="zh-CN" dirty="0">
                <a:latin typeface="微软雅黑"/>
                <a:ea typeface="微软雅黑"/>
              </a:rPr>
              <a:t>.</a:t>
            </a:r>
            <a:r>
              <a:rPr lang="zh-CN" altLang="en-US" dirty="0">
                <a:latin typeface="微软雅黑"/>
                <a:ea typeface="微软雅黑"/>
              </a:rPr>
              <a:t>例如</a:t>
            </a:r>
            <a:r>
              <a:rPr lang="en-US" altLang="zh-CN" dirty="0">
                <a:latin typeface="微软雅黑"/>
                <a:ea typeface="微软雅黑"/>
              </a:rPr>
              <a:t>,</a:t>
            </a:r>
            <a:r>
              <a:rPr lang="zh-CN" altLang="en-US" dirty="0">
                <a:latin typeface="微软雅黑"/>
                <a:ea typeface="微软雅黑"/>
              </a:rPr>
              <a:t>从事数控机床加工</a:t>
            </a:r>
            <a:r>
              <a:rPr lang="en-US" altLang="zh-CN" dirty="0">
                <a:latin typeface="微软雅黑"/>
                <a:ea typeface="微软雅黑"/>
              </a:rPr>
              <a:t>,</a:t>
            </a:r>
            <a:r>
              <a:rPr lang="zh-CN" altLang="en-US" dirty="0">
                <a:latin typeface="微软雅黑"/>
                <a:ea typeface="微软雅黑"/>
              </a:rPr>
              <a:t>要有机械制 图、机械原理等方面的知识</a:t>
            </a:r>
            <a:r>
              <a:rPr lang="en-US" altLang="zh-CN" dirty="0">
                <a:latin typeface="微软雅黑"/>
                <a:ea typeface="微软雅黑"/>
              </a:rPr>
              <a:t>,</a:t>
            </a:r>
            <a:r>
              <a:rPr lang="zh-CN" altLang="en-US" dirty="0">
                <a:latin typeface="微软雅黑"/>
                <a:ea typeface="微软雅黑"/>
              </a:rPr>
              <a:t>具备数控编程与数控机床操作的技能和一丝不苟、精益求精的 工作态度</a:t>
            </a:r>
            <a:r>
              <a:rPr lang="en-US" altLang="zh-CN" dirty="0">
                <a:latin typeface="微软雅黑"/>
                <a:ea typeface="微软雅黑"/>
              </a:rPr>
              <a:t>.</a:t>
            </a:r>
            <a:r>
              <a:rPr lang="zh-CN" altLang="en-US" dirty="0">
                <a:latin typeface="微软雅黑"/>
                <a:ea typeface="微软雅黑"/>
              </a:rPr>
              <a:t>随着科学技术的进步</a:t>
            </a:r>
            <a:r>
              <a:rPr lang="en-US" altLang="zh-CN" dirty="0">
                <a:latin typeface="微软雅黑"/>
                <a:ea typeface="微软雅黑"/>
              </a:rPr>
              <a:t>,</a:t>
            </a:r>
            <a:r>
              <a:rPr lang="zh-CN" altLang="en-US" dirty="0">
                <a:latin typeface="微软雅黑"/>
                <a:ea typeface="微软雅黑"/>
              </a:rPr>
              <a:t>职业的专业性和技术性会越来越高</a:t>
            </a:r>
            <a:r>
              <a:rPr lang="en-US" altLang="zh-CN" dirty="0">
                <a:latin typeface="微软雅黑"/>
                <a:ea typeface="微软雅黑"/>
              </a:rPr>
              <a:t>. </a:t>
            </a:r>
            <a:endParaRPr lang="zh-CN" altLang="en-US" dirty="0">
              <a:latin typeface="微软雅黑"/>
              <a:ea typeface="微软雅黑"/>
            </a:endParaRPr>
          </a:p>
          <a:p>
            <a:pPr marL="533400"/>
            <a:r>
              <a:rPr lang="en-US" altLang="zh-CN" dirty="0">
                <a:latin typeface="微软雅黑"/>
                <a:ea typeface="微软雅黑"/>
              </a:rPr>
              <a:t>(3)</a:t>
            </a:r>
            <a:r>
              <a:rPr lang="zh-CN" altLang="en-US" dirty="0">
                <a:latin typeface="微软雅黑"/>
                <a:ea typeface="微软雅黑"/>
              </a:rPr>
              <a:t>职业的连续性和经济性</a:t>
            </a:r>
            <a:r>
              <a:rPr lang="en-US" altLang="zh-CN" dirty="0">
                <a:latin typeface="微软雅黑"/>
                <a:ea typeface="微软雅黑"/>
              </a:rPr>
              <a:t>:</a:t>
            </a:r>
            <a:r>
              <a:rPr lang="zh-CN" altLang="en-US" dirty="0">
                <a:latin typeface="微软雅黑"/>
                <a:ea typeface="微软雅黑"/>
              </a:rPr>
              <a:t>一般来说</a:t>
            </a:r>
            <a:r>
              <a:rPr lang="en-US" altLang="zh-CN" dirty="0">
                <a:latin typeface="微软雅黑"/>
                <a:ea typeface="微软雅黑"/>
              </a:rPr>
              <a:t>,</a:t>
            </a:r>
            <a:r>
              <a:rPr lang="zh-CN" altLang="en-US" dirty="0">
                <a:latin typeface="微软雅黑"/>
                <a:ea typeface="微软雅黑"/>
              </a:rPr>
              <a:t>一个人可能在较长时间内持续从事某种职业</a:t>
            </a:r>
            <a:r>
              <a:rPr lang="en-US" altLang="zh-CN" dirty="0">
                <a:latin typeface="微软雅黑"/>
                <a:ea typeface="微软雅黑"/>
              </a:rPr>
              <a:t>,</a:t>
            </a:r>
            <a:r>
              <a:rPr lang="zh-CN" altLang="en-US" dirty="0">
                <a:latin typeface="微软雅黑"/>
                <a:ea typeface="微软雅黑"/>
              </a:rPr>
              <a:t>并 通过职业活动获得较稳定的经济收入</a:t>
            </a:r>
            <a:r>
              <a:rPr lang="en-US" altLang="zh-CN" dirty="0">
                <a:latin typeface="微软雅黑"/>
                <a:ea typeface="微软雅黑"/>
              </a:rPr>
              <a:t>.</a:t>
            </a:r>
            <a:r>
              <a:rPr lang="zh-CN" altLang="en-US" dirty="0">
                <a:latin typeface="微软雅黑"/>
                <a:ea typeface="微软雅黑"/>
              </a:rPr>
              <a:t>正是因为职业具有明显的经济性和连续性</a:t>
            </a:r>
            <a:r>
              <a:rPr lang="en-US" altLang="zh-CN" dirty="0">
                <a:latin typeface="微软雅黑"/>
                <a:ea typeface="微软雅黑"/>
              </a:rPr>
              <a:t>,</a:t>
            </a:r>
            <a:r>
              <a:rPr lang="zh-CN" altLang="en-US" dirty="0">
                <a:latin typeface="微软雅黑"/>
                <a:ea typeface="微软雅黑"/>
              </a:rPr>
              <a:t>职业才 与人们的社会活动和日常活动紧密地联系在一起</a:t>
            </a:r>
            <a:r>
              <a:rPr lang="en-US" altLang="zh-CN" dirty="0">
                <a:latin typeface="微软雅黑"/>
                <a:ea typeface="微软雅黑"/>
              </a:rPr>
              <a:t>. </a:t>
            </a:r>
            <a:endParaRPr lang="zh-CN" altLang="en-US" dirty="0">
              <a:latin typeface="微软雅黑"/>
              <a:ea typeface="微软雅黑"/>
            </a:endParaRPr>
          </a:p>
          <a:p>
            <a:pPr marL="533400"/>
            <a:r>
              <a:rPr lang="zh-CN" altLang="en-US" dirty="0">
                <a:latin typeface="微软雅黑"/>
                <a:ea typeface="微软雅黑"/>
              </a:rPr>
              <a:t>从不同的角度分析</a:t>
            </a:r>
            <a:r>
              <a:rPr lang="en-US" altLang="zh-CN" dirty="0">
                <a:latin typeface="微软雅黑"/>
                <a:ea typeface="微软雅黑"/>
              </a:rPr>
              <a:t>,</a:t>
            </a:r>
            <a:r>
              <a:rPr lang="zh-CN" altLang="en-US" dirty="0">
                <a:latin typeface="微软雅黑"/>
                <a:ea typeface="微软雅黑"/>
              </a:rPr>
              <a:t>职业除了上述特性外</a:t>
            </a:r>
            <a:r>
              <a:rPr lang="en-US" altLang="zh-CN" dirty="0">
                <a:latin typeface="微软雅黑"/>
                <a:ea typeface="微软雅黑"/>
              </a:rPr>
              <a:t>,</a:t>
            </a:r>
            <a:r>
              <a:rPr lang="zh-CN" altLang="en-US" dirty="0">
                <a:latin typeface="微软雅黑"/>
                <a:ea typeface="微软雅黑"/>
              </a:rPr>
              <a:t>还有社会性、规范性、时代性等特性</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75087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942379"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职业</a:t>
            </a:r>
            <a:r>
              <a:rPr lang="zh-CN" altLang="en-US" sz="3200" dirty="0" smtClean="0">
                <a:latin typeface="微软雅黑"/>
                <a:ea typeface="微软雅黑"/>
              </a:rPr>
              <a:t>与职业的发展</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5170647"/>
          </a:xfrm>
          <a:prstGeom prst="rect">
            <a:avLst/>
          </a:prstGeom>
          <a:noFill/>
        </p:spPr>
        <p:txBody>
          <a:bodyPr wrap="square" rtlCol="0">
            <a:spAutoFit/>
          </a:bodyPr>
          <a:lstStyle/>
          <a:p>
            <a:r>
              <a:rPr lang="zh-CN" altLang="en-US" sz="2400" dirty="0">
                <a:latin typeface="微软雅黑"/>
                <a:ea typeface="微软雅黑"/>
              </a:rPr>
              <a:t>一、职业概述 </a:t>
            </a:r>
            <a:endParaRPr lang="en-US" altLang="zh-CN" sz="2400" dirty="0" smtClean="0">
              <a:latin typeface="微软雅黑"/>
              <a:ea typeface="微软雅黑"/>
            </a:endParaRPr>
          </a:p>
          <a:p>
            <a:r>
              <a:rPr lang="en-US" altLang="zh-CN" b="1" dirty="0" smtClean="0">
                <a:latin typeface="微软雅黑"/>
                <a:ea typeface="微软雅黑"/>
              </a:rPr>
              <a:t>(</a:t>
            </a:r>
            <a:r>
              <a:rPr lang="zh-CN" altLang="en-US" b="1" dirty="0" smtClean="0">
                <a:latin typeface="微软雅黑"/>
                <a:ea typeface="微软雅黑"/>
              </a:rPr>
              <a:t>三 </a:t>
            </a:r>
            <a:r>
              <a:rPr lang="en-US" altLang="zh-CN" b="1" dirty="0">
                <a:latin typeface="微软雅黑"/>
                <a:ea typeface="微软雅黑"/>
              </a:rPr>
              <a:t>)</a:t>
            </a:r>
            <a:r>
              <a:rPr lang="zh-CN" altLang="en-US" b="1" dirty="0">
                <a:latin typeface="微软雅黑"/>
                <a:ea typeface="微软雅黑"/>
              </a:rPr>
              <a:t>职 业 的 </a:t>
            </a:r>
            <a:r>
              <a:rPr lang="en-US" altLang="en-US" b="1" dirty="0" smtClean="0">
                <a:latin typeface="微软雅黑"/>
                <a:ea typeface="微软雅黑"/>
              </a:rPr>
              <a:t>意义</a:t>
            </a:r>
            <a:endParaRPr lang="en-US" altLang="zh-CN" b="1" dirty="0" smtClean="0">
              <a:latin typeface="微软雅黑"/>
              <a:ea typeface="微软雅黑"/>
            </a:endParaRPr>
          </a:p>
          <a:p>
            <a:r>
              <a:rPr lang="zh-CN" altLang="en-US" dirty="0">
                <a:latin typeface="微软雅黑"/>
                <a:ea typeface="微软雅黑"/>
              </a:rPr>
              <a:t>职业在实质上实现了劳动者与生产资料的结合</a:t>
            </a:r>
            <a:r>
              <a:rPr lang="en-US" altLang="zh-CN" dirty="0">
                <a:latin typeface="微软雅黑"/>
                <a:ea typeface="微软雅黑"/>
              </a:rPr>
              <a:t>,</a:t>
            </a:r>
            <a:r>
              <a:rPr lang="zh-CN" altLang="en-US" dirty="0">
                <a:latin typeface="微软雅黑"/>
                <a:ea typeface="微软雅黑"/>
              </a:rPr>
              <a:t>体现了人与人的社会关系</a:t>
            </a:r>
            <a:r>
              <a:rPr lang="en-US" altLang="zh-CN" dirty="0">
                <a:latin typeface="微软雅黑"/>
                <a:ea typeface="微软雅黑"/>
              </a:rPr>
              <a:t>,</a:t>
            </a:r>
            <a:r>
              <a:rPr lang="zh-CN" altLang="en-US" dirty="0">
                <a:latin typeface="微软雅黑"/>
                <a:ea typeface="微软雅黑"/>
              </a:rPr>
              <a:t>人们通过某 种职业</a:t>
            </a:r>
            <a:r>
              <a:rPr lang="en-US" altLang="zh-CN" dirty="0">
                <a:latin typeface="微软雅黑"/>
                <a:ea typeface="微软雅黑"/>
              </a:rPr>
              <a:t>(</a:t>
            </a:r>
            <a:r>
              <a:rPr lang="zh-CN" altLang="en-US" dirty="0">
                <a:latin typeface="微软雅黑"/>
                <a:ea typeface="微软雅黑"/>
              </a:rPr>
              <a:t>工作</a:t>
            </a:r>
            <a:r>
              <a:rPr lang="en-US" altLang="zh-CN" dirty="0">
                <a:latin typeface="微软雅黑"/>
                <a:ea typeface="微软雅黑"/>
              </a:rPr>
              <a:t>)</a:t>
            </a:r>
            <a:r>
              <a:rPr lang="zh-CN" altLang="en-US" dirty="0">
                <a:latin typeface="微软雅黑"/>
                <a:ea typeface="微软雅黑"/>
              </a:rPr>
              <a:t>不仅满足了自身的需要</a:t>
            </a:r>
            <a:r>
              <a:rPr lang="en-US" altLang="zh-CN" dirty="0">
                <a:latin typeface="微软雅黑"/>
                <a:ea typeface="微软雅黑"/>
              </a:rPr>
              <a:t>,</a:t>
            </a:r>
            <a:r>
              <a:rPr lang="zh-CN" altLang="en-US" dirty="0">
                <a:latin typeface="微软雅黑"/>
                <a:ea typeface="微软雅黑"/>
              </a:rPr>
              <a:t>而且通过各自劳动成果的交换</a:t>
            </a:r>
            <a:r>
              <a:rPr lang="en-US" altLang="zh-CN" dirty="0">
                <a:latin typeface="微软雅黑"/>
                <a:ea typeface="微软雅黑"/>
              </a:rPr>
              <a:t>,</a:t>
            </a:r>
            <a:r>
              <a:rPr lang="zh-CN" altLang="en-US" dirty="0">
                <a:latin typeface="微软雅黑"/>
                <a:ea typeface="微软雅黑"/>
              </a:rPr>
              <a:t>也满足了彼此的需 要</a:t>
            </a:r>
            <a:r>
              <a:rPr lang="en-US" altLang="zh-CN" dirty="0">
                <a:latin typeface="微软雅黑"/>
                <a:ea typeface="微软雅黑"/>
              </a:rPr>
              <a:t>.</a:t>
            </a:r>
            <a:r>
              <a:rPr lang="zh-CN" altLang="en-US" dirty="0">
                <a:latin typeface="微软雅黑"/>
                <a:ea typeface="微软雅黑"/>
              </a:rPr>
              <a:t>因此</a:t>
            </a:r>
            <a:r>
              <a:rPr lang="en-US" altLang="zh-CN" dirty="0">
                <a:latin typeface="微软雅黑"/>
                <a:ea typeface="微软雅黑"/>
              </a:rPr>
              <a:t>,</a:t>
            </a:r>
            <a:r>
              <a:rPr lang="zh-CN" altLang="en-US" dirty="0">
                <a:latin typeface="微软雅黑"/>
                <a:ea typeface="微软雅黑"/>
              </a:rPr>
              <a:t>职业及职业活动无论对于个人还是社会都有着非常重要的意义</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(1)</a:t>
            </a:r>
            <a:r>
              <a:rPr lang="zh-CN" altLang="en-US" dirty="0">
                <a:latin typeface="微软雅黑"/>
                <a:ea typeface="微软雅黑"/>
              </a:rPr>
              <a:t>职业对个人</a:t>
            </a:r>
            <a:r>
              <a:rPr lang="en-US" altLang="zh-CN" dirty="0">
                <a:latin typeface="微软雅黑"/>
                <a:ea typeface="微软雅黑"/>
              </a:rPr>
              <a:t>:</a:t>
            </a:r>
            <a:r>
              <a:rPr lang="zh-CN" altLang="en-US" dirty="0">
                <a:latin typeface="微软雅黑"/>
                <a:ea typeface="微软雅黑"/>
              </a:rPr>
              <a:t>职业选择得是否合适</a:t>
            </a:r>
            <a:r>
              <a:rPr lang="en-US" altLang="zh-CN" dirty="0">
                <a:latin typeface="微软雅黑"/>
                <a:ea typeface="微软雅黑"/>
              </a:rPr>
              <a:t>,</a:t>
            </a:r>
            <a:r>
              <a:rPr lang="zh-CN" altLang="en-US" dirty="0">
                <a:latin typeface="微软雅黑"/>
                <a:ea typeface="微软雅黑"/>
              </a:rPr>
              <a:t>对个人一生能否顺利发展具有重要的意义</a:t>
            </a:r>
            <a:r>
              <a:rPr lang="en-US" altLang="zh-CN" dirty="0">
                <a:latin typeface="微软雅黑"/>
                <a:ea typeface="微软雅黑"/>
              </a:rPr>
              <a:t>.</a:t>
            </a:r>
            <a:r>
              <a:rPr lang="zh-CN" altLang="en-US" dirty="0">
                <a:latin typeface="微软雅黑"/>
                <a:ea typeface="微软雅黑"/>
              </a:rPr>
              <a:t>首 先</a:t>
            </a:r>
            <a:r>
              <a:rPr lang="en-US" altLang="zh-CN" dirty="0">
                <a:latin typeface="微软雅黑"/>
                <a:ea typeface="微软雅黑"/>
              </a:rPr>
              <a:t>,</a:t>
            </a:r>
            <a:r>
              <a:rPr lang="zh-CN" altLang="en-US" dirty="0">
                <a:latin typeface="微软雅黑"/>
                <a:ea typeface="微软雅黑"/>
              </a:rPr>
              <a:t>职业活动为人们提供物质生活的基本条件</a:t>
            </a:r>
            <a:r>
              <a:rPr lang="en-US" altLang="zh-CN" dirty="0">
                <a:latin typeface="微软雅黑"/>
                <a:ea typeface="微软雅黑"/>
              </a:rPr>
              <a:t>,</a:t>
            </a:r>
            <a:r>
              <a:rPr lang="zh-CN" altLang="en-US" dirty="0">
                <a:latin typeface="微软雅黑"/>
                <a:ea typeface="微软雅黑"/>
              </a:rPr>
              <a:t>是人们赖以生存的手段</a:t>
            </a:r>
            <a:r>
              <a:rPr lang="en-US" altLang="zh-CN" dirty="0">
                <a:latin typeface="微软雅黑"/>
                <a:ea typeface="微软雅黑"/>
              </a:rPr>
              <a:t>;</a:t>
            </a:r>
            <a:r>
              <a:rPr lang="zh-CN" altLang="en-US" dirty="0">
                <a:latin typeface="微软雅黑"/>
                <a:ea typeface="微软雅黑"/>
              </a:rPr>
              <a:t>生产劳动是人类</a:t>
            </a:r>
            <a:r>
              <a:rPr lang="zh-CN" altLang="en-US" dirty="0" smtClean="0">
                <a:latin typeface="微软雅黑"/>
                <a:ea typeface="微软雅黑"/>
              </a:rPr>
              <a:t>社会发展中</a:t>
            </a:r>
            <a:r>
              <a:rPr lang="zh-CN" altLang="en-US" dirty="0">
                <a:latin typeface="微软雅黑"/>
                <a:ea typeface="微软雅黑"/>
              </a:rPr>
              <a:t>最重要的活动</a:t>
            </a:r>
            <a:r>
              <a:rPr lang="en-US" altLang="zh-CN" dirty="0">
                <a:latin typeface="微软雅黑"/>
                <a:ea typeface="微软雅黑"/>
              </a:rPr>
              <a:t>,</a:t>
            </a:r>
            <a:r>
              <a:rPr lang="zh-CN" altLang="en-US" dirty="0">
                <a:latin typeface="微软雅黑"/>
                <a:ea typeface="微软雅黑"/>
              </a:rPr>
              <a:t>职业是和生产劳动紧密相连</a:t>
            </a:r>
            <a:r>
              <a:rPr lang="zh-CN" altLang="en-US" dirty="0" smtClean="0">
                <a:latin typeface="微软雅黑"/>
                <a:ea typeface="微软雅黑"/>
              </a:rPr>
              <a:t>的。人们按</a:t>
            </a:r>
            <a:r>
              <a:rPr lang="zh-CN" altLang="en-US" dirty="0">
                <a:latin typeface="微软雅黑"/>
                <a:ea typeface="微软雅黑"/>
              </a:rPr>
              <a:t>照一定的社会规范从事一定 的职业时</a:t>
            </a:r>
            <a:r>
              <a:rPr lang="en-US" altLang="zh-CN" dirty="0">
                <a:latin typeface="微软雅黑"/>
                <a:ea typeface="微软雅黑"/>
              </a:rPr>
              <a:t>,</a:t>
            </a:r>
            <a:r>
              <a:rPr lang="zh-CN" altLang="en-US" dirty="0">
                <a:latin typeface="微软雅黑"/>
                <a:ea typeface="微软雅黑"/>
              </a:rPr>
              <a:t>由于每种职业都有各自的活动内容和形式</a:t>
            </a:r>
            <a:r>
              <a:rPr lang="en-US" altLang="zh-CN" dirty="0">
                <a:latin typeface="微软雅黑"/>
                <a:ea typeface="微软雅黑"/>
              </a:rPr>
              <a:t>,</a:t>
            </a:r>
            <a:r>
              <a:rPr lang="zh-CN" altLang="en-US" dirty="0">
                <a:latin typeface="微软雅黑"/>
                <a:ea typeface="微软雅黑"/>
              </a:rPr>
              <a:t>必然对从业者的生理和心理产生重要 影响</a:t>
            </a:r>
            <a:r>
              <a:rPr lang="en-US" altLang="zh-CN" dirty="0">
                <a:latin typeface="微软雅黑"/>
                <a:ea typeface="微软雅黑"/>
              </a:rPr>
              <a:t>.</a:t>
            </a:r>
            <a:r>
              <a:rPr lang="zh-CN" altLang="en-US" dirty="0">
                <a:latin typeface="微软雅黑"/>
                <a:ea typeface="微软雅黑"/>
              </a:rPr>
              <a:t>当所从事的职业能够使个人的才能得到发挥</a:t>
            </a:r>
            <a:r>
              <a:rPr lang="en-US" altLang="zh-CN" dirty="0">
                <a:latin typeface="微软雅黑"/>
                <a:ea typeface="微软雅黑"/>
              </a:rPr>
              <a:t>,</a:t>
            </a:r>
            <a:r>
              <a:rPr lang="zh-CN" altLang="en-US" dirty="0">
                <a:latin typeface="微软雅黑"/>
                <a:ea typeface="微软雅黑"/>
              </a:rPr>
              <a:t>个性得到不断发展与完善时</a:t>
            </a:r>
            <a:r>
              <a:rPr lang="en-US" altLang="zh-CN" dirty="0">
                <a:latin typeface="微软雅黑"/>
                <a:ea typeface="微软雅黑"/>
              </a:rPr>
              <a:t>,</a:t>
            </a:r>
            <a:r>
              <a:rPr lang="zh-CN" altLang="en-US" dirty="0">
                <a:latin typeface="微软雅黑"/>
                <a:ea typeface="微软雅黑"/>
              </a:rPr>
              <a:t>就成为促 进个性健康发展的途径</a:t>
            </a:r>
            <a:r>
              <a:rPr lang="en-US" altLang="zh-CN" dirty="0">
                <a:latin typeface="微软雅黑"/>
                <a:ea typeface="微软雅黑"/>
              </a:rPr>
              <a:t>.</a:t>
            </a:r>
            <a:r>
              <a:rPr lang="zh-CN" altLang="en-US" dirty="0">
                <a:latin typeface="微软雅黑"/>
                <a:ea typeface="微软雅黑"/>
              </a:rPr>
              <a:t>而随着个性和才能的逐步提高</a:t>
            </a:r>
            <a:r>
              <a:rPr lang="en-US" altLang="zh-CN" dirty="0">
                <a:latin typeface="微软雅黑"/>
                <a:ea typeface="微软雅黑"/>
              </a:rPr>
              <a:t>,</a:t>
            </a:r>
            <a:r>
              <a:rPr lang="zh-CN" altLang="en-US" dirty="0">
                <a:latin typeface="微软雅黑"/>
                <a:ea typeface="微软雅黑"/>
              </a:rPr>
              <a:t>人们自我实现的需要得到满足</a:t>
            </a:r>
            <a:r>
              <a:rPr lang="en-US" altLang="zh-CN" dirty="0">
                <a:latin typeface="微软雅黑"/>
                <a:ea typeface="微软雅黑"/>
              </a:rPr>
              <a:t>. </a:t>
            </a:r>
            <a:endParaRPr lang="zh-CN" altLang="en-US" dirty="0">
              <a:latin typeface="微软雅黑"/>
              <a:ea typeface="微软雅黑"/>
            </a:endParaRPr>
          </a:p>
          <a:p>
            <a:pPr indent="627063"/>
            <a:r>
              <a:rPr lang="en-US" altLang="zh-CN" dirty="0">
                <a:latin typeface="微软雅黑"/>
                <a:ea typeface="微软雅黑"/>
              </a:rPr>
              <a:t>(2)</a:t>
            </a:r>
            <a:r>
              <a:rPr lang="zh-CN" altLang="en-US" dirty="0">
                <a:latin typeface="微软雅黑"/>
                <a:ea typeface="微软雅黑"/>
              </a:rPr>
              <a:t>职业对社会</a:t>
            </a:r>
            <a:r>
              <a:rPr lang="en-US" altLang="zh-CN" dirty="0">
                <a:latin typeface="微软雅黑"/>
                <a:ea typeface="微软雅黑"/>
              </a:rPr>
              <a:t>:</a:t>
            </a:r>
            <a:r>
              <a:rPr lang="zh-CN" altLang="en-US" dirty="0">
                <a:latin typeface="微软雅黑"/>
                <a:ea typeface="微软雅黑"/>
              </a:rPr>
              <a:t>职业和职业活动构成了人类社会生活</a:t>
            </a:r>
            <a:r>
              <a:rPr lang="en-US" altLang="zh-CN" dirty="0">
                <a:latin typeface="微软雅黑"/>
                <a:ea typeface="微软雅黑"/>
              </a:rPr>
              <a:t>,</a:t>
            </a:r>
            <a:r>
              <a:rPr lang="zh-CN" altLang="en-US" dirty="0">
                <a:latin typeface="微软雅黑"/>
                <a:ea typeface="微软雅黑"/>
              </a:rPr>
              <a:t>它是社会存在和发展的基础</a:t>
            </a:r>
            <a:r>
              <a:rPr lang="en-US" altLang="zh-CN" dirty="0">
                <a:latin typeface="微软雅黑"/>
                <a:ea typeface="微软雅黑"/>
              </a:rPr>
              <a:t>. </a:t>
            </a:r>
            <a:r>
              <a:rPr lang="zh-CN" altLang="en-US" dirty="0">
                <a:latin typeface="微软雅黑"/>
                <a:ea typeface="微软雅黑"/>
              </a:rPr>
              <a:t>首先</a:t>
            </a:r>
            <a:r>
              <a:rPr lang="en-US" altLang="zh-CN" dirty="0">
                <a:latin typeface="微软雅黑"/>
                <a:ea typeface="微软雅黑"/>
              </a:rPr>
              <a:t>,</a:t>
            </a:r>
            <a:r>
              <a:rPr lang="zh-CN" altLang="en-US" dirty="0">
                <a:latin typeface="微软雅黑"/>
                <a:ea typeface="微软雅黑"/>
              </a:rPr>
              <a:t>通过职业劳动</a:t>
            </a:r>
            <a:r>
              <a:rPr lang="en-US" altLang="zh-CN" dirty="0">
                <a:latin typeface="微软雅黑"/>
                <a:ea typeface="微软雅黑"/>
              </a:rPr>
              <a:t>,</a:t>
            </a:r>
            <a:r>
              <a:rPr lang="zh-CN" altLang="en-US" dirty="0">
                <a:latin typeface="微软雅黑"/>
                <a:ea typeface="微软雅黑"/>
              </a:rPr>
              <a:t>生产出社会物质财富和精神财富</a:t>
            </a:r>
            <a:r>
              <a:rPr lang="en-US" altLang="zh-CN" dirty="0">
                <a:latin typeface="微软雅黑"/>
                <a:ea typeface="微软雅黑"/>
              </a:rPr>
              <a:t>,</a:t>
            </a:r>
            <a:r>
              <a:rPr lang="zh-CN" altLang="en-US" dirty="0">
                <a:latin typeface="微软雅黑"/>
                <a:ea typeface="微软雅黑"/>
              </a:rPr>
              <a:t>构成了社会发展的基础</a:t>
            </a:r>
            <a:r>
              <a:rPr lang="en-US" altLang="zh-CN" dirty="0">
                <a:latin typeface="微软雅黑"/>
                <a:ea typeface="微软雅黑"/>
              </a:rPr>
              <a:t>;</a:t>
            </a:r>
            <a:r>
              <a:rPr lang="zh-CN" altLang="en-US" dirty="0">
                <a:latin typeface="微软雅黑"/>
                <a:ea typeface="微软雅黑"/>
              </a:rPr>
              <a:t>第二</a:t>
            </a:r>
            <a:r>
              <a:rPr lang="en-US" altLang="zh-CN" dirty="0">
                <a:latin typeface="微软雅黑"/>
                <a:ea typeface="微软雅黑"/>
              </a:rPr>
              <a:t>,</a:t>
            </a:r>
            <a:r>
              <a:rPr lang="zh-CN" altLang="en-US" dirty="0">
                <a:latin typeface="微软雅黑"/>
                <a:ea typeface="微软雅黑"/>
              </a:rPr>
              <a:t>职业 分工及劳动是构成社会经济制度及其运行的主要组成部分</a:t>
            </a:r>
            <a:r>
              <a:rPr lang="en-US" altLang="zh-CN" dirty="0">
                <a:latin typeface="微软雅黑"/>
                <a:ea typeface="微软雅黑"/>
              </a:rPr>
              <a:t>;</a:t>
            </a:r>
            <a:r>
              <a:rPr lang="zh-CN" altLang="en-US" dirty="0">
                <a:latin typeface="微软雅黑"/>
                <a:ea typeface="微软雅黑"/>
              </a:rPr>
              <a:t>第三</a:t>
            </a:r>
            <a:r>
              <a:rPr lang="en-US" altLang="zh-CN" dirty="0">
                <a:latin typeface="微软雅黑"/>
                <a:ea typeface="微软雅黑"/>
              </a:rPr>
              <a:t>,</a:t>
            </a:r>
            <a:r>
              <a:rPr lang="zh-CN" altLang="en-US" dirty="0">
                <a:latin typeface="微软雅黑"/>
                <a:ea typeface="微软雅黑"/>
              </a:rPr>
              <a:t>职业的运动和转换推动</a:t>
            </a:r>
            <a:r>
              <a:rPr lang="zh-CN" altLang="en-US" dirty="0" smtClean="0">
                <a:latin typeface="微软雅黑"/>
                <a:ea typeface="微软雅黑"/>
              </a:rPr>
              <a:t>社会的发展 </a:t>
            </a:r>
            <a:r>
              <a:rPr lang="en-US" altLang="zh-CN" dirty="0">
                <a:latin typeface="微软雅黑"/>
                <a:ea typeface="微软雅黑"/>
              </a:rPr>
              <a:t>;</a:t>
            </a:r>
            <a:r>
              <a:rPr lang="zh-CN" altLang="en-US" dirty="0" smtClean="0">
                <a:latin typeface="微软雅黑"/>
                <a:ea typeface="微软雅黑"/>
              </a:rPr>
              <a:t>第四</a:t>
            </a:r>
            <a:r>
              <a:rPr lang="en-US" altLang="zh-CN" dirty="0" smtClean="0">
                <a:latin typeface="微软雅黑"/>
                <a:ea typeface="微软雅黑"/>
              </a:rPr>
              <a:t>,</a:t>
            </a:r>
            <a:r>
              <a:rPr lang="zh-CN" altLang="en-US" dirty="0" smtClean="0">
                <a:latin typeface="微软雅黑"/>
                <a:ea typeface="微软雅黑"/>
              </a:rPr>
              <a:t>职业是维持社会稳定 </a:t>
            </a:r>
            <a:r>
              <a:rPr lang="en-US" altLang="zh-CN" dirty="0">
                <a:latin typeface="微软雅黑"/>
                <a:ea typeface="微软雅黑"/>
              </a:rPr>
              <a:t>,</a:t>
            </a:r>
            <a:r>
              <a:rPr lang="zh-CN" altLang="en-US" dirty="0" smtClean="0">
                <a:latin typeface="微软雅黑"/>
                <a:ea typeface="微软雅黑"/>
              </a:rPr>
              <a:t>实现“安居乐 </a:t>
            </a:r>
            <a:r>
              <a:rPr lang="zh-CN" altLang="en-US" dirty="0">
                <a:latin typeface="微软雅黑"/>
                <a:ea typeface="微软雅黑"/>
              </a:rPr>
              <a:t>业 </a:t>
            </a:r>
            <a:r>
              <a:rPr lang="zh-CN" altLang="en-US" dirty="0" smtClean="0">
                <a:latin typeface="微软雅黑"/>
                <a:ea typeface="微软雅黑"/>
              </a:rPr>
              <a:t>的基本手段 </a:t>
            </a:r>
            <a:r>
              <a:rPr lang="en-US" altLang="zh-CN"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36902986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942379"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职业</a:t>
            </a:r>
            <a:r>
              <a:rPr lang="zh-CN" altLang="en-US" sz="3200" dirty="0" smtClean="0">
                <a:latin typeface="微软雅黑"/>
                <a:ea typeface="微软雅黑"/>
              </a:rPr>
              <a:t>与职业的发展</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5724645"/>
          </a:xfrm>
          <a:prstGeom prst="rect">
            <a:avLst/>
          </a:prstGeom>
          <a:noFill/>
        </p:spPr>
        <p:txBody>
          <a:bodyPr wrap="square" rtlCol="0">
            <a:spAutoFit/>
          </a:bodyPr>
          <a:lstStyle/>
          <a:p>
            <a:r>
              <a:rPr lang="zh-CN" altLang="en-US" sz="2400" dirty="0" smtClean="0">
                <a:latin typeface="微软雅黑"/>
                <a:ea typeface="微软雅黑"/>
              </a:rPr>
              <a:t>二、职业的产生与演变 </a:t>
            </a:r>
            <a:endParaRPr lang="en-US" altLang="zh-CN" sz="2400" dirty="0" smtClean="0">
              <a:latin typeface="微软雅黑"/>
              <a:ea typeface="微软雅黑"/>
            </a:endParaRPr>
          </a:p>
          <a:p>
            <a:pPr indent="533400"/>
            <a:r>
              <a:rPr lang="en-US" altLang="zh-CN" b="1" dirty="0">
                <a:latin typeface="微软雅黑"/>
                <a:ea typeface="微软雅黑"/>
              </a:rPr>
              <a:t>(</a:t>
            </a:r>
            <a:r>
              <a:rPr lang="zh-CN" altLang="en-US" b="1" dirty="0">
                <a:latin typeface="微软雅黑"/>
                <a:ea typeface="微软雅黑"/>
              </a:rPr>
              <a:t>一 </a:t>
            </a:r>
            <a:r>
              <a:rPr lang="en-US" altLang="zh-CN" b="1" dirty="0">
                <a:latin typeface="微软雅黑"/>
                <a:ea typeface="微软雅黑"/>
              </a:rPr>
              <a:t>)</a:t>
            </a:r>
            <a:r>
              <a:rPr lang="zh-CN" altLang="en-US" b="1" dirty="0">
                <a:latin typeface="微软雅黑"/>
                <a:ea typeface="微软雅黑"/>
              </a:rPr>
              <a:t>职 业 的 产 生 </a:t>
            </a:r>
          </a:p>
          <a:p>
            <a:pPr indent="533400"/>
            <a:r>
              <a:rPr lang="zh-CN" altLang="en-US" dirty="0">
                <a:latin typeface="微软雅黑"/>
                <a:ea typeface="微软雅黑"/>
              </a:rPr>
              <a:t>职业是人类社会生产力发展到一定阶段的产物</a:t>
            </a:r>
            <a:r>
              <a:rPr lang="en-US" altLang="zh-CN" dirty="0">
                <a:latin typeface="微软雅黑"/>
                <a:ea typeface="微软雅黑"/>
              </a:rPr>
              <a:t>,</a:t>
            </a:r>
            <a:r>
              <a:rPr lang="zh-CN" altLang="en-US" dirty="0">
                <a:latin typeface="微软雅黑"/>
                <a:ea typeface="微软雅黑"/>
              </a:rPr>
              <a:t>是随着社会分工的产生而出现的</a:t>
            </a:r>
            <a:r>
              <a:rPr lang="en-US" altLang="zh-CN" dirty="0">
                <a:latin typeface="微软雅黑"/>
                <a:ea typeface="微软雅黑"/>
              </a:rPr>
              <a:t>.</a:t>
            </a:r>
            <a:r>
              <a:rPr lang="zh-CN" altLang="en-US" dirty="0">
                <a:latin typeface="微软雅黑"/>
                <a:ea typeface="微软雅黑"/>
              </a:rPr>
              <a:t>原 始氏族社会</a:t>
            </a:r>
            <a:r>
              <a:rPr lang="en-US" altLang="zh-CN" dirty="0">
                <a:latin typeface="微软雅黑"/>
                <a:ea typeface="微软雅黑"/>
              </a:rPr>
              <a:t>,</a:t>
            </a:r>
            <a:r>
              <a:rPr lang="zh-CN" altLang="en-US" dirty="0">
                <a:latin typeface="微软雅黑"/>
                <a:ea typeface="微软雅黑"/>
              </a:rPr>
              <a:t>人们只能采集果实</a:t>
            </a:r>
            <a:r>
              <a:rPr lang="en-US" altLang="zh-CN" dirty="0">
                <a:latin typeface="微软雅黑"/>
                <a:ea typeface="微软雅黑"/>
              </a:rPr>
              <a:t>,</a:t>
            </a:r>
            <a:r>
              <a:rPr lang="zh-CN" altLang="en-US" dirty="0">
                <a:latin typeface="微软雅黑"/>
                <a:ea typeface="微软雅黑"/>
              </a:rPr>
              <a:t>外出打猎</a:t>
            </a:r>
            <a:r>
              <a:rPr lang="en-US" altLang="zh-CN" dirty="0">
                <a:latin typeface="微软雅黑"/>
                <a:ea typeface="微软雅黑"/>
              </a:rPr>
              <a:t>,</a:t>
            </a:r>
            <a:r>
              <a:rPr lang="zh-CN" altLang="en-US" dirty="0">
                <a:latin typeface="微软雅黑"/>
                <a:ea typeface="微软雅黑"/>
              </a:rPr>
              <a:t>从事原始农业</a:t>
            </a:r>
            <a:r>
              <a:rPr lang="en-US" altLang="zh-CN" dirty="0">
                <a:latin typeface="微软雅黑"/>
                <a:ea typeface="微软雅黑"/>
              </a:rPr>
              <a:t>,</a:t>
            </a:r>
            <a:r>
              <a:rPr lang="zh-CN" altLang="en-US" dirty="0">
                <a:latin typeface="微软雅黑"/>
                <a:ea typeface="微软雅黑"/>
              </a:rPr>
              <a:t>制备食品等</a:t>
            </a:r>
            <a:r>
              <a:rPr lang="en-US" altLang="zh-CN" dirty="0">
                <a:latin typeface="微软雅黑"/>
                <a:ea typeface="微软雅黑"/>
              </a:rPr>
              <a:t>.</a:t>
            </a:r>
            <a:r>
              <a:rPr lang="zh-CN" altLang="en-US" dirty="0">
                <a:latin typeface="微软雅黑"/>
                <a:ea typeface="微软雅黑"/>
              </a:rPr>
              <a:t>确切地说</a:t>
            </a:r>
            <a:r>
              <a:rPr lang="en-US" altLang="zh-CN" dirty="0">
                <a:latin typeface="微软雅黑"/>
                <a:ea typeface="微软雅黑"/>
              </a:rPr>
              <a:t>,</a:t>
            </a:r>
            <a:r>
              <a:rPr lang="zh-CN" altLang="en-US" dirty="0">
                <a:latin typeface="微软雅黑"/>
                <a:ea typeface="微软雅黑"/>
              </a:rPr>
              <a:t>那时还 不能算真正意义上的职业</a:t>
            </a:r>
            <a:r>
              <a:rPr lang="en-US" altLang="zh-CN" dirty="0">
                <a:latin typeface="微软雅黑"/>
                <a:ea typeface="微软雅黑"/>
              </a:rPr>
              <a:t>,</a:t>
            </a:r>
            <a:r>
              <a:rPr lang="zh-CN" altLang="en-US" dirty="0">
                <a:latin typeface="微软雅黑"/>
                <a:ea typeface="微软雅黑"/>
              </a:rPr>
              <a:t>因为那时还没有固定从事某项专门工作的人群</a:t>
            </a:r>
            <a:r>
              <a:rPr lang="en-US" altLang="zh-CN" dirty="0">
                <a:latin typeface="微软雅黑"/>
                <a:ea typeface="微软雅黑"/>
              </a:rPr>
              <a:t>. </a:t>
            </a:r>
            <a:endParaRPr lang="zh-CN" altLang="en-US" dirty="0">
              <a:latin typeface="微软雅黑"/>
              <a:ea typeface="微软雅黑"/>
            </a:endParaRPr>
          </a:p>
          <a:p>
            <a:pPr indent="533400"/>
            <a:r>
              <a:rPr lang="zh-CN" altLang="en-US" dirty="0">
                <a:latin typeface="微软雅黑"/>
                <a:ea typeface="微软雅黑"/>
              </a:rPr>
              <a:t>随着人类征服自然能力的提高</a:t>
            </a:r>
            <a:r>
              <a:rPr lang="en-US" altLang="zh-CN" dirty="0">
                <a:latin typeface="微软雅黑"/>
                <a:ea typeface="微软雅黑"/>
              </a:rPr>
              <a:t>,</a:t>
            </a:r>
            <a:r>
              <a:rPr lang="zh-CN" altLang="en-US" dirty="0">
                <a:latin typeface="微软雅黑"/>
                <a:ea typeface="微软雅黑"/>
              </a:rPr>
              <a:t>社会生产力的逐步发展</a:t>
            </a:r>
            <a:r>
              <a:rPr lang="en-US" altLang="zh-CN" dirty="0">
                <a:latin typeface="微软雅黑"/>
                <a:ea typeface="微软雅黑"/>
              </a:rPr>
              <a:t>,</a:t>
            </a:r>
            <a:r>
              <a:rPr lang="zh-CN" altLang="en-US" dirty="0">
                <a:latin typeface="微软雅黑"/>
                <a:ea typeface="微软雅黑"/>
              </a:rPr>
              <a:t>人类社会产生了三次社会</a:t>
            </a:r>
            <a:r>
              <a:rPr lang="zh-CN" altLang="en-US" dirty="0" smtClean="0">
                <a:latin typeface="微软雅黑"/>
                <a:ea typeface="微软雅黑"/>
              </a:rPr>
              <a:t>大分</a:t>
            </a:r>
            <a:r>
              <a:rPr lang="zh-CN" altLang="en-US" dirty="0">
                <a:latin typeface="微软雅黑"/>
                <a:ea typeface="微软雅黑"/>
              </a:rPr>
              <a:t>工</a:t>
            </a:r>
            <a:r>
              <a:rPr lang="en-US" altLang="zh-CN" dirty="0">
                <a:latin typeface="微软雅黑"/>
                <a:ea typeface="微软雅黑"/>
              </a:rPr>
              <a:t>.</a:t>
            </a:r>
            <a:r>
              <a:rPr lang="zh-CN" altLang="en-US" dirty="0">
                <a:latin typeface="微软雅黑"/>
                <a:ea typeface="微软雅黑"/>
              </a:rPr>
              <a:t>第一次有重大意义的分工是畜牧业从原始农业中分离出来</a:t>
            </a:r>
            <a:r>
              <a:rPr lang="en-US" altLang="zh-CN" dirty="0">
                <a:latin typeface="微软雅黑"/>
                <a:ea typeface="微软雅黑"/>
              </a:rPr>
              <a:t>,</a:t>
            </a:r>
            <a:r>
              <a:rPr lang="zh-CN" altLang="en-US" dirty="0">
                <a:latin typeface="微软雅黑"/>
                <a:ea typeface="微软雅黑"/>
              </a:rPr>
              <a:t>因为一部分人长期从事打 猎的实践活动</a:t>
            </a:r>
            <a:r>
              <a:rPr lang="en-US" altLang="zh-CN" dirty="0">
                <a:latin typeface="微软雅黑"/>
                <a:ea typeface="微软雅黑"/>
              </a:rPr>
              <a:t>,</a:t>
            </a:r>
            <a:r>
              <a:rPr lang="zh-CN" altLang="en-US" dirty="0">
                <a:latin typeface="微软雅黑"/>
                <a:ea typeface="微软雅黑"/>
              </a:rPr>
              <a:t>开始脱离其他劳动</a:t>
            </a:r>
            <a:r>
              <a:rPr lang="en-US" altLang="zh-CN" dirty="0">
                <a:latin typeface="微软雅黑"/>
                <a:ea typeface="微软雅黑"/>
              </a:rPr>
              <a:t>,</a:t>
            </a:r>
            <a:r>
              <a:rPr lang="zh-CN" altLang="en-US" dirty="0">
                <a:latin typeface="微软雅黑"/>
                <a:ea typeface="微软雅黑"/>
              </a:rPr>
              <a:t>专门从事畜牧劳动</a:t>
            </a:r>
            <a:r>
              <a:rPr lang="en-US" altLang="zh-CN" dirty="0">
                <a:latin typeface="微软雅黑"/>
                <a:ea typeface="微软雅黑"/>
              </a:rPr>
              <a:t>;</a:t>
            </a:r>
            <a:r>
              <a:rPr lang="zh-CN" altLang="en-US" dirty="0">
                <a:latin typeface="微软雅黑"/>
                <a:ea typeface="微软雅黑"/>
              </a:rPr>
              <a:t>第二次社会分工是工业从农业中分 离出来</a:t>
            </a:r>
            <a:r>
              <a:rPr lang="en-US" altLang="zh-CN" dirty="0">
                <a:latin typeface="微软雅黑"/>
                <a:ea typeface="微软雅黑"/>
              </a:rPr>
              <a:t>,</a:t>
            </a:r>
            <a:r>
              <a:rPr lang="zh-CN" altLang="en-US" dirty="0">
                <a:latin typeface="微软雅黑"/>
                <a:ea typeface="微软雅黑"/>
              </a:rPr>
              <a:t>当时少数人从事手工业劳动</a:t>
            </a:r>
            <a:r>
              <a:rPr lang="en-US" altLang="zh-CN" dirty="0">
                <a:latin typeface="微软雅黑"/>
                <a:ea typeface="微软雅黑"/>
              </a:rPr>
              <a:t>,</a:t>
            </a:r>
            <a:r>
              <a:rPr lang="zh-CN" altLang="en-US" dirty="0">
                <a:latin typeface="微软雅黑"/>
                <a:ea typeface="微软雅黑"/>
              </a:rPr>
              <a:t>逐渐脱离了农牧业劳动</a:t>
            </a:r>
            <a:r>
              <a:rPr lang="en-US" altLang="zh-CN" dirty="0">
                <a:latin typeface="微软雅黑"/>
                <a:ea typeface="微软雅黑"/>
              </a:rPr>
              <a:t>;</a:t>
            </a:r>
            <a:r>
              <a:rPr lang="zh-CN" altLang="en-US" dirty="0">
                <a:latin typeface="微软雅黑"/>
                <a:ea typeface="微软雅黑"/>
              </a:rPr>
              <a:t>第三次社会分工是商人和阶 级的产生</a:t>
            </a:r>
            <a:r>
              <a:rPr lang="en-US" altLang="zh-CN" dirty="0">
                <a:latin typeface="微软雅黑"/>
                <a:ea typeface="微软雅黑"/>
              </a:rPr>
              <a:t>.</a:t>
            </a:r>
            <a:r>
              <a:rPr lang="zh-CN" altLang="en-US" dirty="0">
                <a:latin typeface="微软雅黑"/>
                <a:ea typeface="微软雅黑"/>
              </a:rPr>
              <a:t>由于三次社会分工</a:t>
            </a:r>
            <a:r>
              <a:rPr lang="en-US" altLang="zh-CN" dirty="0">
                <a:latin typeface="微软雅黑"/>
                <a:ea typeface="微软雅黑"/>
              </a:rPr>
              <a:t>,</a:t>
            </a:r>
            <a:r>
              <a:rPr lang="zh-CN" altLang="en-US" dirty="0">
                <a:latin typeface="微软雅黑"/>
                <a:ea typeface="微软雅黑"/>
              </a:rPr>
              <a:t>便出现了人类社会最初的职业</a:t>
            </a:r>
            <a:r>
              <a:rPr lang="en-US" altLang="zh-CN" dirty="0">
                <a:latin typeface="微软雅黑"/>
                <a:ea typeface="微软雅黑"/>
              </a:rPr>
              <a:t>:</a:t>
            </a:r>
            <a:r>
              <a:rPr lang="zh-CN" altLang="en-US" dirty="0">
                <a:latin typeface="微软雅黑"/>
                <a:ea typeface="微软雅黑"/>
              </a:rPr>
              <a:t>农夫、牧人、工匠、商人等</a:t>
            </a:r>
            <a:r>
              <a:rPr lang="en-US" altLang="zh-CN" dirty="0">
                <a:latin typeface="微软雅黑"/>
                <a:ea typeface="微软雅黑"/>
              </a:rPr>
              <a:t>. </a:t>
            </a:r>
            <a:endParaRPr lang="en-US" altLang="zh-CN" dirty="0" smtClean="0">
              <a:latin typeface="微软雅黑"/>
              <a:ea typeface="微软雅黑"/>
            </a:endParaRPr>
          </a:p>
          <a:p>
            <a:pPr indent="454025"/>
            <a:r>
              <a:rPr lang="en-US" altLang="zh-CN" b="1" dirty="0">
                <a:latin typeface="微软雅黑"/>
                <a:ea typeface="微软雅黑"/>
              </a:rPr>
              <a:t>(</a:t>
            </a:r>
            <a:r>
              <a:rPr lang="zh-CN" altLang="en-US" b="1" dirty="0">
                <a:latin typeface="微软雅黑"/>
                <a:ea typeface="微软雅黑"/>
              </a:rPr>
              <a:t>二 </a:t>
            </a:r>
            <a:r>
              <a:rPr lang="en-US" altLang="zh-CN" b="1" dirty="0">
                <a:latin typeface="微软雅黑"/>
                <a:ea typeface="微软雅黑"/>
              </a:rPr>
              <a:t>)</a:t>
            </a:r>
            <a:r>
              <a:rPr lang="zh-CN" altLang="en-US" b="1" dirty="0">
                <a:latin typeface="微软雅黑"/>
                <a:ea typeface="微软雅黑"/>
              </a:rPr>
              <a:t>职 业 的 演 变 </a:t>
            </a:r>
          </a:p>
          <a:p>
            <a:pPr indent="454025"/>
            <a:r>
              <a:rPr lang="zh-CN" altLang="en-US" dirty="0">
                <a:latin typeface="微软雅黑"/>
                <a:ea typeface="微软雅黑"/>
              </a:rPr>
              <a:t>职业的发展与社会分工的发展密切相关</a:t>
            </a:r>
            <a:r>
              <a:rPr lang="en-US" altLang="zh-CN" dirty="0">
                <a:latin typeface="微软雅黑"/>
                <a:ea typeface="微软雅黑"/>
              </a:rPr>
              <a:t>,</a:t>
            </a:r>
            <a:r>
              <a:rPr lang="zh-CN" altLang="en-US" dirty="0">
                <a:latin typeface="微软雅黑"/>
                <a:ea typeface="微软雅黑"/>
              </a:rPr>
              <a:t>由于社会分工和科技发展是渐进的</a:t>
            </a:r>
            <a:r>
              <a:rPr lang="en-US" altLang="zh-CN" dirty="0">
                <a:latin typeface="微软雅黑"/>
                <a:ea typeface="微软雅黑"/>
              </a:rPr>
              <a:t>,</a:t>
            </a:r>
            <a:r>
              <a:rPr lang="zh-CN" altLang="en-US" dirty="0">
                <a:latin typeface="微软雅黑"/>
                <a:ea typeface="微软雅黑"/>
              </a:rPr>
              <a:t>因此</a:t>
            </a:r>
            <a:r>
              <a:rPr lang="en-US" altLang="zh-CN" dirty="0">
                <a:latin typeface="微软雅黑"/>
                <a:ea typeface="微软雅黑"/>
              </a:rPr>
              <a:t>,</a:t>
            </a:r>
            <a:r>
              <a:rPr lang="zh-CN" altLang="en-US" dirty="0">
                <a:latin typeface="微软雅黑"/>
                <a:ea typeface="微软雅黑"/>
              </a:rPr>
              <a:t>职 业的演变也是缓慢的</a:t>
            </a:r>
            <a:r>
              <a:rPr lang="en-US" altLang="zh-CN" dirty="0">
                <a:latin typeface="微软雅黑"/>
                <a:ea typeface="微软雅黑"/>
              </a:rPr>
              <a:t>.</a:t>
            </a:r>
            <a:r>
              <a:rPr lang="zh-CN" altLang="en-US" dirty="0">
                <a:latin typeface="微软雅黑"/>
                <a:ea typeface="微软雅黑"/>
              </a:rPr>
              <a:t>随着生产工具的改进和科学技术的进步</a:t>
            </a:r>
            <a:r>
              <a:rPr lang="en-US" altLang="zh-CN" dirty="0">
                <a:latin typeface="微软雅黑"/>
                <a:ea typeface="微软雅黑"/>
              </a:rPr>
              <a:t>,</a:t>
            </a:r>
            <a:r>
              <a:rPr lang="zh-CN" altLang="en-US" dirty="0">
                <a:latin typeface="微软雅黑"/>
                <a:ea typeface="微软雅黑"/>
              </a:rPr>
              <a:t>以及生产的社会化使社会 分工越来越细、越来越复杂</a:t>
            </a:r>
            <a:r>
              <a:rPr lang="en-US" altLang="zh-CN" dirty="0">
                <a:latin typeface="微软雅黑"/>
                <a:ea typeface="微软雅黑"/>
              </a:rPr>
              <a:t>,</a:t>
            </a:r>
            <a:r>
              <a:rPr lang="zh-CN" altLang="en-US" dirty="0">
                <a:latin typeface="微软雅黑"/>
                <a:ea typeface="微软雅黑"/>
              </a:rPr>
              <a:t>专业化程度越来越高</a:t>
            </a:r>
            <a:r>
              <a:rPr lang="en-US" altLang="zh-CN" dirty="0">
                <a:latin typeface="微软雅黑"/>
                <a:ea typeface="微软雅黑"/>
              </a:rPr>
              <a:t>,</a:t>
            </a:r>
            <a:r>
              <a:rPr lang="zh-CN" altLang="en-US" dirty="0">
                <a:latin typeface="微软雅黑"/>
                <a:ea typeface="微软雅黑"/>
              </a:rPr>
              <a:t>职业的种类也越来越多</a:t>
            </a:r>
            <a:r>
              <a:rPr lang="en-US" altLang="zh-CN" dirty="0">
                <a:latin typeface="微软雅黑"/>
                <a:ea typeface="微软雅黑"/>
              </a:rPr>
              <a:t>.</a:t>
            </a:r>
            <a:r>
              <a:rPr lang="zh-CN" altLang="en-US" dirty="0">
                <a:latin typeface="微软雅黑"/>
                <a:ea typeface="微软雅黑"/>
              </a:rPr>
              <a:t>工业革命使人 类进入现代工业社会</a:t>
            </a:r>
            <a:r>
              <a:rPr lang="en-US" altLang="zh-CN" dirty="0">
                <a:latin typeface="微软雅黑"/>
                <a:ea typeface="微软雅黑"/>
              </a:rPr>
              <a:t>,</a:t>
            </a:r>
            <a:r>
              <a:rPr lang="zh-CN" altLang="en-US" dirty="0">
                <a:latin typeface="微软雅黑"/>
                <a:ea typeface="微软雅黑"/>
              </a:rPr>
              <a:t>机械化、电气化、自动化的实现</a:t>
            </a:r>
            <a:r>
              <a:rPr lang="en-US" altLang="zh-CN" dirty="0">
                <a:latin typeface="微软雅黑"/>
                <a:ea typeface="微软雅黑"/>
              </a:rPr>
              <a:t>,</a:t>
            </a:r>
            <a:r>
              <a:rPr lang="zh-CN" altLang="en-US" dirty="0">
                <a:latin typeface="微软雅黑"/>
                <a:ea typeface="微软雅黑"/>
              </a:rPr>
              <a:t>大大提高了生产力</a:t>
            </a:r>
            <a:r>
              <a:rPr lang="en-US" altLang="zh-CN" dirty="0">
                <a:latin typeface="微软雅黑"/>
                <a:ea typeface="微软雅黑"/>
              </a:rPr>
              <a:t>,</a:t>
            </a:r>
            <a:r>
              <a:rPr lang="zh-CN" altLang="en-US" dirty="0">
                <a:latin typeface="微软雅黑"/>
                <a:ea typeface="微软雅黑"/>
              </a:rPr>
              <a:t>使经济结构、产业 结构、社会结构等发生了巨大变化</a:t>
            </a:r>
            <a:r>
              <a:rPr lang="en-US" altLang="zh-CN" dirty="0">
                <a:latin typeface="微软雅黑"/>
                <a:ea typeface="微软雅黑"/>
              </a:rPr>
              <a:t>,</a:t>
            </a:r>
            <a:r>
              <a:rPr lang="zh-CN" altLang="en-US" dirty="0">
                <a:latin typeface="微软雅黑"/>
                <a:ea typeface="微软雅黑"/>
              </a:rPr>
              <a:t>人们劳动的专业化程度越来越高</a:t>
            </a:r>
            <a:r>
              <a:rPr lang="en-US" altLang="zh-CN" dirty="0">
                <a:latin typeface="微软雅黑"/>
                <a:ea typeface="微软雅黑"/>
              </a:rPr>
              <a:t>,</a:t>
            </a:r>
            <a:r>
              <a:rPr lang="zh-CN" altLang="en-US" dirty="0">
                <a:latin typeface="微软雅黑"/>
                <a:ea typeface="微软雅黑"/>
              </a:rPr>
              <a:t>职业的变化和增多使 新旧职业更替的速度加快</a:t>
            </a:r>
            <a:r>
              <a:rPr lang="en-US" altLang="zh-CN" dirty="0">
                <a:latin typeface="微软雅黑"/>
                <a:ea typeface="微软雅黑"/>
              </a:rPr>
              <a:t>. </a:t>
            </a:r>
            <a:endParaRPr lang="zh-CN" altLang="en-US" dirty="0">
              <a:latin typeface="微软雅黑"/>
              <a:ea typeface="微软雅黑"/>
            </a:endParaRPr>
          </a:p>
          <a:p>
            <a:pPr indent="533400"/>
            <a:endParaRPr lang="zh-CN" altLang="en-US" dirty="0">
              <a:latin typeface="微软雅黑"/>
              <a:ea typeface="微软雅黑"/>
            </a:endParaRPr>
          </a:p>
        </p:txBody>
      </p:sp>
    </p:spTree>
    <p:extLst>
      <p:ext uri="{BB962C8B-B14F-4D97-AF65-F5344CB8AC3E}">
        <p14:creationId xmlns:p14="http://schemas.microsoft.com/office/powerpoint/2010/main" val="39507176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942379"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职业</a:t>
            </a:r>
            <a:r>
              <a:rPr lang="zh-CN" altLang="en-US" sz="3200" dirty="0" smtClean="0">
                <a:latin typeface="微软雅黑"/>
                <a:ea typeface="微软雅黑"/>
              </a:rPr>
              <a:t>与职业的发展</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4339650"/>
          </a:xfrm>
          <a:prstGeom prst="rect">
            <a:avLst/>
          </a:prstGeom>
          <a:noFill/>
        </p:spPr>
        <p:txBody>
          <a:bodyPr wrap="square" rtlCol="0">
            <a:spAutoFit/>
          </a:bodyPr>
          <a:lstStyle/>
          <a:p>
            <a:r>
              <a:rPr lang="zh-CN" altLang="en-US" sz="2400" dirty="0" smtClean="0">
                <a:latin typeface="微软雅黑"/>
                <a:ea typeface="微软雅黑"/>
              </a:rPr>
              <a:t>二、职业的产生与演变 </a:t>
            </a:r>
            <a:endParaRPr lang="en-US" altLang="zh-CN" sz="2400" dirty="0" smtClean="0">
              <a:latin typeface="微软雅黑"/>
              <a:ea typeface="微软雅黑"/>
            </a:endParaRPr>
          </a:p>
          <a:p>
            <a:pPr indent="454025"/>
            <a:r>
              <a:rPr lang="en-US" altLang="zh-CN" b="1" dirty="0">
                <a:latin typeface="微软雅黑"/>
                <a:ea typeface="微软雅黑"/>
              </a:rPr>
              <a:t>(</a:t>
            </a:r>
            <a:r>
              <a:rPr lang="zh-CN" altLang="en-US" b="1" dirty="0">
                <a:latin typeface="微软雅黑"/>
                <a:ea typeface="微软雅黑"/>
              </a:rPr>
              <a:t>三 </a:t>
            </a:r>
            <a:r>
              <a:rPr lang="en-US" altLang="zh-CN" b="1" dirty="0">
                <a:latin typeface="微软雅黑"/>
                <a:ea typeface="微软雅黑"/>
              </a:rPr>
              <a:t>)</a:t>
            </a:r>
            <a:r>
              <a:rPr lang="zh-CN" altLang="en-US" b="1" dirty="0" smtClean="0">
                <a:latin typeface="微软雅黑"/>
                <a:ea typeface="微软雅黑"/>
              </a:rPr>
              <a:t>当代职业发展的趋 </a:t>
            </a:r>
            <a:r>
              <a:rPr lang="zh-CN" altLang="en-US" b="1" dirty="0">
                <a:latin typeface="微软雅黑"/>
                <a:ea typeface="微软雅黑"/>
              </a:rPr>
              <a:t>势 </a:t>
            </a:r>
          </a:p>
          <a:p>
            <a:pPr indent="454025"/>
            <a:r>
              <a:rPr lang="zh-CN" altLang="en-US" dirty="0">
                <a:latin typeface="微软雅黑"/>
                <a:ea typeface="微软雅黑"/>
              </a:rPr>
              <a:t>新世纪将是高新技术产生发展的时代</a:t>
            </a:r>
            <a:r>
              <a:rPr lang="en-US" altLang="zh-CN" dirty="0">
                <a:latin typeface="微软雅黑"/>
                <a:ea typeface="微软雅黑"/>
              </a:rPr>
              <a:t>,</a:t>
            </a:r>
            <a:r>
              <a:rPr lang="zh-CN" altLang="en-US" dirty="0">
                <a:latin typeface="微软雅黑"/>
                <a:ea typeface="微软雅黑"/>
              </a:rPr>
              <a:t>新技术取代旧技术</a:t>
            </a:r>
            <a:r>
              <a:rPr lang="en-US" altLang="zh-CN" dirty="0">
                <a:latin typeface="微软雅黑"/>
                <a:ea typeface="微软雅黑"/>
              </a:rPr>
              <a:t>,</a:t>
            </a:r>
            <a:r>
              <a:rPr lang="zh-CN" altLang="en-US" dirty="0">
                <a:latin typeface="微软雅黑"/>
                <a:ea typeface="微软雅黑"/>
              </a:rPr>
              <a:t>新产品取代老产品</a:t>
            </a:r>
            <a:r>
              <a:rPr lang="en-US" altLang="zh-CN" dirty="0">
                <a:latin typeface="微软雅黑"/>
                <a:ea typeface="微软雅黑"/>
              </a:rPr>
              <a:t>,</a:t>
            </a:r>
            <a:r>
              <a:rPr lang="zh-CN" altLang="en-US" dirty="0">
                <a:latin typeface="微软雅黑"/>
                <a:ea typeface="微软雅黑"/>
              </a:rPr>
              <a:t>这是社 会发展的趋势</a:t>
            </a:r>
            <a:r>
              <a:rPr lang="en-US" altLang="zh-CN" dirty="0">
                <a:latin typeface="微软雅黑"/>
                <a:ea typeface="微软雅黑"/>
              </a:rPr>
              <a:t>.</a:t>
            </a:r>
            <a:r>
              <a:rPr lang="zh-CN" altLang="en-US" dirty="0">
                <a:latin typeface="微软雅黑"/>
                <a:ea typeface="微软雅黑"/>
              </a:rPr>
              <a:t>当代职业发展将出现以下几种趋势</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(1)</a:t>
            </a:r>
            <a:r>
              <a:rPr lang="zh-CN" altLang="en-US" dirty="0">
                <a:latin typeface="微软雅黑"/>
                <a:ea typeface="微软雅黑"/>
              </a:rPr>
              <a:t>职业的种类大量增加</a:t>
            </a:r>
            <a:r>
              <a:rPr lang="en-US" altLang="zh-CN" dirty="0">
                <a:latin typeface="微软雅黑"/>
                <a:ea typeface="微软雅黑"/>
              </a:rPr>
              <a:t>:</a:t>
            </a:r>
            <a:r>
              <a:rPr lang="zh-CN" altLang="en-US" dirty="0">
                <a:latin typeface="微软雅黑"/>
                <a:ea typeface="微软雅黑"/>
              </a:rPr>
              <a:t>职业产生初期</a:t>
            </a:r>
            <a:r>
              <a:rPr lang="en-US" altLang="zh-CN" dirty="0">
                <a:latin typeface="微软雅黑"/>
                <a:ea typeface="微软雅黑"/>
              </a:rPr>
              <a:t>,</a:t>
            </a:r>
            <a:r>
              <a:rPr lang="zh-CN" altLang="en-US" dirty="0">
                <a:latin typeface="微软雅黑"/>
                <a:ea typeface="微软雅黑"/>
              </a:rPr>
              <a:t>种类少</a:t>
            </a:r>
            <a:r>
              <a:rPr lang="en-US" altLang="zh-CN" dirty="0">
                <a:latin typeface="微软雅黑"/>
                <a:ea typeface="微软雅黑"/>
              </a:rPr>
              <a:t>,</a:t>
            </a:r>
            <a:r>
              <a:rPr lang="zh-CN" altLang="en-US" dirty="0">
                <a:latin typeface="微软雅黑"/>
                <a:ea typeface="微软雅黑"/>
              </a:rPr>
              <a:t>发展缓慢</a:t>
            </a:r>
            <a:r>
              <a:rPr lang="en-US" altLang="zh-CN" dirty="0">
                <a:latin typeface="微软雅黑"/>
                <a:ea typeface="微软雅黑"/>
              </a:rPr>
              <a:t>. </a:t>
            </a:r>
            <a:endParaRPr lang="en-US" altLang="zh-CN" dirty="0" smtClean="0">
              <a:latin typeface="微软雅黑"/>
              <a:ea typeface="微软雅黑"/>
            </a:endParaRPr>
          </a:p>
          <a:p>
            <a:pPr indent="454025"/>
            <a:r>
              <a:rPr lang="en-US" altLang="zh-CN" dirty="0">
                <a:latin typeface="微软雅黑"/>
                <a:ea typeface="微软雅黑"/>
              </a:rPr>
              <a:t>(2)</a:t>
            </a:r>
            <a:r>
              <a:rPr lang="zh-CN" altLang="en-US" dirty="0">
                <a:latin typeface="微软雅黑"/>
                <a:ea typeface="微软雅黑"/>
              </a:rPr>
              <a:t>第二、三产业职业数量增加</a:t>
            </a:r>
            <a:r>
              <a:rPr lang="en-US" altLang="zh-CN" dirty="0">
                <a:latin typeface="微软雅黑"/>
                <a:ea typeface="微软雅黑"/>
              </a:rPr>
              <a:t>:</a:t>
            </a:r>
            <a:r>
              <a:rPr lang="zh-CN" altLang="en-US" dirty="0">
                <a:latin typeface="微软雅黑"/>
                <a:ea typeface="微软雅黑"/>
              </a:rPr>
              <a:t>随着科学技术水平的提高</a:t>
            </a:r>
            <a:r>
              <a:rPr lang="en-US" altLang="zh-CN" dirty="0">
                <a:latin typeface="微软雅黑"/>
                <a:ea typeface="微软雅黑"/>
              </a:rPr>
              <a:t>,</a:t>
            </a:r>
            <a:r>
              <a:rPr lang="zh-CN" altLang="en-US" dirty="0">
                <a:latin typeface="微软雅黑"/>
                <a:ea typeface="微软雅黑"/>
              </a:rPr>
              <a:t>产业结构的调整</a:t>
            </a:r>
            <a:r>
              <a:rPr lang="en-US" altLang="zh-CN" dirty="0">
                <a:latin typeface="微软雅黑"/>
                <a:ea typeface="微软雅黑"/>
              </a:rPr>
              <a:t>,</a:t>
            </a:r>
            <a:r>
              <a:rPr lang="zh-CN" altLang="en-US" dirty="0">
                <a:latin typeface="微软雅黑"/>
                <a:ea typeface="微软雅黑"/>
              </a:rPr>
              <a:t>第三产业 在国民经济发展中所起的作用越来越大</a:t>
            </a:r>
            <a:r>
              <a:rPr lang="en-US" altLang="zh-CN" dirty="0">
                <a:latin typeface="微软雅黑"/>
                <a:ea typeface="微软雅黑"/>
              </a:rPr>
              <a:t>,</a:t>
            </a:r>
            <a:r>
              <a:rPr lang="zh-CN" altLang="en-US" dirty="0">
                <a:latin typeface="微软雅黑"/>
                <a:ea typeface="微软雅黑"/>
              </a:rPr>
              <a:t>如金融、商务、传播、物流、卫生、教育、旅游等</a:t>
            </a:r>
            <a:r>
              <a:rPr lang="en-US" altLang="zh-CN" dirty="0">
                <a:latin typeface="微软雅黑"/>
                <a:ea typeface="微软雅黑"/>
              </a:rPr>
              <a:t>. </a:t>
            </a:r>
            <a:endParaRPr lang="en-US" altLang="zh-CN" dirty="0" smtClean="0">
              <a:latin typeface="微软雅黑"/>
              <a:ea typeface="微软雅黑"/>
            </a:endParaRPr>
          </a:p>
          <a:p>
            <a:pPr indent="454025"/>
            <a:r>
              <a:rPr lang="en-US" altLang="zh-CN" dirty="0">
                <a:latin typeface="微软雅黑"/>
                <a:ea typeface="微软雅黑"/>
              </a:rPr>
              <a:t>(3)</a:t>
            </a:r>
            <a:r>
              <a:rPr lang="zh-CN" altLang="en-US" dirty="0">
                <a:latin typeface="微软雅黑"/>
                <a:ea typeface="微软雅黑"/>
              </a:rPr>
              <a:t>职业活动的内容不断弃旧更新</a:t>
            </a:r>
            <a:r>
              <a:rPr lang="en-US" altLang="zh-CN" dirty="0">
                <a:latin typeface="微软雅黑"/>
                <a:ea typeface="微软雅黑"/>
              </a:rPr>
              <a:t>:</a:t>
            </a:r>
            <a:r>
              <a:rPr lang="zh-CN" altLang="en-US" dirty="0">
                <a:latin typeface="微软雅黑"/>
                <a:ea typeface="微软雅黑"/>
              </a:rPr>
              <a:t>同样的职业</a:t>
            </a:r>
            <a:r>
              <a:rPr lang="en-US" altLang="zh-CN" dirty="0">
                <a:latin typeface="微软雅黑"/>
                <a:ea typeface="微软雅黑"/>
              </a:rPr>
              <a:t>,</a:t>
            </a:r>
            <a:r>
              <a:rPr lang="zh-CN" altLang="en-US" dirty="0">
                <a:latin typeface="微软雅黑"/>
                <a:ea typeface="微软雅黑"/>
              </a:rPr>
              <a:t>时代不同</a:t>
            </a:r>
            <a:r>
              <a:rPr lang="en-US" altLang="zh-CN" dirty="0">
                <a:latin typeface="微软雅黑"/>
                <a:ea typeface="微软雅黑"/>
              </a:rPr>
              <a:t>,</a:t>
            </a:r>
            <a:r>
              <a:rPr lang="zh-CN" altLang="en-US" dirty="0">
                <a:latin typeface="微软雅黑"/>
                <a:ea typeface="微软雅黑"/>
              </a:rPr>
              <a:t>其技术方法、工作手段有着 天壤之别</a:t>
            </a:r>
            <a:r>
              <a:rPr lang="en-US" altLang="zh-CN" dirty="0">
                <a:latin typeface="微软雅黑"/>
                <a:ea typeface="微软雅黑"/>
              </a:rPr>
              <a:t>. </a:t>
            </a:r>
            <a:endParaRPr lang="zh-CN" altLang="en-US" dirty="0">
              <a:latin typeface="微软雅黑"/>
              <a:ea typeface="微软雅黑"/>
            </a:endParaRPr>
          </a:p>
          <a:p>
            <a:pPr indent="454025"/>
            <a:r>
              <a:rPr lang="en-US" altLang="zh-TW" dirty="0">
                <a:latin typeface="微软雅黑"/>
                <a:ea typeface="微软雅黑"/>
              </a:rPr>
              <a:t>(4)</a:t>
            </a:r>
            <a:r>
              <a:rPr lang="zh-TW" altLang="en-US" dirty="0" smtClean="0">
                <a:latin typeface="微软雅黑"/>
                <a:ea typeface="微软雅黑"/>
              </a:rPr>
              <a:t>职业将向高科技化、智能化、专业化方向发展</a:t>
            </a:r>
            <a:r>
              <a:rPr lang="en-US" altLang="zh-TW" dirty="0" smtClean="0">
                <a:latin typeface="微软雅黑"/>
                <a:ea typeface="微软雅黑"/>
              </a:rPr>
              <a:t>:</a:t>
            </a:r>
            <a:r>
              <a:rPr lang="zh-TW" altLang="en-US" dirty="0" smtClean="0">
                <a:latin typeface="微软雅黑"/>
                <a:ea typeface="微软雅黑"/>
              </a:rPr>
              <a:t>在</a:t>
            </a:r>
            <a:r>
              <a:rPr lang="en-US" altLang="zh-TW" dirty="0" smtClean="0">
                <a:latin typeface="微软雅黑"/>
                <a:ea typeface="微软雅黑"/>
              </a:rPr>
              <a:t>21</a:t>
            </a:r>
            <a:r>
              <a:rPr lang="zh-TW" altLang="en-US" dirty="0" smtClean="0">
                <a:latin typeface="微软雅黑"/>
                <a:ea typeface="微软雅黑"/>
              </a:rPr>
              <a:t>世纪</a:t>
            </a:r>
            <a:r>
              <a:rPr lang="en-US" altLang="zh-TW" dirty="0" smtClean="0">
                <a:latin typeface="微软雅黑"/>
                <a:ea typeface="微软雅黑"/>
              </a:rPr>
              <a:t>,</a:t>
            </a:r>
            <a:r>
              <a:rPr lang="zh-TW" altLang="en-US" dirty="0" smtClean="0">
                <a:latin typeface="微软雅黑"/>
                <a:ea typeface="微软雅黑"/>
              </a:rPr>
              <a:t>与高新技术有关的 职业将得到发展</a:t>
            </a:r>
            <a:r>
              <a:rPr lang="en-US" altLang="zh-TW" dirty="0">
                <a:latin typeface="微软雅黑"/>
                <a:ea typeface="微软雅黑"/>
              </a:rPr>
              <a:t>. </a:t>
            </a:r>
            <a:endParaRPr lang="zh-TW" altLang="en-US" dirty="0">
              <a:latin typeface="微软雅黑"/>
              <a:ea typeface="微软雅黑"/>
            </a:endParaRPr>
          </a:p>
          <a:p>
            <a:pPr indent="454025"/>
            <a:r>
              <a:rPr lang="en-US" altLang="zh-TW" dirty="0">
                <a:latin typeface="微软雅黑"/>
                <a:ea typeface="微软雅黑"/>
              </a:rPr>
              <a:t>(5)</a:t>
            </a:r>
            <a:r>
              <a:rPr lang="zh-TW" altLang="en-US" dirty="0">
                <a:latin typeface="微软雅黑"/>
                <a:ea typeface="微软雅黑"/>
              </a:rPr>
              <a:t>职业的流动性增强</a:t>
            </a:r>
            <a:r>
              <a:rPr lang="en-US" altLang="zh-TW" dirty="0">
                <a:latin typeface="微软雅黑"/>
                <a:ea typeface="微软雅黑"/>
              </a:rPr>
              <a:t>:</a:t>
            </a:r>
            <a:r>
              <a:rPr lang="zh-TW" altLang="en-US" dirty="0">
                <a:latin typeface="微软雅黑"/>
                <a:ea typeface="微软雅黑"/>
              </a:rPr>
              <a:t>随着社会职业的不断增加</a:t>
            </a:r>
            <a:r>
              <a:rPr lang="en-US" altLang="zh-TW" dirty="0">
                <a:latin typeface="微软雅黑"/>
                <a:ea typeface="微软雅黑"/>
              </a:rPr>
              <a:t>,</a:t>
            </a:r>
            <a:r>
              <a:rPr lang="zh-TW" altLang="en-US" dirty="0">
                <a:latin typeface="微软雅黑"/>
                <a:ea typeface="微软雅黑"/>
              </a:rPr>
              <a:t>职业选择的机会增加</a:t>
            </a:r>
            <a:r>
              <a:rPr lang="en-US" altLang="zh-TW" dirty="0">
                <a:latin typeface="微软雅黑"/>
                <a:ea typeface="微软雅黑"/>
              </a:rPr>
              <a:t>,</a:t>
            </a:r>
            <a:r>
              <a:rPr lang="zh-TW" altLang="en-US" dirty="0">
                <a:latin typeface="微软雅黑"/>
                <a:ea typeface="微软雅黑"/>
              </a:rPr>
              <a:t>打破了职业的 相对稳定性</a:t>
            </a:r>
            <a:r>
              <a:rPr lang="en-US" altLang="zh-TW" dirty="0">
                <a:latin typeface="微软雅黑"/>
                <a:ea typeface="微软雅黑"/>
              </a:rPr>
              <a:t>. </a:t>
            </a:r>
            <a:endParaRPr lang="zh-TW"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406481606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4942379"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职业</a:t>
            </a:r>
            <a:r>
              <a:rPr lang="zh-CN" altLang="en-US" sz="3200" dirty="0" smtClean="0">
                <a:latin typeface="微软雅黑"/>
                <a:ea typeface="微软雅黑"/>
              </a:rPr>
              <a:t>与职业的发展</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4893648"/>
          </a:xfrm>
          <a:prstGeom prst="rect">
            <a:avLst/>
          </a:prstGeom>
          <a:noFill/>
        </p:spPr>
        <p:txBody>
          <a:bodyPr wrap="square" rtlCol="0">
            <a:spAutoFit/>
          </a:bodyPr>
          <a:lstStyle/>
          <a:p>
            <a:r>
              <a:rPr lang="zh-CN" altLang="en-US" sz="2400" dirty="0">
                <a:latin typeface="微软雅黑"/>
                <a:ea typeface="微软雅黑"/>
              </a:rPr>
              <a:t>三、职业的发展对择业的影响 </a:t>
            </a:r>
          </a:p>
          <a:p>
            <a:pPr indent="454025"/>
            <a:r>
              <a:rPr lang="en-US" altLang="zh-CN" dirty="0">
                <a:latin typeface="微软雅黑"/>
                <a:ea typeface="微软雅黑"/>
              </a:rPr>
              <a:t>(1)</a:t>
            </a:r>
            <a:r>
              <a:rPr lang="zh-CN" altLang="en-US" dirty="0">
                <a:latin typeface="微软雅黑"/>
                <a:ea typeface="微软雅黑"/>
              </a:rPr>
              <a:t>由于生产力的高度发展</a:t>
            </a:r>
            <a:r>
              <a:rPr lang="en-US" altLang="zh-CN" dirty="0">
                <a:latin typeface="微软雅黑"/>
                <a:ea typeface="微软雅黑"/>
              </a:rPr>
              <a:t>,</a:t>
            </a:r>
            <a:r>
              <a:rPr lang="zh-CN" altLang="en-US" dirty="0">
                <a:latin typeface="微软雅黑"/>
                <a:ea typeface="微软雅黑"/>
              </a:rPr>
              <a:t>社会分工的不断细化</a:t>
            </a:r>
            <a:r>
              <a:rPr lang="en-US" altLang="zh-CN" dirty="0">
                <a:latin typeface="微软雅黑"/>
                <a:ea typeface="微软雅黑"/>
              </a:rPr>
              <a:t>,</a:t>
            </a:r>
            <a:r>
              <a:rPr lang="zh-CN" altLang="en-US" dirty="0">
                <a:latin typeface="微软雅黑"/>
                <a:ea typeface="微软雅黑"/>
              </a:rPr>
              <a:t>原有的人才结构类型已很难继续适 应经济进一步发展</a:t>
            </a:r>
            <a:r>
              <a:rPr lang="en-US" altLang="zh-CN" dirty="0">
                <a:latin typeface="微软雅黑"/>
                <a:ea typeface="微软雅黑"/>
              </a:rPr>
              <a:t>,</a:t>
            </a:r>
            <a:r>
              <a:rPr lang="zh-CN" altLang="en-US" dirty="0">
                <a:latin typeface="微软雅黑"/>
                <a:ea typeface="微软雅黑"/>
              </a:rPr>
              <a:t>除了原有的学术型、工程型、技能型人才之外</a:t>
            </a:r>
            <a:r>
              <a:rPr lang="en-US" altLang="zh-CN" dirty="0">
                <a:latin typeface="微软雅黑"/>
                <a:ea typeface="微软雅黑"/>
              </a:rPr>
              <a:t>,</a:t>
            </a:r>
            <a:r>
              <a:rPr lang="zh-CN" altLang="en-US" dirty="0">
                <a:latin typeface="微软雅黑"/>
                <a:ea typeface="微软雅黑"/>
              </a:rPr>
              <a:t>迫切需要数以万计的从事 生产、管理第一线的技术型专门人才</a:t>
            </a:r>
            <a:r>
              <a:rPr lang="en-US" altLang="zh-CN" dirty="0">
                <a:latin typeface="微软雅黑"/>
                <a:ea typeface="微软雅黑"/>
              </a:rPr>
              <a:t>,</a:t>
            </a:r>
            <a:r>
              <a:rPr lang="zh-CN" altLang="en-US" dirty="0">
                <a:latin typeface="微软雅黑"/>
                <a:ea typeface="微软雅黑"/>
              </a:rPr>
              <a:t>这就增加了大学生的就业机会</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(2)</a:t>
            </a:r>
            <a:r>
              <a:rPr lang="zh-CN" altLang="en-US" dirty="0">
                <a:latin typeface="微软雅黑"/>
                <a:ea typeface="微软雅黑"/>
              </a:rPr>
              <a:t>现代职业的更新速度不断加快</a:t>
            </a:r>
            <a:r>
              <a:rPr lang="en-US" altLang="zh-CN" dirty="0">
                <a:latin typeface="微软雅黑"/>
                <a:ea typeface="微软雅黑"/>
              </a:rPr>
              <a:t>,</a:t>
            </a:r>
            <a:r>
              <a:rPr lang="zh-CN" altLang="en-US" dirty="0">
                <a:latin typeface="微软雅黑"/>
                <a:ea typeface="微软雅黑"/>
              </a:rPr>
              <a:t>这就要求毕业生转变就业观念</a:t>
            </a:r>
            <a:r>
              <a:rPr lang="en-US" altLang="zh-CN" dirty="0">
                <a:latin typeface="微软雅黑"/>
                <a:ea typeface="微软雅黑"/>
              </a:rPr>
              <a:t>,</a:t>
            </a:r>
            <a:r>
              <a:rPr lang="zh-CN" altLang="en-US" dirty="0">
                <a:latin typeface="微软雅黑"/>
                <a:ea typeface="微软雅黑"/>
              </a:rPr>
              <a:t>以发展的眼光看待 问题</a:t>
            </a:r>
            <a:r>
              <a:rPr lang="en-US" altLang="zh-CN" dirty="0">
                <a:latin typeface="微软雅黑"/>
                <a:ea typeface="微软雅黑"/>
              </a:rPr>
              <a:t>,</a:t>
            </a:r>
            <a:r>
              <a:rPr lang="zh-CN" altLang="en-US" dirty="0">
                <a:latin typeface="微软雅黑"/>
                <a:ea typeface="微软雅黑"/>
              </a:rPr>
              <a:t>正确看待初次就业</a:t>
            </a:r>
            <a:r>
              <a:rPr lang="en-US" altLang="zh-CN" dirty="0">
                <a:latin typeface="微软雅黑"/>
                <a:ea typeface="微软雅黑"/>
              </a:rPr>
              <a:t>,</a:t>
            </a:r>
            <a:r>
              <a:rPr lang="zh-CN" altLang="en-US" dirty="0">
                <a:latin typeface="微软雅黑"/>
                <a:ea typeface="微软雅黑"/>
              </a:rPr>
              <a:t>寻找那些有潜力、有发展机会的职业</a:t>
            </a:r>
            <a:r>
              <a:rPr lang="en-US" altLang="zh-CN" dirty="0">
                <a:latin typeface="微软雅黑"/>
                <a:ea typeface="微软雅黑"/>
              </a:rPr>
              <a:t>,</a:t>
            </a:r>
            <a:r>
              <a:rPr lang="zh-CN" altLang="en-US" dirty="0">
                <a:latin typeface="微软雅黑"/>
                <a:ea typeface="微软雅黑"/>
              </a:rPr>
              <a:t>在工作中丰富自己的知识</a:t>
            </a:r>
            <a:r>
              <a:rPr lang="en-US" altLang="zh-CN" dirty="0">
                <a:latin typeface="微软雅黑"/>
                <a:ea typeface="微软雅黑"/>
              </a:rPr>
              <a:t>, </a:t>
            </a:r>
            <a:r>
              <a:rPr lang="zh-CN" altLang="en-US" dirty="0">
                <a:latin typeface="微软雅黑"/>
                <a:ea typeface="微软雅黑"/>
              </a:rPr>
              <a:t>提高工作能力</a:t>
            </a:r>
            <a:r>
              <a:rPr lang="en-US" altLang="zh-CN" dirty="0">
                <a:latin typeface="微软雅黑"/>
                <a:ea typeface="微软雅黑"/>
              </a:rPr>
              <a:t>,</a:t>
            </a:r>
            <a:r>
              <a:rPr lang="zh-CN" altLang="en-US" dirty="0">
                <a:latin typeface="微软雅黑"/>
                <a:ea typeface="微软雅黑"/>
              </a:rPr>
              <a:t>做到面对变化的职业市场而立于不败之地</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(3)</a:t>
            </a:r>
            <a:r>
              <a:rPr lang="zh-CN" altLang="en-US" dirty="0">
                <a:latin typeface="微软雅黑"/>
                <a:ea typeface="微软雅黑"/>
              </a:rPr>
              <a:t>未来社会对职业的知识含量和技术含量将不断增加</a:t>
            </a:r>
            <a:r>
              <a:rPr lang="en-US" altLang="zh-CN" dirty="0">
                <a:latin typeface="微软雅黑"/>
                <a:ea typeface="微软雅黑"/>
              </a:rPr>
              <a:t>,</a:t>
            </a:r>
            <a:r>
              <a:rPr lang="zh-CN" altLang="en-US" dirty="0">
                <a:latin typeface="微软雅黑"/>
                <a:ea typeface="微软雅黑"/>
              </a:rPr>
              <a:t>对职业劳动者的素质要求也越 来越高</a:t>
            </a:r>
            <a:r>
              <a:rPr lang="en-US" altLang="zh-CN" dirty="0">
                <a:latin typeface="微软雅黑"/>
                <a:ea typeface="微软雅黑"/>
              </a:rPr>
              <a:t>,</a:t>
            </a:r>
            <a:r>
              <a:rPr lang="zh-CN" altLang="en-US" dirty="0">
                <a:latin typeface="微软雅黑"/>
                <a:ea typeface="微软雅黑"/>
              </a:rPr>
              <a:t>这就要求大学生必须拓宽自己的知识面</a:t>
            </a:r>
            <a:r>
              <a:rPr lang="en-US" altLang="zh-CN" dirty="0">
                <a:latin typeface="微软雅黑"/>
                <a:ea typeface="微软雅黑"/>
              </a:rPr>
              <a:t>,</a:t>
            </a:r>
            <a:r>
              <a:rPr lang="zh-CN" altLang="en-US" dirty="0">
                <a:latin typeface="微软雅黑"/>
                <a:ea typeface="微软雅黑"/>
              </a:rPr>
              <a:t>提高素质</a:t>
            </a:r>
            <a:r>
              <a:rPr lang="en-US" altLang="zh-CN" dirty="0">
                <a:latin typeface="微软雅黑"/>
                <a:ea typeface="微软雅黑"/>
              </a:rPr>
              <a:t>,</a:t>
            </a:r>
            <a:r>
              <a:rPr lang="zh-CN" altLang="en-US" dirty="0">
                <a:latin typeface="微软雅黑"/>
                <a:ea typeface="微软雅黑"/>
              </a:rPr>
              <a:t>成为适应时代需求的多面性、复 合型人才</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(4)</a:t>
            </a:r>
            <a:r>
              <a:rPr lang="zh-CN" altLang="en-US" dirty="0">
                <a:latin typeface="微软雅黑"/>
                <a:ea typeface="微软雅黑"/>
              </a:rPr>
              <a:t>随着世界经济全球化和一体化、国际贸易的发展</a:t>
            </a:r>
            <a:r>
              <a:rPr lang="en-US" altLang="zh-CN" dirty="0">
                <a:latin typeface="微软雅黑"/>
                <a:ea typeface="微软雅黑"/>
              </a:rPr>
              <a:t>,</a:t>
            </a:r>
            <a:r>
              <a:rPr lang="zh-CN" altLang="en-US" dirty="0">
                <a:latin typeface="微软雅黑"/>
                <a:ea typeface="微软雅黑"/>
              </a:rPr>
              <a:t>随之而来的国际技术和劳务的转 移也迅速发展</a:t>
            </a:r>
            <a:r>
              <a:rPr lang="en-US" altLang="zh-CN" dirty="0">
                <a:latin typeface="微软雅黑"/>
                <a:ea typeface="微软雅黑"/>
              </a:rPr>
              <a:t>,</a:t>
            </a:r>
            <a:r>
              <a:rPr lang="zh-CN" altLang="en-US" dirty="0">
                <a:latin typeface="微软雅黑"/>
                <a:ea typeface="微软雅黑"/>
              </a:rPr>
              <a:t>从而产生了国际型人才的需求</a:t>
            </a:r>
            <a:r>
              <a:rPr lang="en-US" altLang="zh-CN" dirty="0">
                <a:latin typeface="微软雅黑"/>
                <a:ea typeface="微软雅黑"/>
              </a:rPr>
              <a:t>. </a:t>
            </a:r>
            <a:endParaRPr lang="zh-CN" altLang="en-US" dirty="0">
              <a:latin typeface="微软雅黑"/>
              <a:ea typeface="微软雅黑"/>
            </a:endParaRPr>
          </a:p>
          <a:p>
            <a:pPr indent="454025"/>
            <a:r>
              <a:rPr lang="zh-CN" altLang="en-US" dirty="0">
                <a:latin typeface="微软雅黑"/>
                <a:ea typeface="微软雅黑"/>
              </a:rPr>
              <a:t>现代职业的发展变化无疑会对高职毕业生择业产生影响</a:t>
            </a:r>
            <a:r>
              <a:rPr lang="en-US" altLang="zh-CN" dirty="0">
                <a:latin typeface="微软雅黑"/>
                <a:ea typeface="微软雅黑"/>
              </a:rPr>
              <a:t>,</a:t>
            </a:r>
            <a:r>
              <a:rPr lang="zh-CN" altLang="en-US" dirty="0">
                <a:latin typeface="微软雅黑"/>
                <a:ea typeface="微软雅黑"/>
              </a:rPr>
              <a:t>因此对于大学生</a:t>
            </a:r>
            <a:r>
              <a:rPr lang="en-US" altLang="zh-CN" dirty="0">
                <a:latin typeface="微软雅黑"/>
                <a:ea typeface="微软雅黑"/>
              </a:rPr>
              <a:t>,</a:t>
            </a:r>
            <a:r>
              <a:rPr lang="zh-CN" altLang="en-US" dirty="0">
                <a:latin typeface="微软雅黑"/>
                <a:ea typeface="微软雅黑"/>
              </a:rPr>
              <a:t>不论在校学 习</a:t>
            </a:r>
            <a:r>
              <a:rPr lang="en-US" altLang="zh-CN" dirty="0">
                <a:latin typeface="微软雅黑"/>
                <a:ea typeface="微软雅黑"/>
              </a:rPr>
              <a:t>,</a:t>
            </a:r>
            <a:r>
              <a:rPr lang="zh-CN" altLang="en-US" dirty="0">
                <a:latin typeface="微软雅黑"/>
                <a:ea typeface="微软雅黑"/>
              </a:rPr>
              <a:t>还是面临求职择业</a:t>
            </a:r>
            <a:r>
              <a:rPr lang="en-US" altLang="zh-CN" dirty="0">
                <a:latin typeface="微软雅黑"/>
                <a:ea typeface="微软雅黑"/>
              </a:rPr>
              <a:t>,</a:t>
            </a:r>
            <a:r>
              <a:rPr lang="zh-CN" altLang="en-US" dirty="0">
                <a:latin typeface="微软雅黑"/>
                <a:ea typeface="微软雅黑"/>
              </a:rPr>
              <a:t>联系本人实际</a:t>
            </a:r>
            <a:r>
              <a:rPr lang="en-US" altLang="zh-CN" dirty="0">
                <a:latin typeface="微软雅黑"/>
                <a:ea typeface="微软雅黑"/>
              </a:rPr>
              <a:t>,</a:t>
            </a:r>
            <a:r>
              <a:rPr lang="zh-CN" altLang="en-US" dirty="0">
                <a:latin typeface="微软雅黑"/>
                <a:ea typeface="微软雅黑"/>
              </a:rPr>
              <a:t>充分考虑职业发展趋势是极为重要的</a:t>
            </a:r>
            <a:r>
              <a:rPr lang="en-US" altLang="zh-CN" dirty="0">
                <a:latin typeface="微软雅黑"/>
                <a:ea typeface="微软雅黑"/>
              </a:rPr>
              <a:t>. </a:t>
            </a:r>
            <a:endParaRPr lang="zh-CN" altLang="en-US" dirty="0">
              <a:latin typeface="微软雅黑"/>
              <a:ea typeface="微软雅黑"/>
            </a:endParaRPr>
          </a:p>
          <a:p>
            <a:pPr indent="454025"/>
            <a:endParaRPr lang="zh-CN" altLang="en-US" dirty="0">
              <a:latin typeface="微软雅黑"/>
              <a:ea typeface="微软雅黑"/>
            </a:endParaRPr>
          </a:p>
        </p:txBody>
      </p:sp>
    </p:spTree>
    <p:extLst>
      <p:ext uri="{BB962C8B-B14F-4D97-AF65-F5344CB8AC3E}">
        <p14:creationId xmlns:p14="http://schemas.microsoft.com/office/powerpoint/2010/main" val="2395740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职业</a:t>
            </a:r>
            <a:r>
              <a:rPr lang="zh-CN" altLang="en-US" sz="3200" dirty="0" smtClean="0">
                <a:latin typeface="微软雅黑"/>
                <a:ea typeface="微软雅黑"/>
              </a:rPr>
              <a:t>理想与职业选择</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764704"/>
            <a:ext cx="8136904" cy="5170647"/>
          </a:xfrm>
          <a:prstGeom prst="rect">
            <a:avLst/>
          </a:prstGeom>
          <a:noFill/>
        </p:spPr>
        <p:txBody>
          <a:bodyPr wrap="square" rtlCol="0">
            <a:spAutoFit/>
          </a:bodyPr>
          <a:lstStyle/>
          <a:p>
            <a:r>
              <a:rPr lang="zh-CN" altLang="en-US" sz="2400" dirty="0" smtClean="0">
                <a:latin typeface="微软雅黑"/>
                <a:ea typeface="微软雅黑"/>
              </a:rPr>
              <a:t>一、职业理想的含义</a:t>
            </a:r>
            <a:endParaRPr lang="zh-CN" altLang="en-US" sz="2400" dirty="0">
              <a:latin typeface="微软雅黑"/>
              <a:ea typeface="微软雅黑"/>
            </a:endParaRPr>
          </a:p>
          <a:p>
            <a:pPr indent="533400"/>
            <a:r>
              <a:rPr lang="zh-CN" altLang="en-US" dirty="0">
                <a:latin typeface="微软雅黑"/>
                <a:ea typeface="微软雅黑"/>
              </a:rPr>
              <a:t>职业理想是社会历史发展的产物</a:t>
            </a:r>
            <a:r>
              <a:rPr lang="en-US" altLang="zh-CN" dirty="0">
                <a:latin typeface="微软雅黑"/>
                <a:ea typeface="微软雅黑"/>
              </a:rPr>
              <a:t>.</a:t>
            </a:r>
            <a:r>
              <a:rPr lang="zh-CN" altLang="en-US" dirty="0">
                <a:latin typeface="微软雅黑"/>
                <a:ea typeface="微软雅黑"/>
              </a:rPr>
              <a:t>它随着社会职业的出现而产生并随着社会职业的出 现不断丰富和完善</a:t>
            </a:r>
            <a:r>
              <a:rPr lang="en-US" altLang="zh-CN" dirty="0">
                <a:latin typeface="微软雅黑"/>
                <a:ea typeface="微软雅黑"/>
              </a:rPr>
              <a:t>.</a:t>
            </a:r>
            <a:r>
              <a:rPr lang="zh-CN" altLang="en-US" dirty="0">
                <a:latin typeface="微软雅黑"/>
                <a:ea typeface="微软雅黑"/>
              </a:rPr>
              <a:t>职业理想与社会理想、道德理想、生活理想相互联系</a:t>
            </a:r>
            <a:r>
              <a:rPr lang="en-US" altLang="zh-CN" dirty="0">
                <a:latin typeface="微软雅黑"/>
                <a:ea typeface="微软雅黑"/>
              </a:rPr>
              <a:t>,</a:t>
            </a:r>
            <a:r>
              <a:rPr lang="zh-CN" altLang="en-US" dirty="0">
                <a:latin typeface="微软雅黑"/>
                <a:ea typeface="微软雅黑"/>
              </a:rPr>
              <a:t>相互作用</a:t>
            </a:r>
            <a:r>
              <a:rPr lang="en-US" altLang="zh-CN" dirty="0">
                <a:latin typeface="微软雅黑"/>
                <a:ea typeface="微软雅黑"/>
              </a:rPr>
              <a:t>,</a:t>
            </a:r>
            <a:r>
              <a:rPr lang="zh-CN" altLang="en-US" dirty="0">
                <a:latin typeface="微软雅黑"/>
                <a:ea typeface="微软雅黑"/>
              </a:rPr>
              <a:t>但职业 理想与其他理想都有其相对独立的特定含义和特点</a:t>
            </a:r>
            <a:r>
              <a:rPr lang="en-US" altLang="zh-CN" dirty="0">
                <a:latin typeface="微软雅黑"/>
                <a:ea typeface="微软雅黑"/>
              </a:rPr>
              <a:t>. </a:t>
            </a:r>
            <a:endParaRPr lang="zh-CN" altLang="en-US" dirty="0">
              <a:latin typeface="微软雅黑"/>
              <a:ea typeface="微软雅黑"/>
            </a:endParaRPr>
          </a:p>
          <a:p>
            <a:pPr indent="533400"/>
            <a:r>
              <a:rPr lang="zh-CN" altLang="en-US" dirty="0">
                <a:latin typeface="微软雅黑"/>
                <a:ea typeface="微软雅黑"/>
              </a:rPr>
              <a:t>理想一般是指人们对未来的一种合理的期望</a:t>
            </a:r>
            <a:r>
              <a:rPr lang="en-US" altLang="zh-CN" dirty="0">
                <a:latin typeface="微软雅黑"/>
                <a:ea typeface="微软雅黑"/>
              </a:rPr>
              <a:t>.</a:t>
            </a:r>
            <a:r>
              <a:rPr lang="zh-CN" altLang="en-US" dirty="0">
                <a:latin typeface="微软雅黑"/>
                <a:ea typeface="微软雅黑"/>
              </a:rPr>
              <a:t>职业理想是指人们在一定的世界观、</a:t>
            </a:r>
            <a:r>
              <a:rPr lang="zh-CN" altLang="en-US" dirty="0" smtClean="0">
                <a:latin typeface="微软雅黑"/>
                <a:ea typeface="微软雅黑"/>
              </a:rPr>
              <a:t>人生观和价值观</a:t>
            </a:r>
            <a:r>
              <a:rPr lang="zh-CN" altLang="en-US" dirty="0">
                <a:latin typeface="微软雅黑"/>
                <a:ea typeface="微软雅黑"/>
              </a:rPr>
              <a:t>的指导下</a:t>
            </a:r>
            <a:r>
              <a:rPr lang="en-US" altLang="zh-CN" dirty="0">
                <a:latin typeface="微软雅黑"/>
                <a:ea typeface="微软雅黑"/>
              </a:rPr>
              <a:t>,</a:t>
            </a:r>
            <a:r>
              <a:rPr lang="zh-CN" altLang="en-US" dirty="0">
                <a:latin typeface="微软雅黑"/>
                <a:ea typeface="微软雅黑"/>
              </a:rPr>
              <a:t>对其未来所从事的职业及事业上获取成就的追求和向往</a:t>
            </a:r>
            <a:r>
              <a:rPr lang="en-US" altLang="zh-CN" dirty="0">
                <a:latin typeface="微软雅黑"/>
                <a:ea typeface="微软雅黑"/>
              </a:rPr>
              <a:t>.</a:t>
            </a:r>
            <a:r>
              <a:rPr lang="zh-CN" altLang="en-US" dirty="0">
                <a:latin typeface="微软雅黑"/>
                <a:ea typeface="微软雅黑"/>
              </a:rPr>
              <a:t>不同职 业有不同的职业期望</a:t>
            </a:r>
            <a:r>
              <a:rPr lang="en-US" altLang="zh-CN" dirty="0">
                <a:latin typeface="微软雅黑"/>
                <a:ea typeface="微软雅黑"/>
              </a:rPr>
              <a:t>.</a:t>
            </a:r>
            <a:r>
              <a:rPr lang="zh-CN" altLang="en-US" dirty="0">
                <a:latin typeface="微软雅黑"/>
                <a:ea typeface="微软雅黑"/>
              </a:rPr>
              <a:t>医生要以救死扶伤为天职</a:t>
            </a:r>
            <a:r>
              <a:rPr lang="en-US" altLang="zh-CN" dirty="0">
                <a:latin typeface="微软雅黑"/>
                <a:ea typeface="微软雅黑"/>
              </a:rPr>
              <a:t>,</a:t>
            </a:r>
            <a:r>
              <a:rPr lang="zh-CN" altLang="en-US" dirty="0">
                <a:latin typeface="微软雅黑"/>
                <a:ea typeface="微软雅黑"/>
              </a:rPr>
              <a:t>军人应宣誓为国效忠</a:t>
            </a:r>
            <a:r>
              <a:rPr lang="en-US" altLang="zh-CN" dirty="0">
                <a:latin typeface="微软雅黑"/>
                <a:ea typeface="微软雅黑"/>
              </a:rPr>
              <a:t>,</a:t>
            </a:r>
            <a:r>
              <a:rPr lang="zh-CN" altLang="en-US" dirty="0">
                <a:latin typeface="微软雅黑"/>
                <a:ea typeface="微软雅黑"/>
              </a:rPr>
              <a:t>警察必须立志匡扶 正义、维持法纪</a:t>
            </a:r>
            <a:r>
              <a:rPr lang="en-US" altLang="zh-CN" dirty="0">
                <a:latin typeface="微软雅黑"/>
                <a:ea typeface="微软雅黑"/>
              </a:rPr>
              <a:t>,</a:t>
            </a:r>
            <a:r>
              <a:rPr lang="zh-CN" altLang="en-US" dirty="0">
                <a:latin typeface="微软雅黑"/>
                <a:ea typeface="微软雅黑"/>
              </a:rPr>
              <a:t>教师追求为人师表、传道授业解惑</a:t>
            </a:r>
            <a:r>
              <a:rPr lang="en-US" altLang="zh-CN" dirty="0">
                <a:latin typeface="微软雅黑"/>
                <a:ea typeface="微软雅黑"/>
              </a:rPr>
              <a:t>,</a:t>
            </a:r>
            <a:r>
              <a:rPr lang="zh-CN" altLang="en-US" dirty="0">
                <a:latin typeface="微软雅黑"/>
                <a:ea typeface="微软雅黑"/>
              </a:rPr>
              <a:t>科学家致力于解开自然奥秘</a:t>
            </a:r>
            <a:r>
              <a:rPr lang="en-US" altLang="zh-CN" dirty="0">
                <a:latin typeface="微软雅黑"/>
                <a:ea typeface="微软雅黑"/>
              </a:rPr>
              <a:t>,</a:t>
            </a:r>
            <a:r>
              <a:rPr lang="zh-CN" altLang="en-US" dirty="0" smtClean="0">
                <a:latin typeface="微软雅黑"/>
                <a:ea typeface="微软雅黑"/>
              </a:rPr>
              <a:t>艺术家要</a:t>
            </a:r>
            <a:r>
              <a:rPr lang="zh-CN" altLang="en-US" dirty="0">
                <a:latin typeface="微软雅黑"/>
                <a:ea typeface="微软雅黑"/>
              </a:rPr>
              <a:t>创造美的生活而献身</a:t>
            </a:r>
            <a:r>
              <a:rPr lang="en-US" altLang="zh-CN" dirty="0">
                <a:latin typeface="微软雅黑"/>
                <a:ea typeface="微软雅黑"/>
              </a:rPr>
              <a:t>,</a:t>
            </a:r>
            <a:r>
              <a:rPr lang="zh-CN" altLang="en-US" dirty="0">
                <a:latin typeface="微软雅黑"/>
                <a:ea typeface="微软雅黑"/>
              </a:rPr>
              <a:t>等等</a:t>
            </a:r>
            <a:r>
              <a:rPr lang="en-US" altLang="zh-CN" dirty="0">
                <a:latin typeface="微软雅黑"/>
                <a:ea typeface="微软雅黑"/>
              </a:rPr>
              <a:t>.</a:t>
            </a:r>
            <a:r>
              <a:rPr lang="zh-CN" altLang="en-US" dirty="0">
                <a:latin typeface="微软雅黑"/>
                <a:ea typeface="微软雅黑"/>
              </a:rPr>
              <a:t>职业理想随着社会的发展而变化</a:t>
            </a:r>
            <a:r>
              <a:rPr lang="en-US" altLang="zh-CN" dirty="0">
                <a:latin typeface="微软雅黑"/>
                <a:ea typeface="微软雅黑"/>
              </a:rPr>
              <a:t>,</a:t>
            </a:r>
            <a:r>
              <a:rPr lang="zh-CN" altLang="en-US" dirty="0">
                <a:latin typeface="微软雅黑"/>
                <a:ea typeface="微软雅黑"/>
              </a:rPr>
              <a:t>并通过一定具体事业的</a:t>
            </a:r>
            <a:r>
              <a:rPr lang="zh-CN" altLang="en-US" dirty="0" smtClean="0">
                <a:latin typeface="微软雅黑"/>
                <a:ea typeface="微软雅黑"/>
              </a:rPr>
              <a:t>成就来实现</a:t>
            </a:r>
            <a:r>
              <a:rPr lang="en-US" altLang="zh-CN" dirty="0">
                <a:latin typeface="微软雅黑"/>
                <a:ea typeface="微软雅黑"/>
              </a:rPr>
              <a:t>.</a:t>
            </a:r>
            <a:r>
              <a:rPr lang="zh-CN" altLang="en-US" dirty="0">
                <a:latin typeface="微软雅黑"/>
                <a:ea typeface="微软雅黑"/>
              </a:rPr>
              <a:t>对职业理想含义的理解</a:t>
            </a:r>
            <a:r>
              <a:rPr lang="en-US" altLang="zh-CN" dirty="0">
                <a:latin typeface="微软雅黑"/>
                <a:ea typeface="微软雅黑"/>
              </a:rPr>
              <a:t>,</a:t>
            </a:r>
            <a:r>
              <a:rPr lang="zh-CN" altLang="en-US" dirty="0">
                <a:latin typeface="微软雅黑"/>
                <a:ea typeface="微软雅黑"/>
              </a:rPr>
              <a:t>应把握以下几点</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(1)</a:t>
            </a:r>
            <a:r>
              <a:rPr lang="zh-CN" altLang="en-US" dirty="0">
                <a:latin typeface="微软雅黑"/>
                <a:ea typeface="微软雅黑"/>
              </a:rPr>
              <a:t>职业理想属社会意识范畴</a:t>
            </a:r>
            <a:r>
              <a:rPr lang="en-US" altLang="zh-CN" dirty="0">
                <a:latin typeface="微软雅黑"/>
                <a:ea typeface="微软雅黑"/>
              </a:rPr>
              <a:t>,</a:t>
            </a:r>
            <a:r>
              <a:rPr lang="zh-CN" altLang="en-US" dirty="0">
                <a:latin typeface="微软雅黑"/>
                <a:ea typeface="微软雅黑"/>
              </a:rPr>
              <a:t>是一定社会生产方式下形成的职业地位、职业声望在人 们头脑中的反映</a:t>
            </a:r>
            <a:r>
              <a:rPr lang="en-US" altLang="zh-CN" dirty="0">
                <a:latin typeface="微软雅黑"/>
                <a:ea typeface="微软雅黑"/>
              </a:rPr>
              <a:t>.</a:t>
            </a:r>
            <a:r>
              <a:rPr lang="zh-CN" altLang="en-US" dirty="0">
                <a:latin typeface="微软雅黑"/>
                <a:ea typeface="微软雅黑"/>
              </a:rPr>
              <a:t>生产力水平不同</a:t>
            </a:r>
            <a:r>
              <a:rPr lang="en-US" altLang="zh-CN" dirty="0">
                <a:latin typeface="微软雅黑"/>
                <a:ea typeface="微软雅黑"/>
              </a:rPr>
              <a:t>,</a:t>
            </a:r>
            <a:r>
              <a:rPr lang="zh-CN" altLang="en-US" dirty="0">
                <a:latin typeface="微软雅黑"/>
                <a:ea typeface="微软雅黑"/>
              </a:rPr>
              <a:t>社会实践的深度、广度不同</a:t>
            </a:r>
            <a:r>
              <a:rPr lang="en-US" altLang="zh-CN" dirty="0">
                <a:latin typeface="微软雅黑"/>
                <a:ea typeface="微软雅黑"/>
              </a:rPr>
              <a:t>,</a:t>
            </a:r>
            <a:r>
              <a:rPr lang="zh-CN" altLang="en-US" dirty="0">
                <a:latin typeface="微软雅黑"/>
                <a:ea typeface="微软雅黑"/>
              </a:rPr>
              <a:t>人们追求的职业</a:t>
            </a:r>
            <a:r>
              <a:rPr lang="zh-CN" altLang="en-US" dirty="0" smtClean="0">
                <a:latin typeface="微软雅黑"/>
                <a:ea typeface="微软雅黑"/>
              </a:rPr>
              <a:t>目标也就不同</a:t>
            </a:r>
            <a:r>
              <a:rPr lang="en-US" altLang="zh-CN" dirty="0">
                <a:latin typeface="微软雅黑"/>
                <a:ea typeface="微软雅黑"/>
              </a:rPr>
              <a:t>. </a:t>
            </a:r>
            <a:endParaRPr lang="en-US" altLang="zh-CN" dirty="0" smtClean="0">
              <a:latin typeface="微软雅黑"/>
              <a:ea typeface="微软雅黑"/>
            </a:endParaRPr>
          </a:p>
          <a:p>
            <a:pPr indent="533400"/>
            <a:r>
              <a:rPr lang="en-US" altLang="zh-CN" dirty="0" smtClean="0">
                <a:latin typeface="微软雅黑"/>
                <a:ea typeface="微软雅黑"/>
              </a:rPr>
              <a:t>(</a:t>
            </a:r>
            <a:r>
              <a:rPr lang="en-US" altLang="zh-CN" dirty="0">
                <a:latin typeface="微软雅黑"/>
                <a:ea typeface="微软雅黑"/>
              </a:rPr>
              <a:t>2)</a:t>
            </a:r>
            <a:r>
              <a:rPr lang="zh-CN" altLang="en-US" dirty="0">
                <a:latin typeface="微软雅黑"/>
                <a:ea typeface="微软雅黑"/>
              </a:rPr>
              <a:t>职业理想是人们特有的对自己职业生活的规划</a:t>
            </a:r>
            <a:r>
              <a:rPr lang="en-US" altLang="zh-CN" dirty="0" smtClean="0">
                <a:latin typeface="微软雅黑"/>
                <a:ea typeface="微软雅黑"/>
              </a:rPr>
              <a:t>.</a:t>
            </a:r>
          </a:p>
          <a:p>
            <a:pPr indent="533400"/>
            <a:r>
              <a:rPr lang="en-US" altLang="zh-CN" dirty="0" smtClean="0">
                <a:latin typeface="微软雅黑"/>
                <a:ea typeface="微软雅黑"/>
              </a:rPr>
              <a:t>(</a:t>
            </a:r>
            <a:r>
              <a:rPr lang="en-US" altLang="zh-CN" dirty="0">
                <a:latin typeface="微软雅黑"/>
                <a:ea typeface="微软雅黑"/>
              </a:rPr>
              <a:t>3)</a:t>
            </a:r>
            <a:r>
              <a:rPr lang="zh-CN" altLang="en-US" dirty="0">
                <a:latin typeface="微软雅黑"/>
                <a:ea typeface="微软雅黑"/>
              </a:rPr>
              <a:t>职业理想以客观发展的可能性来展示明天的现实</a:t>
            </a:r>
            <a:r>
              <a:rPr lang="en-US" altLang="zh-CN" dirty="0">
                <a:latin typeface="微软雅黑"/>
                <a:ea typeface="微软雅黑"/>
              </a:rPr>
              <a:t>. </a:t>
            </a:r>
            <a:endParaRPr lang="en-US" altLang="zh-CN" dirty="0" smtClean="0">
              <a:latin typeface="微软雅黑"/>
              <a:ea typeface="微软雅黑"/>
            </a:endParaRPr>
          </a:p>
          <a:p>
            <a:pPr indent="533400"/>
            <a:r>
              <a:rPr lang="en-US" altLang="zh-CN" dirty="0" smtClean="0">
                <a:latin typeface="微软雅黑"/>
                <a:ea typeface="微软雅黑"/>
              </a:rPr>
              <a:t>(</a:t>
            </a:r>
            <a:r>
              <a:rPr lang="en-US" altLang="zh-CN" dirty="0">
                <a:latin typeface="微软雅黑"/>
                <a:ea typeface="微软雅黑"/>
              </a:rPr>
              <a:t>4)</a:t>
            </a:r>
            <a:r>
              <a:rPr lang="zh-CN" altLang="en-US" dirty="0">
                <a:latin typeface="微软雅黑"/>
                <a:ea typeface="微软雅黑"/>
              </a:rPr>
              <a:t>职业理想同奋斗目标相联系</a:t>
            </a:r>
            <a:r>
              <a:rPr lang="en-US" altLang="zh-CN" dirty="0">
                <a:latin typeface="微软雅黑"/>
                <a:ea typeface="微软雅黑"/>
              </a:rPr>
              <a:t>,</a:t>
            </a:r>
            <a:r>
              <a:rPr lang="zh-CN" altLang="en-US" dirty="0">
                <a:latin typeface="微软雅黑"/>
                <a:ea typeface="微软雅黑"/>
              </a:rPr>
              <a:t>是人们对未来美好现实的向往和追求</a:t>
            </a:r>
            <a:r>
              <a:rPr lang="en-US" altLang="zh-CN" dirty="0">
                <a:latin typeface="微软雅黑"/>
                <a:ea typeface="微软雅黑"/>
              </a:rPr>
              <a:t>. </a:t>
            </a:r>
            <a:endParaRPr lang="zh-CN" altLang="en-US" dirty="0">
              <a:latin typeface="微软雅黑"/>
              <a:ea typeface="微软雅黑"/>
            </a:endParaRPr>
          </a:p>
          <a:p>
            <a:pPr indent="454025"/>
            <a:endParaRPr lang="zh-CN" altLang="en-US" dirty="0">
              <a:latin typeface="微软雅黑"/>
              <a:ea typeface="微软雅黑"/>
            </a:endParaRPr>
          </a:p>
        </p:txBody>
      </p:sp>
    </p:spTree>
    <p:extLst>
      <p:ext uri="{BB962C8B-B14F-4D97-AF65-F5344CB8AC3E}">
        <p14:creationId xmlns:p14="http://schemas.microsoft.com/office/powerpoint/2010/main" val="195672957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4608</TotalTime>
  <Words>5624</Words>
  <Application>Microsoft Office PowerPoint</Application>
  <PresentationFormat>全屏显示(4:3)</PresentationFormat>
  <Paragraphs>288</Paragraphs>
  <Slides>25</Slides>
  <Notes>0</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SJYY</cp:lastModifiedBy>
  <cp:revision>482</cp:revision>
  <dcterms:created xsi:type="dcterms:W3CDTF">2013-10-30T09:04:50Z</dcterms:created>
  <dcterms:modified xsi:type="dcterms:W3CDTF">2017-09-28T08:35:06Z</dcterms:modified>
</cp:coreProperties>
</file>