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8" r:id="rId3"/>
    <p:sldId id="311" r:id="rId4"/>
    <p:sldId id="312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265" r:id="rId13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5AEF2"/>
    <a:srgbClr val="BBBBBB"/>
    <a:srgbClr val="93634C"/>
    <a:srgbClr val="94634C"/>
    <a:srgbClr val="EA71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1" autoAdjust="0"/>
    <p:restoredTop sz="95633" autoAdjust="0"/>
  </p:normalViewPr>
  <p:slideViewPr>
    <p:cSldViewPr>
      <p:cViewPr varScale="1">
        <p:scale>
          <a:sx n="75" d="100"/>
          <a:sy n="75" d="100"/>
        </p:scale>
        <p:origin x="-12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9F744C6F-2DCB-4443-8CA6-10F9F6BC2254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824B68B9-7889-48A4-8FC6-A916491290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4502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C012F-50BE-4916-BE77-ED4371DDF061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63C5A-0FBE-4673-B44D-8146F1F671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1E0D-4885-4C37-B03A-CE6FEECAA12B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0CEF68-2610-49CF-8110-EFF6FD5AF599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F992C9-9257-4E39-9C95-501BEE6FB35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23A38-2667-4949-992E-0B9D6B1DBF9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2D3CD-E4EA-41E3-83FE-BB005637098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715DB-1263-429E-A6DE-F9106977AF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32BEA1-10EF-47F0-8328-2EFD098FA82E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EEB876-B110-42D7-B2BE-F6AE5FC31CE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FEE6-834F-4B33-B2B1-D16CACA1AB1A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2C1CD-4BF5-481D-8C27-AB69A2B5769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F4ADF-D438-4037-AD1A-E6BCFDAFCB7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4D2E86-B3EC-437A-86E1-5E20DB1464A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686F2-3FD8-4AF2-986C-0B906770FA4F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7D182-10D6-4080-9903-D697C6D8858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D3058-0741-4CC3-AC2A-A33B57092BF9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F969A-5505-43E9-8F87-847E76A1D5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B4AE7-12C8-4A50-9EEE-0CAD176C25F5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3EE4F-14C4-4C5F-934B-432F02282B3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B0B37-FF3B-42DB-ABF5-B356AC355D96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58C471-84CC-4E47-960E-170EA9766EB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46FB147D-83AF-4956-A3A3-6EEC88000B5D}" type="datetimeFigureOut">
              <a:rPr lang="zh-CN" altLang="en-US"/>
              <a:pPr>
                <a:defRPr/>
              </a:pPr>
              <a:t>2017/9/28/Thursday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792F17E-DDBD-4562-941A-9005DFADE91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6"/>
          <p:cNvSpPr txBox="1">
            <a:spLocks noChangeArrowheads="1"/>
          </p:cNvSpPr>
          <p:nvPr/>
        </p:nvSpPr>
        <p:spPr bwMode="auto">
          <a:xfrm>
            <a:off x="4427984" y="1484784"/>
            <a:ext cx="48577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4800" dirty="0">
                <a:latin typeface="黑体"/>
                <a:ea typeface="黑体"/>
              </a:rPr>
              <a:t>大学生入学导读 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4427984" y="2420888"/>
            <a:ext cx="45365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24801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第三</a:t>
            </a:r>
            <a:r>
              <a:rPr lang="zh-CN" altLang="en-US" sz="3200" dirty="0" smtClean="0">
                <a:latin typeface="微软雅黑"/>
                <a:ea typeface="微软雅黑"/>
              </a:rPr>
              <a:t>节  考试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二、计算机等级考试 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全国计算机等级考试是由教育部考试中心主办的、面向全国的非学历教育证书考试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r>
              <a:rPr lang="zh-CN" altLang="en-US" sz="2000" dirty="0">
                <a:latin typeface="微软雅黑"/>
                <a:ea typeface="微软雅黑"/>
              </a:rPr>
              <a:t>它以应用能力为主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划分等级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为人员择业、人才流动提供其计算机应用知识与能力水平的 证明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目前该考核共设四个等级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对于非计算机专业的大学生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学校一般要求通过计算机 一级考试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一级考核微型计算机基础知识和使用办公软件及因特网的基本技能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计算机等级考试采用由全国统一命题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统一考试时间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纸笔考试和上机操作考试相结合 的形式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纸笔考试中题型以选择题、填空题为主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其中四级含有论述题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每年开考两次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上 半年开考一、二、三级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下半年开考一、二、三、四级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全国计算机等级考试合格证书式样按国际通行证书式样设计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用中、英两种文字书写</a:t>
            </a:r>
            <a:r>
              <a:rPr lang="en-US" altLang="zh-CN" sz="2000" dirty="0">
                <a:latin typeface="微软雅黑"/>
                <a:ea typeface="微软雅黑"/>
              </a:rPr>
              <a:t>, </a:t>
            </a:r>
            <a:r>
              <a:rPr lang="zh-CN" altLang="en-US" sz="2000" dirty="0">
                <a:latin typeface="微软雅黑"/>
                <a:ea typeface="微软雅黑"/>
              </a:rPr>
              <a:t>证书编号全国统一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证书上印有持有人身份证号码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该证书全国通用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是持有人计算机应用 能力的证明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也可供用人单位录用和考核人员素质时参考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4149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24801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第三</a:t>
            </a:r>
            <a:r>
              <a:rPr lang="zh-CN" altLang="en-US" sz="3200" dirty="0" smtClean="0">
                <a:latin typeface="微软雅黑"/>
                <a:ea typeface="微软雅黑"/>
              </a:rPr>
              <a:t>节  考试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三、英语水平考试 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精通一门外语将是大学生求职、升学的左膀右臂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也是社会和时代对大学生提出的要 求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也是现代人所必备的一种技能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外语的重要性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不用多说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学生也明白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我国以英语为 第一外语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因此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高职的外语学习以英语为主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一</a:t>
            </a:r>
            <a:r>
              <a:rPr lang="en-US" altLang="zh-CN" sz="2000" dirty="0">
                <a:latin typeface="微软雅黑"/>
                <a:ea typeface="微软雅黑"/>
              </a:rPr>
              <a:t>)</a:t>
            </a:r>
            <a:r>
              <a:rPr lang="zh-CN" altLang="en-US" sz="2000" dirty="0">
                <a:latin typeface="微软雅黑"/>
                <a:ea typeface="微软雅黑"/>
              </a:rPr>
              <a:t>高职的英语水平考试要求 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高职非英语专业的学生入学时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一般应掌握基本的英语语音和语法知识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认知英语单词 </a:t>
            </a:r>
            <a:r>
              <a:rPr lang="en-US" altLang="zh-CN" sz="2000" dirty="0">
                <a:latin typeface="微软雅黑"/>
                <a:ea typeface="微软雅黑"/>
              </a:rPr>
              <a:t>1000 </a:t>
            </a:r>
            <a:r>
              <a:rPr lang="zh-CN" altLang="en-US" sz="2000" dirty="0">
                <a:latin typeface="微软雅黑"/>
                <a:ea typeface="微软雅黑"/>
              </a:rPr>
              <a:t>个 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较 低 要 求 </a:t>
            </a:r>
            <a:r>
              <a:rPr lang="en-US" altLang="zh-CN" sz="2000" dirty="0">
                <a:latin typeface="微软雅黑"/>
                <a:ea typeface="微软雅黑"/>
              </a:rPr>
              <a:t>)~ 1600 </a:t>
            </a:r>
            <a:r>
              <a:rPr lang="zh-CN" altLang="en-US" sz="2000" dirty="0">
                <a:latin typeface="微软雅黑"/>
                <a:ea typeface="微软雅黑"/>
              </a:rPr>
              <a:t>个 </a:t>
            </a:r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标 准 要 求 </a:t>
            </a:r>
            <a:r>
              <a:rPr lang="en-US" altLang="zh-CN" sz="2000" dirty="0">
                <a:latin typeface="微软雅黑"/>
                <a:ea typeface="微软雅黑"/>
              </a:rPr>
              <a:t>),</a:t>
            </a:r>
            <a:r>
              <a:rPr lang="zh-CN" altLang="en-US" sz="2000" dirty="0">
                <a:latin typeface="微软雅黑"/>
                <a:ea typeface="微软雅黑"/>
              </a:rPr>
              <a:t>在 听 、说 、读 、写 、译 等 方 面 受 过 初 步 的 训 练 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>
                <a:latin typeface="微软雅黑"/>
                <a:ea typeface="微软雅黑"/>
              </a:rPr>
              <a:t>二 </a:t>
            </a:r>
            <a:r>
              <a:rPr lang="en-US" altLang="zh-TW" sz="2000" dirty="0">
                <a:latin typeface="微软雅黑"/>
                <a:ea typeface="微软雅黑"/>
              </a:rPr>
              <a:t>)</a:t>
            </a:r>
            <a:r>
              <a:rPr lang="zh-TW" altLang="en-US" sz="2000" dirty="0">
                <a:latin typeface="微软雅黑"/>
                <a:ea typeface="微软雅黑"/>
              </a:rPr>
              <a:t>高 职 的 英 语 学 习 方 法 </a:t>
            </a:r>
          </a:p>
          <a:p>
            <a:pPr indent="454025"/>
            <a:r>
              <a:rPr lang="zh-TW" altLang="en-US" sz="2000" dirty="0">
                <a:latin typeface="微软雅黑"/>
                <a:ea typeface="微软雅黑"/>
              </a:rPr>
              <a:t>要学好一门外语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除了持之以恒、努力学习外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掌握一些行之有效的学习方法是十分</a:t>
            </a:r>
            <a:r>
              <a:rPr lang="zh-TW" altLang="en-US" sz="2000" dirty="0" smtClean="0">
                <a:latin typeface="微软雅黑"/>
                <a:ea typeface="微软雅黑"/>
              </a:rPr>
              <a:t>必要的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TW" altLang="en-US" sz="2000" dirty="0">
                <a:latin typeface="微软雅黑"/>
                <a:ea typeface="微软雅黑"/>
              </a:rPr>
              <a:t>听、说、读、写四项基本功是一个整体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能力的取得是互为作用的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在学习中应处理得当</a:t>
            </a:r>
            <a:r>
              <a:rPr lang="en-US" altLang="zh-TW" sz="2000" dirty="0">
                <a:latin typeface="微软雅黑"/>
                <a:ea typeface="微软雅黑"/>
              </a:rPr>
              <a:t>, </a:t>
            </a:r>
            <a:r>
              <a:rPr lang="zh-TW" altLang="en-US" sz="2000" dirty="0">
                <a:latin typeface="微软雅黑"/>
                <a:ea typeface="微软雅黑"/>
              </a:rPr>
              <a:t>方能在英语学习中获得傲人的成绩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454025"/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62917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7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8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1269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xmlns="" id="{0A0C680B-A605-4CEE-86F8-B84ADFCF252A}"/>
              </a:ext>
            </a:extLst>
          </p:cNvPr>
          <p:cNvSpPr/>
          <p:nvPr/>
        </p:nvSpPr>
        <p:spPr>
          <a:xfrm>
            <a:off x="0" y="1988840"/>
            <a:ext cx="7474442" cy="108616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zh-CN" sz="7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Thank </a:t>
            </a:r>
            <a:r>
              <a:rPr lang="en-US" altLang="zh-CN" sz="7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you</a:t>
            </a:r>
          </a:p>
          <a:p>
            <a:pPr algn="r"/>
            <a:r>
              <a:rPr lang="zh-CN" altLang="en-US" sz="7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/>
                <a:ea typeface="微软雅黑"/>
              </a:rPr>
              <a:t>感谢观看！</a:t>
            </a:r>
            <a:endParaRPr lang="zh-CN" altLang="en-US" sz="7200" dirty="0">
              <a:solidFill>
                <a:schemeClr val="tx1">
                  <a:lumMod val="75000"/>
                  <a:lumOff val="25000"/>
                </a:scheme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6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7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3078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1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2420888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01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矩形: 圆角 12">
            <a:extLst>
              <a:ext uri="{FF2B5EF4-FFF2-40B4-BE49-F238E27FC236}">
                <a16:creationId xmlns:a16="http://schemas.microsoft.com/office/drawing/2014/main" xmlns="" id="{ADC18029-2579-4D61-BBFE-9A4D23E99E45}"/>
              </a:ext>
            </a:extLst>
          </p:cNvPr>
          <p:cNvSpPr/>
          <p:nvPr/>
        </p:nvSpPr>
        <p:spPr>
          <a:xfrm>
            <a:off x="2627784" y="3068960"/>
            <a:ext cx="648072" cy="576065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02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7" name="TextBox 12"/>
          <p:cNvSpPr txBox="1">
            <a:spLocks noChangeArrowheads="1"/>
          </p:cNvSpPr>
          <p:nvPr/>
        </p:nvSpPr>
        <p:spPr bwMode="auto">
          <a:xfrm>
            <a:off x="2483768" y="1124744"/>
            <a:ext cx="626469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sz="4000" dirty="0" smtClean="0">
                <a:solidFill>
                  <a:srgbClr val="800000"/>
                </a:solidFill>
                <a:latin typeface="微软雅黑" pitchFamily="34" charset="-122"/>
                <a:ea typeface="微软雅黑" pitchFamily="34" charset="-122"/>
              </a:rPr>
              <a:t>第三章 </a:t>
            </a:r>
            <a:r>
              <a:rPr lang="zh-CN" altLang="en-US" sz="4000" dirty="0" smtClean="0">
                <a:solidFill>
                  <a:srgbClr val="800000"/>
                </a:solidFill>
                <a:latin typeface="微软雅黑"/>
                <a:ea typeface="微软雅黑"/>
              </a:rPr>
              <a:t>大学生的学习</a:t>
            </a:r>
            <a:r>
              <a:rPr lang="zh-CN" altLang="en-US" sz="4000" dirty="0" smtClean="0">
                <a:solidFill>
                  <a:srgbClr val="800000"/>
                </a:solidFill>
              </a:rPr>
              <a:t> </a:t>
            </a:r>
            <a:endParaRPr lang="zh-CN" altLang="en-US" sz="4000" dirty="0">
              <a:solidFill>
                <a:srgbClr val="800000"/>
              </a:solidFill>
            </a:endParaRPr>
          </a:p>
          <a:p>
            <a:endParaRPr lang="zh-CN" altLang="en-US" sz="4000" dirty="0">
              <a:solidFill>
                <a:srgbClr val="8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47864" y="2492896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大学生的听课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347864" y="3158970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大学生的自学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347864" y="382504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dirty="0" smtClean="0">
                <a:latin typeface="微软雅黑"/>
                <a:ea typeface="微软雅黑"/>
              </a:rPr>
              <a:t>考试</a:t>
            </a:r>
            <a:endParaRPr kumimoji="1" lang="zh-CN" altLang="en-US" sz="2400" dirty="0">
              <a:latin typeface="微软雅黑"/>
              <a:ea typeface="微软雅黑"/>
            </a:endParaRPr>
          </a:p>
        </p:txBody>
      </p:sp>
      <p:sp>
        <p:nvSpPr>
          <p:cNvPr id="23" name="矩形: 圆角 11">
            <a:extLst>
              <a:ext uri="{FF2B5EF4-FFF2-40B4-BE49-F238E27FC236}">
                <a16:creationId xmlns:a16="http://schemas.microsoft.com/office/drawing/2014/main" xmlns="" id="{620324B8-6BB9-4ADB-8F97-301B2336BA99}"/>
              </a:ext>
            </a:extLst>
          </p:cNvPr>
          <p:cNvSpPr/>
          <p:nvPr/>
        </p:nvSpPr>
        <p:spPr>
          <a:xfrm>
            <a:off x="2627784" y="3717032"/>
            <a:ext cx="648072" cy="576064"/>
          </a:xfrm>
          <a:prstGeom prst="round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03</a:t>
            </a:r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3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第一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的听课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908720"/>
            <a:ext cx="792088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</a:rPr>
              <a:t>一、听课前预习</a:t>
            </a:r>
            <a:endParaRPr lang="en-US" altLang="zh-CN" sz="2400" dirty="0" smtClean="0">
              <a:latin typeface="微软雅黑"/>
              <a:ea typeface="微软雅黑"/>
            </a:endParaRPr>
          </a:p>
          <a:p>
            <a:r>
              <a:rPr lang="en-US" altLang="zh-CN" sz="2000" dirty="0" smtClean="0">
                <a:latin typeface="微软雅黑"/>
                <a:ea typeface="微软雅黑"/>
              </a:rPr>
              <a:t>      </a:t>
            </a:r>
            <a:r>
              <a:rPr lang="zh-CN" altLang="en-US" sz="2000" dirty="0" smtClean="0">
                <a:latin typeface="微软雅黑"/>
                <a:ea typeface="微软雅黑"/>
              </a:rPr>
              <a:t>在教师授课</a:t>
            </a:r>
            <a:r>
              <a:rPr lang="zh-CN" altLang="en-US" sz="2000" dirty="0">
                <a:latin typeface="微软雅黑"/>
                <a:ea typeface="微软雅黑"/>
              </a:rPr>
              <a:t>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学生应该有计划地独立自学新课内容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做好准备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b="1" dirty="0">
                <a:latin typeface="微软雅黑"/>
                <a:ea typeface="微软雅黑"/>
              </a:rPr>
              <a:t>预习是听课的起始环节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把握住这一环节</a:t>
            </a:r>
            <a:r>
              <a:rPr lang="en-US" altLang="zh-CN" sz="2000" b="1" dirty="0">
                <a:latin typeface="微软雅黑"/>
                <a:ea typeface="微软雅黑"/>
              </a:rPr>
              <a:t>,</a:t>
            </a:r>
            <a:r>
              <a:rPr lang="zh-CN" altLang="en-US" sz="2000" b="1" dirty="0">
                <a:latin typeface="微软雅黑"/>
                <a:ea typeface="微软雅黑"/>
              </a:rPr>
              <a:t>也就抓住了听课的主动权</a:t>
            </a:r>
            <a:r>
              <a:rPr lang="en-US" altLang="zh-CN" sz="2000" b="1" dirty="0">
                <a:latin typeface="微软雅黑"/>
                <a:ea typeface="微软雅黑"/>
              </a:rPr>
              <a:t>. </a:t>
            </a:r>
            <a:r>
              <a:rPr lang="en-US" altLang="zh-CN" sz="2000" b="1" dirty="0" smtClean="0">
                <a:latin typeface="微软雅黑"/>
                <a:ea typeface="微软雅黑"/>
              </a:rPr>
              <a:t>  </a:t>
            </a:r>
            <a:r>
              <a:rPr lang="en-US" altLang="zh-CN" sz="2000" b="1" dirty="0" smtClean="0">
                <a:latin typeface="微软雅黑"/>
                <a:ea typeface="微软雅黑"/>
              </a:rPr>
              <a:t>   (</a:t>
            </a:r>
            <a:r>
              <a:rPr lang="zh-CN" altLang="en-US" sz="2000" b="1" dirty="0">
                <a:latin typeface="微软雅黑"/>
                <a:ea typeface="微软雅黑"/>
              </a:rPr>
              <a:t>一 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 smtClean="0">
                <a:latin typeface="微软雅黑"/>
                <a:ea typeface="微软雅黑"/>
              </a:rPr>
              <a:t>预习可以改变被动局面 </a:t>
            </a:r>
            <a:endParaRPr lang="zh-CN" altLang="en-US" sz="2000" b="1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有些学生对某学科的学习感到很吃力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跟不上教师的讲授速度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其主要原因是</a:t>
            </a:r>
            <a:r>
              <a:rPr lang="en-US" altLang="zh-CN" sz="2000" dirty="0">
                <a:latin typeface="微软雅黑"/>
                <a:ea typeface="微软雅黑"/>
              </a:rPr>
              <a:t>:</a:t>
            </a:r>
            <a:r>
              <a:rPr lang="zh-CN" altLang="en-US" sz="2000" dirty="0">
                <a:latin typeface="微软雅黑"/>
                <a:ea typeface="微软雅黑"/>
              </a:rPr>
              <a:t>过去应该掌握的基础知识、基本技能没有掌握好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造成学习新知识的障 碍</a:t>
            </a:r>
            <a:r>
              <a:rPr lang="en-US" altLang="zh-CN" sz="2000" dirty="0">
                <a:latin typeface="微软雅黑"/>
                <a:ea typeface="微软雅黑"/>
              </a:rPr>
              <a:t>;</a:t>
            </a:r>
            <a:r>
              <a:rPr lang="zh-CN" altLang="en-US" sz="2000" dirty="0">
                <a:latin typeface="微软雅黑"/>
                <a:ea typeface="微软雅黑"/>
              </a:rPr>
              <a:t>听课具有很大的盲目性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不能把握听课的重点、难点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对于学什么和怎么学心里没底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处 于这种状况的学生应勤于预习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变被动为主动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</a:p>
          <a:p>
            <a:pPr indent="454025"/>
            <a:r>
              <a:rPr lang="en-US" altLang="zh-CN" sz="2000" b="1" dirty="0" smtClean="0">
                <a:latin typeface="微软雅黑"/>
                <a:ea typeface="微软雅黑"/>
              </a:rPr>
              <a:t>(</a:t>
            </a:r>
            <a:r>
              <a:rPr lang="zh-CN" altLang="en-US" sz="2000" b="1" dirty="0">
                <a:latin typeface="微软雅黑"/>
                <a:ea typeface="微软雅黑"/>
              </a:rPr>
              <a:t>二</a:t>
            </a:r>
            <a:r>
              <a:rPr lang="en-US" altLang="zh-CN" sz="2000" b="1" dirty="0">
                <a:latin typeface="微软雅黑"/>
                <a:ea typeface="微软雅黑"/>
              </a:rPr>
              <a:t>)</a:t>
            </a:r>
            <a:r>
              <a:rPr lang="zh-CN" altLang="en-US" sz="2000" b="1" dirty="0">
                <a:latin typeface="微软雅黑"/>
                <a:ea typeface="微软雅黑"/>
              </a:rPr>
              <a:t>预习能提高课堂听讲的效率 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课堂听讲效率的高低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与是否预习有密切的关系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首先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课堂听讲的新知识总是建立在 原有旧知识的基础上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通过预习扫清了旧知识方面的障碍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为学习新知识铺平了道路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其 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预习还可以增强听讲的目的性和针对性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通过预习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可以初步了解新课的基本内容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找 到重点、难点和疑点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这样对于预习时看得懂的知识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上课听讲时就着重研究老师讲课的思 路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学习老师分析问题、解决问题的方法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找到掌握知识、解决问题的最佳途径</a:t>
            </a:r>
            <a:r>
              <a:rPr lang="en-US" altLang="zh-CN" sz="2000" dirty="0">
                <a:latin typeface="微软雅黑"/>
                <a:ea typeface="微软雅黑"/>
              </a:rPr>
              <a:t>;</a:t>
            </a:r>
            <a:r>
              <a:rPr lang="zh-CN" altLang="en-US" sz="2000" dirty="0">
                <a:latin typeface="微软雅黑"/>
                <a:ea typeface="微软雅黑"/>
              </a:rPr>
              <a:t>对于预习中 不理解的问题就可以集中精力听讲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endParaRPr lang="zh-Hant" altLang="en-US" sz="2000" dirty="0" smtClean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3697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第一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的听课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764704"/>
            <a:ext cx="7920880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</a:rPr>
              <a:t>二、</a:t>
            </a:r>
            <a:r>
              <a:rPr lang="zh-CN" altLang="en-US" sz="2400" dirty="0" smtClean="0">
                <a:latin typeface="微软雅黑"/>
                <a:ea typeface="微软雅黑"/>
              </a:rPr>
              <a:t>听讲的</a:t>
            </a:r>
            <a:r>
              <a:rPr lang="zh-CN" altLang="en-US" sz="2400" dirty="0" smtClean="0">
                <a:latin typeface="微软雅黑"/>
                <a:ea typeface="微软雅黑"/>
              </a:rPr>
              <a:t>方法</a:t>
            </a:r>
            <a:endParaRPr lang="en-US" altLang="zh-CN" sz="2400" dirty="0" smtClean="0">
              <a:latin typeface="微软雅黑"/>
              <a:ea typeface="微软雅黑"/>
            </a:endParaRPr>
          </a:p>
          <a:p>
            <a:pPr indent="627063"/>
            <a:r>
              <a:rPr lang="zh-TW" altLang="en-US" sz="2000" dirty="0">
                <a:latin typeface="微软雅黑"/>
                <a:ea typeface="微软雅黑"/>
              </a:rPr>
              <a:t>在听讲的过程中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不要做一个被动的信息接受者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要充分调动自己的积极性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将</a:t>
            </a:r>
            <a:r>
              <a:rPr lang="zh-TW" altLang="en-US" sz="2000" dirty="0" smtClean="0">
                <a:latin typeface="微软雅黑"/>
                <a:ea typeface="微软雅黑"/>
              </a:rPr>
              <a:t>自己的努力和教师</a:t>
            </a:r>
            <a:r>
              <a:rPr lang="zh-TW" altLang="en-US" sz="2000" dirty="0">
                <a:latin typeface="微软雅黑"/>
                <a:ea typeface="微软雅黑"/>
              </a:rPr>
              <a:t>的讲授过程紧密地联系起来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跟上老师的讲课思路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在听课中应使大脑处于高 度兴奋状态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应有强烈的求知欲和兴趣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对老师的讲解积极思考</a:t>
            </a:r>
            <a:r>
              <a:rPr lang="en-US" altLang="zh-TW" sz="2000" dirty="0">
                <a:latin typeface="微软雅黑"/>
                <a:ea typeface="微软雅黑"/>
              </a:rPr>
              <a:t>;</a:t>
            </a:r>
            <a:r>
              <a:rPr lang="zh-TW" altLang="en-US" sz="2000" dirty="0">
                <a:latin typeface="微软雅黑"/>
                <a:ea typeface="微软雅黑"/>
              </a:rPr>
              <a:t>抓住老师讲课的重点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另 外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老师在讲课时反复强调的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在板书中用彩笔勾勒的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以及直接要求学生注意的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都是重点 知识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必须重点关注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en-US" altLang="zh-TW" sz="2000" dirty="0" smtClean="0">
              <a:latin typeface="微软雅黑"/>
              <a:ea typeface="微软雅黑"/>
            </a:endParaRPr>
          </a:p>
          <a:p>
            <a:pPr indent="627063"/>
            <a:r>
              <a:rPr lang="zh-CN" altLang="en-US" sz="2000" dirty="0">
                <a:latin typeface="微软雅黑"/>
                <a:ea typeface="微软雅黑"/>
              </a:rPr>
              <a:t>要想使听课效果良好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必须采取积极的听课态度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在听课的过程中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要把注意力放在老 师讲课的“内容”上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而不要放在与讲课内容无关的问题上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627063"/>
            <a:r>
              <a:rPr lang="zh-CN" altLang="en-US" sz="2000" dirty="0">
                <a:latin typeface="微软雅黑"/>
                <a:ea typeface="微软雅黑"/>
              </a:rPr>
              <a:t>在听课的过程中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要注意通过思维用自己的话把老师讲课的思路和主要内容记下来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特 别是对问题的分析、论证和总结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以及一些重要的概念和定义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767890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第一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的听课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764704"/>
            <a:ext cx="7920880" cy="5724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</a:rPr>
              <a:t>三、记好课堂笔记</a:t>
            </a:r>
            <a:endParaRPr lang="en-US" altLang="zh-CN" sz="2400" dirty="0" smtClean="0">
              <a:latin typeface="微软雅黑"/>
              <a:ea typeface="微软雅黑"/>
            </a:endParaRPr>
          </a:p>
          <a:p>
            <a:pPr indent="533400"/>
            <a:r>
              <a:rPr lang="zh-CN" altLang="en-US" dirty="0">
                <a:latin typeface="微软雅黑"/>
                <a:ea typeface="微软雅黑"/>
              </a:rPr>
              <a:t>记好课堂笔记是一个很重要的学习技巧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笔记可以给日后的温习带来方便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对于难度 较大、需要课后反复思考的科目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这种方便性尤其明显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笔记可以帮助我们克服大脑记忆</a:t>
            </a:r>
            <a:r>
              <a:rPr lang="zh-CN" altLang="en-US" dirty="0" smtClean="0">
                <a:latin typeface="微软雅黑"/>
                <a:ea typeface="微软雅黑"/>
              </a:rPr>
              <a:t>方面的限制</a:t>
            </a:r>
            <a:r>
              <a:rPr lang="en-US" altLang="zh-CN" dirty="0" smtClean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记笔记时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可以充 分调动耳、眼、手、脑等器官协调工作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表面上看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记笔记会妨碍听课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一边听一边记重点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似 乎永远比讲话者落后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但只要处理得当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两者可以兼顾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事实证明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会记笔记的学生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成绩要 比没有记笔记的学生好</a:t>
            </a:r>
            <a:r>
              <a:rPr lang="en-US" altLang="zh-CN" dirty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那么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怎样才能记好课堂笔记呢</a:t>
            </a:r>
            <a:r>
              <a:rPr lang="en-US" altLang="zh-CN" dirty="0">
                <a:latin typeface="微软雅黑"/>
                <a:ea typeface="微软雅黑"/>
              </a:rPr>
              <a:t>? </a:t>
            </a:r>
            <a:endParaRPr lang="zh-CN" altLang="en-US" dirty="0">
              <a:latin typeface="微软雅黑"/>
              <a:ea typeface="微软雅黑"/>
            </a:endParaRPr>
          </a:p>
          <a:p>
            <a:pPr indent="533400"/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一 </a:t>
            </a:r>
            <a:r>
              <a:rPr lang="en-US" altLang="zh-TW" dirty="0">
                <a:latin typeface="微软雅黑"/>
                <a:ea typeface="微软雅黑"/>
              </a:rPr>
              <a:t>)</a:t>
            </a:r>
            <a:r>
              <a:rPr lang="zh-TW" altLang="en-US" dirty="0" smtClean="0">
                <a:latin typeface="微软雅黑"/>
                <a:ea typeface="微软雅黑"/>
              </a:rPr>
              <a:t>提纲挈领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zh-TW" altLang="en-US" dirty="0">
                <a:latin typeface="微软雅黑"/>
                <a:ea typeface="微软雅黑"/>
              </a:rPr>
              <a:t>记笔记不是将所有的东西都记录下来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而是记详略得当的笔记</a:t>
            </a:r>
            <a:r>
              <a:rPr lang="en-US" altLang="zh-TW" dirty="0">
                <a:latin typeface="微软雅黑"/>
                <a:ea typeface="微软雅黑"/>
              </a:rPr>
              <a:t>.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二 </a:t>
            </a:r>
            <a:r>
              <a:rPr lang="en-US" altLang="zh-TW" dirty="0">
                <a:latin typeface="微软雅黑"/>
                <a:ea typeface="微软雅黑"/>
              </a:rPr>
              <a:t>)</a:t>
            </a:r>
            <a:r>
              <a:rPr lang="zh-TW" altLang="en-US" dirty="0" smtClean="0">
                <a:latin typeface="微软雅黑"/>
                <a:ea typeface="微软雅黑"/>
              </a:rPr>
              <a:t>科学分配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zh-TW" altLang="en-US" dirty="0">
                <a:latin typeface="微软雅黑"/>
                <a:ea typeface="微软雅黑"/>
              </a:rPr>
              <a:t>把注意力全部放在记笔记上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听课也就成了听写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这必然导致对许多问题缺乏理解</a:t>
            </a:r>
            <a:r>
              <a:rPr lang="en-US" altLang="zh-TW" dirty="0">
                <a:latin typeface="微软雅黑"/>
                <a:ea typeface="微软雅黑"/>
              </a:rPr>
              <a:t>.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三 </a:t>
            </a:r>
            <a:r>
              <a:rPr lang="en-US" altLang="zh-TW" dirty="0">
                <a:latin typeface="微软雅黑"/>
                <a:ea typeface="微软雅黑"/>
              </a:rPr>
              <a:t>)</a:t>
            </a:r>
            <a:r>
              <a:rPr lang="zh-TW" altLang="en-US" dirty="0" smtClean="0">
                <a:latin typeface="微软雅黑"/>
                <a:ea typeface="微软雅黑"/>
              </a:rPr>
              <a:t>层次分明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zh-TW" altLang="en-US" dirty="0">
                <a:latin typeface="微软雅黑"/>
                <a:ea typeface="微软雅黑"/>
              </a:rPr>
              <a:t>好的课堂笔记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让人一看就知道这节课讲述了哪些问题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解决了哪些问题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重点是什么</a:t>
            </a:r>
            <a:r>
              <a:rPr lang="en-US" altLang="zh-TW" dirty="0">
                <a:latin typeface="微软雅黑"/>
                <a:ea typeface="微软雅黑"/>
              </a:rPr>
              <a:t>, </a:t>
            </a:r>
            <a:r>
              <a:rPr lang="zh-TW" altLang="en-US" dirty="0">
                <a:latin typeface="微软雅黑"/>
                <a:ea typeface="微软雅黑"/>
              </a:rPr>
              <a:t>难点是什么</a:t>
            </a:r>
            <a:r>
              <a:rPr lang="en-US" altLang="zh-TW" dirty="0">
                <a:latin typeface="微软雅黑"/>
                <a:ea typeface="微软雅黑"/>
              </a:rPr>
              <a:t>.</a:t>
            </a:r>
            <a:r>
              <a:rPr lang="zh-TW" altLang="en-US" dirty="0">
                <a:latin typeface="微软雅黑"/>
                <a:ea typeface="微软雅黑"/>
              </a:rPr>
              <a:t>这就要求记录内容要有条理性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有层次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分段分条记录</a:t>
            </a:r>
            <a:r>
              <a:rPr lang="en-US" altLang="zh-TW" dirty="0">
                <a:latin typeface="微软雅黑"/>
                <a:ea typeface="微软雅黑"/>
              </a:rPr>
              <a:t>.</a:t>
            </a:r>
            <a:r>
              <a:rPr lang="zh-TW" altLang="en-US" dirty="0">
                <a:latin typeface="微软雅黑"/>
                <a:ea typeface="微软雅黑"/>
              </a:rPr>
              <a:t>要便于复习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表达意 思要清楚</a:t>
            </a:r>
            <a:r>
              <a:rPr lang="en-US" altLang="zh-TW" dirty="0">
                <a:latin typeface="微软雅黑"/>
                <a:ea typeface="微软雅黑"/>
              </a:rPr>
              <a:t>.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四 </a:t>
            </a:r>
            <a:r>
              <a:rPr lang="en-US" altLang="zh-TW" dirty="0">
                <a:latin typeface="微软雅黑"/>
                <a:ea typeface="微软雅黑"/>
              </a:rPr>
              <a:t>)</a:t>
            </a:r>
            <a:r>
              <a:rPr lang="zh-TW" altLang="en-US" dirty="0" smtClean="0">
                <a:latin typeface="微软雅黑"/>
                <a:ea typeface="微软雅黑"/>
              </a:rPr>
              <a:t>准确记录 </a:t>
            </a:r>
            <a:endParaRPr lang="zh-TW" altLang="en-US" dirty="0">
              <a:latin typeface="微软雅黑"/>
              <a:ea typeface="微软雅黑"/>
            </a:endParaRPr>
          </a:p>
          <a:p>
            <a:pPr indent="533400"/>
            <a:r>
              <a:rPr lang="zh-TW" altLang="en-US" dirty="0">
                <a:latin typeface="微软雅黑"/>
                <a:ea typeface="微软雅黑"/>
              </a:rPr>
              <a:t>知识的第一印象是很难改变的</a:t>
            </a:r>
            <a:r>
              <a:rPr lang="en-US" altLang="zh-TW" dirty="0">
                <a:latin typeface="微软雅黑"/>
                <a:ea typeface="微软雅黑"/>
              </a:rPr>
              <a:t>.</a:t>
            </a:r>
            <a:r>
              <a:rPr lang="zh-TW" altLang="en-US" dirty="0">
                <a:latin typeface="微软雅黑"/>
                <a:ea typeface="微软雅黑"/>
              </a:rPr>
              <a:t>记笔记时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资料一定要准确</a:t>
            </a:r>
            <a:r>
              <a:rPr lang="en-US" altLang="zh-TW" dirty="0">
                <a:latin typeface="微软雅黑"/>
                <a:ea typeface="微软雅黑"/>
              </a:rPr>
              <a:t>.</a:t>
            </a:r>
            <a:r>
              <a:rPr lang="zh-TW" altLang="en-US" dirty="0">
                <a:latin typeface="微软雅黑"/>
                <a:ea typeface="微软雅黑"/>
              </a:rPr>
              <a:t>如抄板书时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就要小心</a:t>
            </a:r>
            <a:r>
              <a:rPr lang="en-US" altLang="zh-TW" dirty="0">
                <a:latin typeface="微软雅黑"/>
                <a:ea typeface="微软雅黑"/>
              </a:rPr>
              <a:t>, </a:t>
            </a:r>
            <a:r>
              <a:rPr lang="zh-TW" altLang="en-US" dirty="0">
                <a:latin typeface="微软雅黑"/>
                <a:ea typeface="微软雅黑"/>
              </a:rPr>
              <a:t>不要错漏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将不明白或不肯定的部分加上记号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课后与同学进行对照或请教老师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及时补正</a:t>
            </a:r>
            <a:r>
              <a:rPr lang="en-US" altLang="zh-TW" dirty="0">
                <a:latin typeface="微软雅黑"/>
                <a:ea typeface="微软雅黑"/>
              </a:rPr>
              <a:t>. </a:t>
            </a:r>
            <a:endParaRPr lang="zh-TW" altLang="en-US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45916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微软雅黑"/>
                <a:ea typeface="微软雅黑"/>
              </a:rPr>
              <a:t>第二节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的自学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764704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</a:rPr>
              <a:t>一、自学 </a:t>
            </a:r>
          </a:p>
          <a:p>
            <a:pPr indent="533400"/>
            <a:r>
              <a:rPr lang="zh-CN" altLang="en-US" sz="2000" dirty="0">
                <a:latin typeface="微软雅黑"/>
                <a:ea typeface="微软雅黑"/>
              </a:rPr>
              <a:t>高等教育的目标之一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就是培养学生获取知识的能力即自学能力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所谓“授之以鱼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不如 授之以渔”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在高职里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教师在课堂讲授知识后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学生不仅要消化理解课堂上学习的内容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 且还要大量阅读相关书籍和文献资料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所以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自学能力是一项非常重要的基本功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一 </a:t>
            </a:r>
            <a:r>
              <a:rPr lang="en-US" altLang="zh-TW" dirty="0">
                <a:latin typeface="微软雅黑"/>
                <a:ea typeface="微软雅黑"/>
              </a:rPr>
              <a:t>)</a:t>
            </a:r>
            <a:r>
              <a:rPr lang="zh-TW" altLang="en-US" dirty="0">
                <a:latin typeface="微软雅黑"/>
                <a:ea typeface="微软雅黑"/>
              </a:rPr>
              <a:t>自 学 的 方 法</a:t>
            </a:r>
            <a:br>
              <a:rPr lang="zh-TW" altLang="en-US" dirty="0">
                <a:latin typeface="微软雅黑"/>
                <a:ea typeface="微软雅黑"/>
              </a:rPr>
            </a:br>
            <a:r>
              <a:rPr lang="en-US" altLang="zh-TW" b="1" dirty="0">
                <a:latin typeface="微软雅黑"/>
                <a:ea typeface="微软雅黑"/>
              </a:rPr>
              <a:t>1 .</a:t>
            </a:r>
            <a:r>
              <a:rPr lang="zh-TW" altLang="en-US" b="1" dirty="0" smtClean="0">
                <a:latin typeface="微软雅黑"/>
                <a:ea typeface="微软雅黑"/>
              </a:rPr>
              <a:t>选择好的自学场所</a:t>
            </a:r>
            <a:endParaRPr lang="en-US" altLang="zh-TW" b="1" dirty="0" smtClean="0">
              <a:latin typeface="微软雅黑"/>
              <a:ea typeface="微软雅黑"/>
            </a:endParaRPr>
          </a:p>
          <a:p>
            <a:r>
              <a:rPr lang="zh-CN" altLang="en-US" dirty="0">
                <a:latin typeface="微软雅黑"/>
                <a:ea typeface="微软雅黑"/>
              </a:rPr>
              <a:t>读书的环境很重要</a:t>
            </a:r>
            <a:r>
              <a:rPr lang="en-US" altLang="zh-CN" dirty="0" smtClean="0">
                <a:latin typeface="微软雅黑"/>
                <a:ea typeface="微软雅黑"/>
              </a:rPr>
              <a:t>.</a:t>
            </a:r>
            <a:r>
              <a:rPr lang="zh-CN" altLang="en-US" dirty="0">
                <a:latin typeface="微软雅黑"/>
                <a:ea typeface="微软雅黑"/>
              </a:rPr>
              <a:t>图书馆自习室里一般禁止发出嘈杂的声音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还可以随时查阅图书资料</a:t>
            </a:r>
            <a:r>
              <a:rPr lang="en-US" altLang="zh-CN" dirty="0">
                <a:latin typeface="微软雅黑"/>
                <a:ea typeface="微软雅黑"/>
              </a:rPr>
              <a:t>,</a:t>
            </a:r>
            <a:r>
              <a:rPr lang="zh-CN" altLang="en-US" dirty="0">
                <a:latin typeface="微软雅黑"/>
                <a:ea typeface="微软雅黑"/>
              </a:rPr>
              <a:t>也是自学 的好去处</a:t>
            </a:r>
            <a:r>
              <a:rPr lang="en-US" altLang="zh-CN" dirty="0">
                <a:latin typeface="微软雅黑"/>
                <a:ea typeface="微软雅黑"/>
              </a:rPr>
              <a:t>. </a:t>
            </a:r>
            <a:endParaRPr lang="zh-CN" altLang="en-US" dirty="0">
              <a:latin typeface="微软雅黑"/>
              <a:ea typeface="微软雅黑"/>
            </a:endParaRPr>
          </a:p>
          <a:p>
            <a:r>
              <a:rPr lang="en-US" altLang="zh-TW" b="1" dirty="0" smtClean="0">
                <a:latin typeface="微软雅黑"/>
                <a:ea typeface="微软雅黑"/>
              </a:rPr>
              <a:t>2 </a:t>
            </a:r>
            <a:r>
              <a:rPr lang="en-US" altLang="zh-TW" b="1" dirty="0">
                <a:latin typeface="微软雅黑"/>
                <a:ea typeface="微软雅黑"/>
              </a:rPr>
              <a:t>.</a:t>
            </a:r>
            <a:r>
              <a:rPr lang="zh-TW" altLang="en-US" b="1" dirty="0" smtClean="0">
                <a:latin typeface="微软雅黑"/>
                <a:ea typeface="微软雅黑"/>
              </a:rPr>
              <a:t>随时收集信息 </a:t>
            </a:r>
            <a:endParaRPr lang="zh-TW" altLang="en-US" b="1" dirty="0">
              <a:latin typeface="微软雅黑"/>
              <a:ea typeface="微软雅黑"/>
            </a:endParaRPr>
          </a:p>
          <a:p>
            <a:r>
              <a:rPr lang="en-US" altLang="zh-TW" b="1" dirty="0" smtClean="0">
                <a:latin typeface="微软雅黑"/>
                <a:ea typeface="微软雅黑"/>
              </a:rPr>
              <a:t>3 </a:t>
            </a:r>
            <a:r>
              <a:rPr lang="en-US" altLang="zh-TW" b="1" dirty="0">
                <a:latin typeface="微软雅黑"/>
                <a:ea typeface="微软雅黑"/>
              </a:rPr>
              <a:t>.</a:t>
            </a:r>
            <a:r>
              <a:rPr lang="zh-TW" altLang="en-US" b="1" dirty="0" smtClean="0">
                <a:latin typeface="微软雅黑"/>
                <a:ea typeface="微软雅黑"/>
              </a:rPr>
              <a:t>合理利用时间 </a:t>
            </a:r>
            <a:endParaRPr lang="zh-TW" altLang="en-US" b="1" dirty="0">
              <a:latin typeface="微软雅黑"/>
              <a:ea typeface="微软雅黑"/>
            </a:endParaRPr>
          </a:p>
          <a:p>
            <a:r>
              <a:rPr lang="en-US" altLang="zh-TW" b="1" dirty="0" smtClean="0">
                <a:latin typeface="微软雅黑"/>
                <a:ea typeface="微软雅黑"/>
              </a:rPr>
              <a:t>4 </a:t>
            </a:r>
            <a:r>
              <a:rPr lang="en-US" altLang="zh-TW" b="1" dirty="0">
                <a:latin typeface="微软雅黑"/>
                <a:ea typeface="微软雅黑"/>
              </a:rPr>
              <a:t>.</a:t>
            </a:r>
            <a:r>
              <a:rPr lang="zh-TW" altLang="en-US" b="1" dirty="0" smtClean="0">
                <a:latin typeface="微软雅黑"/>
                <a:ea typeface="微软雅黑"/>
              </a:rPr>
              <a:t>落实目标 </a:t>
            </a:r>
            <a:endParaRPr lang="zh-TW" altLang="en-US" b="1" dirty="0">
              <a:latin typeface="微软雅黑"/>
              <a:ea typeface="微软雅黑"/>
            </a:endParaRPr>
          </a:p>
          <a:p>
            <a:r>
              <a:rPr lang="zh-TW" altLang="en-US" dirty="0">
                <a:latin typeface="微软雅黑"/>
                <a:ea typeface="微软雅黑"/>
              </a:rPr>
              <a:t>高校期间确定的学习目标既要考虑到以后的前途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又要切合学校的条件</a:t>
            </a:r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空闲时间、专 业要求、硬件条件</a:t>
            </a:r>
            <a:r>
              <a:rPr lang="en-US" altLang="zh-TW" dirty="0">
                <a:latin typeface="微软雅黑"/>
                <a:ea typeface="微软雅黑"/>
              </a:rPr>
              <a:t>),</a:t>
            </a:r>
            <a:r>
              <a:rPr lang="zh-TW" altLang="en-US" dirty="0">
                <a:latin typeface="微软雅黑"/>
                <a:ea typeface="微软雅黑"/>
              </a:rPr>
              <a:t>符合自己的兴趣爱好、自身实际条件</a:t>
            </a:r>
            <a:r>
              <a:rPr lang="en-US" altLang="zh-TW" dirty="0">
                <a:latin typeface="微软雅黑"/>
                <a:ea typeface="微软雅黑"/>
              </a:rPr>
              <a:t>(</a:t>
            </a:r>
            <a:r>
              <a:rPr lang="zh-TW" altLang="en-US" dirty="0">
                <a:latin typeface="微软雅黑"/>
                <a:ea typeface="微软雅黑"/>
              </a:rPr>
              <a:t>比如家庭经济状况、自己的学习基 础、目前的专业状况</a:t>
            </a:r>
            <a:r>
              <a:rPr lang="en-US" altLang="zh-TW" dirty="0">
                <a:latin typeface="微软雅黑"/>
                <a:ea typeface="微软雅黑"/>
              </a:rPr>
              <a:t>),</a:t>
            </a:r>
            <a:r>
              <a:rPr lang="zh-TW" altLang="en-US" dirty="0">
                <a:latin typeface="微软雅黑"/>
                <a:ea typeface="微软雅黑"/>
              </a:rPr>
              <a:t>更要落实到每天的学习生活当中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否则再好的目标都是纸上谈兵</a:t>
            </a:r>
            <a:r>
              <a:rPr lang="en-US" altLang="zh-TW" dirty="0">
                <a:latin typeface="微软雅黑"/>
                <a:ea typeface="微软雅黑"/>
              </a:rPr>
              <a:t>. </a:t>
            </a:r>
            <a:endParaRPr lang="zh-TW" altLang="en-US" dirty="0">
              <a:latin typeface="微软雅黑"/>
              <a:ea typeface="微软雅黑"/>
            </a:endParaRPr>
          </a:p>
          <a:p>
            <a:endParaRPr lang="zh-TW" altLang="en-US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7606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第二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的自学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755576" y="764704"/>
            <a:ext cx="792088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latin typeface="微软雅黑"/>
                <a:ea typeface="微软雅黑"/>
              </a:rPr>
              <a:t>一、自学 </a:t>
            </a:r>
          </a:p>
          <a:p>
            <a:pPr indent="533400"/>
            <a:r>
              <a:rPr lang="zh-CN" altLang="en-US" sz="2000" dirty="0">
                <a:latin typeface="微软雅黑"/>
                <a:ea typeface="微软雅黑"/>
              </a:rPr>
              <a:t>高等教育的目标之一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就是培养学生获取知识的能力即自学能力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所谓“授之以鱼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不如 授之以渔”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在高职里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教师在课堂讲授知识后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学生不仅要消化理解课堂上学习的内容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而 且还要大量阅读相关书籍和文献资料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所以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自学能力是一项非常重要的基本功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533400"/>
            <a:endParaRPr lang="zh-CN" altLang="en-US" sz="2000" dirty="0">
              <a:latin typeface="微软雅黑"/>
              <a:ea typeface="微软雅黑"/>
            </a:endParaRPr>
          </a:p>
          <a:p>
            <a:r>
              <a:rPr lang="zh-CN" altLang="en-US" b="1" dirty="0" smtClean="0">
                <a:latin typeface="微软雅黑"/>
                <a:ea typeface="微软雅黑"/>
              </a:rPr>
              <a:t> </a:t>
            </a:r>
            <a:r>
              <a:rPr lang="en-US" altLang="zh-TW" b="1" dirty="0" smtClean="0">
                <a:latin typeface="微软雅黑"/>
                <a:ea typeface="微软雅黑"/>
              </a:rPr>
              <a:t>(</a:t>
            </a:r>
            <a:r>
              <a:rPr lang="zh-TW" altLang="en-US" b="1" dirty="0">
                <a:latin typeface="微软雅黑"/>
                <a:ea typeface="微软雅黑"/>
              </a:rPr>
              <a:t>二 </a:t>
            </a:r>
            <a:r>
              <a:rPr lang="en-US" altLang="zh-TW" b="1" dirty="0">
                <a:latin typeface="微软雅黑"/>
                <a:ea typeface="微软雅黑"/>
              </a:rPr>
              <a:t>)</a:t>
            </a:r>
            <a:r>
              <a:rPr lang="zh-TW" altLang="en-US" b="1" dirty="0">
                <a:latin typeface="微软雅黑"/>
                <a:ea typeface="微软雅黑"/>
              </a:rPr>
              <a:t>读 书 的 方 法 </a:t>
            </a:r>
          </a:p>
          <a:p>
            <a:r>
              <a:rPr lang="zh-TW" altLang="en-US" dirty="0">
                <a:latin typeface="微软雅黑"/>
                <a:ea typeface="微软雅黑"/>
              </a:rPr>
              <a:t>自学与书本的关系最大</a:t>
            </a:r>
            <a:r>
              <a:rPr lang="en-US" altLang="zh-TW" dirty="0">
                <a:latin typeface="微软雅黑"/>
                <a:ea typeface="微软雅黑"/>
              </a:rPr>
              <a:t>,</a:t>
            </a:r>
            <a:r>
              <a:rPr lang="zh-TW" altLang="en-US" dirty="0">
                <a:latin typeface="微软雅黑"/>
                <a:ea typeface="微软雅黑"/>
              </a:rPr>
              <a:t>自学的主要形式就是读书 </a:t>
            </a:r>
          </a:p>
          <a:p>
            <a:r>
              <a:rPr lang="en-US" altLang="zh-TW" sz="2000" dirty="0">
                <a:latin typeface="微软雅黑"/>
                <a:ea typeface="微软雅黑"/>
              </a:rPr>
              <a:t>1 .</a:t>
            </a:r>
            <a:r>
              <a:rPr lang="zh-TW" altLang="en-US" sz="2000" dirty="0">
                <a:latin typeface="微软雅黑"/>
                <a:ea typeface="微软雅黑"/>
              </a:rPr>
              <a:t>选 择 一 本 好 书 </a:t>
            </a:r>
            <a:endParaRPr lang="en-US" altLang="zh-TW" sz="2000" dirty="0" smtClean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首先</a:t>
            </a:r>
            <a:r>
              <a:rPr lang="en-US" altLang="zh-CN" sz="2000" dirty="0" smtClean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名人名家的经典之作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其次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反映时代特点的最新之作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第三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内容符合学习目标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程度适合于自己的优秀著作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  <a:endParaRPr lang="en-US" altLang="zh-TW" sz="2000" dirty="0" smtClean="0">
              <a:latin typeface="微软雅黑"/>
              <a:ea typeface="微软雅黑"/>
            </a:endParaRPr>
          </a:p>
          <a:p>
            <a:r>
              <a:rPr lang="zh-CN" altLang="en-US" sz="2000" dirty="0" smtClean="0">
                <a:latin typeface="微软雅黑"/>
                <a:ea typeface="微软雅黑"/>
              </a:rPr>
              <a:t>    最后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要读自己愿意读的书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endParaRPr lang="en-US" altLang="zh-TW" sz="2000" dirty="0">
              <a:latin typeface="微软雅黑"/>
              <a:ea typeface="微软雅黑"/>
            </a:endParaRPr>
          </a:p>
          <a:p>
            <a:r>
              <a:rPr lang="en-US" altLang="zh-TW" sz="2000" dirty="0" smtClean="0">
                <a:latin typeface="微软雅黑"/>
                <a:ea typeface="微软雅黑"/>
              </a:rPr>
              <a:t>2 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集 中 注 意 力 读 书 </a:t>
            </a:r>
          </a:p>
          <a:p>
            <a:r>
              <a:rPr lang="en-US" altLang="zh-TW" sz="2000" dirty="0">
                <a:latin typeface="微软雅黑"/>
                <a:ea typeface="微软雅黑"/>
              </a:rPr>
              <a:t>3 .</a:t>
            </a:r>
            <a:r>
              <a:rPr lang="zh-TW" altLang="en-US" sz="2000" dirty="0">
                <a:latin typeface="微软雅黑"/>
                <a:ea typeface="微软雅黑"/>
              </a:rPr>
              <a:t>做 读 书 笔 记 </a:t>
            </a:r>
          </a:p>
          <a:p>
            <a:endParaRPr lang="zh-TW" altLang="en-US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05592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412164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</a:rPr>
              <a:t>第二</a:t>
            </a:r>
            <a:r>
              <a:rPr lang="zh-CN" altLang="en-US" sz="3200" dirty="0" smtClean="0">
                <a:latin typeface="微软雅黑"/>
                <a:ea typeface="微软雅黑"/>
              </a:rPr>
              <a:t>节  大学生</a:t>
            </a:r>
            <a:r>
              <a:rPr lang="zh-CN" altLang="en-US" sz="3200" dirty="0" smtClean="0">
                <a:latin typeface="微软雅黑"/>
                <a:ea typeface="微软雅黑"/>
              </a:rPr>
              <a:t>的自学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/>
                <a:ea typeface="微软雅黑"/>
              </a:rPr>
              <a:t>二、图书馆</a:t>
            </a:r>
            <a:endParaRPr lang="en-US" altLang="zh-CN" sz="2400" dirty="0" smtClean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在高职里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学生获取知识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其中相当一部分是通过阅读课外参考书实现的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所以高职的 图书馆是大学生非常重要的自学资源和场所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能否充分利用图书馆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在一定程度上反映了 学生自学能力的高低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大学生们要成为自己学习的主人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必须充分利用图书馆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zh-CN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科学研究表明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一个人的知识面越广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就越具有创造性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科学与人文、科学与</a:t>
            </a:r>
            <a:r>
              <a:rPr lang="zh-CN" altLang="en-US" sz="2000" dirty="0" smtClean="0">
                <a:latin typeface="微软雅黑"/>
                <a:ea typeface="微软雅黑"/>
              </a:rPr>
              <a:t>艺术之间</a:t>
            </a:r>
            <a:r>
              <a:rPr lang="zh-CN" altLang="en-US" sz="2000" dirty="0">
                <a:latin typeface="微软雅黑"/>
                <a:ea typeface="微软雅黑"/>
              </a:rPr>
              <a:t>没有截然的界限</a:t>
            </a:r>
            <a:r>
              <a:rPr lang="en-US" altLang="zh-CN" sz="2000" dirty="0">
                <a:latin typeface="微软雅黑"/>
                <a:ea typeface="微软雅黑"/>
              </a:rPr>
              <a:t>.</a:t>
            </a:r>
            <a:r>
              <a:rPr lang="zh-CN" altLang="en-US" sz="2000" dirty="0">
                <a:latin typeface="微软雅黑"/>
                <a:ea typeface="微软雅黑"/>
              </a:rPr>
              <a:t>相反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科学发明与发现同样需要借助激情与想象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需要有人文理念</a:t>
            </a:r>
            <a:r>
              <a:rPr lang="zh-CN" altLang="en-US" sz="2000" dirty="0" smtClean="0">
                <a:latin typeface="微软雅黑"/>
                <a:ea typeface="微软雅黑"/>
              </a:rPr>
              <a:t>的支撑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在高校生活之中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我们应该勇敢地走出狭窄的教室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果断地冲破</a:t>
            </a:r>
            <a:r>
              <a:rPr lang="zh-CN" altLang="en-US" sz="2000" dirty="0" smtClean="0">
                <a:latin typeface="微软雅黑"/>
                <a:ea typeface="微软雅黑"/>
              </a:rPr>
              <a:t>学科之间的藩篱</a:t>
            </a:r>
            <a:r>
              <a:rPr lang="en-US" altLang="zh-CN" sz="2000" dirty="0" smtClean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走向广阔的知识天地</a:t>
            </a:r>
            <a:r>
              <a:rPr lang="en-US" altLang="zh-CN" sz="2000" dirty="0" smtClean="0">
                <a:latin typeface="微软雅黑"/>
                <a:ea typeface="微软雅黑"/>
              </a:rPr>
              <a:t>,</a:t>
            </a:r>
            <a:r>
              <a:rPr lang="zh-CN" altLang="en-US" sz="2000" dirty="0" smtClean="0">
                <a:latin typeface="微软雅黑"/>
                <a:ea typeface="微软雅黑"/>
              </a:rPr>
              <a:t>走向没有边界的图书馆</a:t>
            </a:r>
            <a:r>
              <a:rPr lang="en-US" altLang="zh-CN" sz="2000" dirty="0" smtClean="0">
                <a:latin typeface="微软雅黑"/>
                <a:ea typeface="微软雅黑"/>
              </a:rPr>
              <a:t>.</a:t>
            </a:r>
            <a:endParaRPr lang="zh-TW" altLang="en-US" sz="2000" dirty="0">
              <a:latin typeface="微软雅黑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98444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5" hidden="1"/>
          <p:cNvSpPr txBox="1">
            <a:spLocks noChangeArrowheads="1"/>
          </p:cNvSpPr>
          <p:nvPr/>
        </p:nvSpPr>
        <p:spPr bwMode="auto">
          <a:xfrm>
            <a:off x="1939925" y="1954213"/>
            <a:ext cx="19431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099" name="矩形 6" hidden="1"/>
          <p:cNvSpPr>
            <a:spLocks noChangeArrowheads="1"/>
          </p:cNvSpPr>
          <p:nvPr/>
        </p:nvSpPr>
        <p:spPr bwMode="auto">
          <a:xfrm>
            <a:off x="1939925" y="3025775"/>
            <a:ext cx="14716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 hidden="1"/>
          <p:cNvSpPr>
            <a:spLocks noChangeArrowheads="1"/>
          </p:cNvSpPr>
          <p:nvPr/>
        </p:nvSpPr>
        <p:spPr bwMode="auto">
          <a:xfrm>
            <a:off x="2011363" y="4240213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8" hidden="1"/>
          <p:cNvSpPr>
            <a:spLocks noChangeArrowheads="1"/>
          </p:cNvSpPr>
          <p:nvPr/>
        </p:nvSpPr>
        <p:spPr bwMode="auto">
          <a:xfrm>
            <a:off x="2011363" y="5526088"/>
            <a:ext cx="147161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6"/>
          <p:cNvSpPr>
            <a:spLocks noChangeArrowheads="1"/>
          </p:cNvSpPr>
          <p:nvPr/>
        </p:nvSpPr>
        <p:spPr bwMode="auto">
          <a:xfrm>
            <a:off x="899592" y="116632"/>
            <a:ext cx="24801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微软雅黑"/>
                <a:ea typeface="微软雅黑"/>
              </a:rPr>
              <a:t>第三节  考试</a:t>
            </a:r>
            <a:endParaRPr lang="zh-CN" altLang="en-US" sz="3200" dirty="0">
              <a:latin typeface="微软雅黑"/>
              <a:ea typeface="微软雅黑"/>
            </a:endParaRPr>
          </a:p>
        </p:txBody>
      </p:sp>
      <p:sp>
        <p:nvSpPr>
          <p:cNvPr id="3" name="菱形 2"/>
          <p:cNvSpPr/>
          <p:nvPr/>
        </p:nvSpPr>
        <p:spPr>
          <a:xfrm>
            <a:off x="467544" y="260648"/>
            <a:ext cx="288032" cy="288032"/>
          </a:xfrm>
          <a:prstGeom prst="diamond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683568" y="764704"/>
            <a:ext cx="792088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/>
                <a:ea typeface="微软雅黑"/>
              </a:rPr>
              <a:t>一、期末考试 </a:t>
            </a:r>
          </a:p>
          <a:p>
            <a:r>
              <a:rPr lang="en-US" altLang="zh-CN" sz="2000" dirty="0">
                <a:latin typeface="微软雅黑"/>
                <a:ea typeface="微软雅黑"/>
              </a:rPr>
              <a:t>(</a:t>
            </a:r>
            <a:r>
              <a:rPr lang="zh-CN" altLang="en-US" sz="2000" dirty="0">
                <a:latin typeface="微软雅黑"/>
                <a:ea typeface="微软雅黑"/>
              </a:rPr>
              <a:t>一 </a:t>
            </a:r>
            <a:r>
              <a:rPr lang="en-US" altLang="zh-CN" sz="2000" dirty="0">
                <a:latin typeface="微软雅黑"/>
                <a:ea typeface="微软雅黑"/>
              </a:rPr>
              <a:t>)</a:t>
            </a:r>
            <a:r>
              <a:rPr lang="zh-CN" altLang="en-US" sz="2000" dirty="0">
                <a:latin typeface="微软雅黑"/>
                <a:ea typeface="微软雅黑"/>
              </a:rPr>
              <a:t>方 法 </a:t>
            </a:r>
          </a:p>
          <a:p>
            <a:pPr indent="454025"/>
            <a:r>
              <a:rPr lang="zh-CN" altLang="en-US" sz="2000" dirty="0">
                <a:latin typeface="微软雅黑"/>
                <a:ea typeface="微软雅黑"/>
              </a:rPr>
              <a:t>进入高职后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考试与高中的不同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在高职中应该如何学习</a:t>
            </a:r>
            <a:r>
              <a:rPr lang="en-US" altLang="zh-CN" sz="2000" dirty="0">
                <a:latin typeface="微软雅黑"/>
                <a:ea typeface="微软雅黑"/>
              </a:rPr>
              <a:t>,</a:t>
            </a:r>
            <a:r>
              <a:rPr lang="zh-CN" altLang="en-US" sz="2000" dirty="0">
                <a:latin typeface="微软雅黑"/>
                <a:ea typeface="微软雅黑"/>
              </a:rPr>
              <a:t>取得考试的好成绩呢</a:t>
            </a:r>
            <a:r>
              <a:rPr lang="en-US" altLang="zh-CN" sz="2000" dirty="0">
                <a:latin typeface="微软雅黑"/>
                <a:ea typeface="微软雅黑"/>
              </a:rPr>
              <a:t>? </a:t>
            </a:r>
            <a:r>
              <a:rPr lang="zh-CN" altLang="en-US" sz="2000" dirty="0">
                <a:latin typeface="微软雅黑"/>
                <a:ea typeface="微软雅黑"/>
              </a:rPr>
              <a:t>以下 是给大学生提出的几点建议</a:t>
            </a:r>
            <a:r>
              <a:rPr lang="en-US" altLang="zh-CN" sz="2000" dirty="0">
                <a:latin typeface="微软雅黑"/>
                <a:ea typeface="微软雅黑"/>
              </a:rPr>
              <a:t>. </a:t>
            </a:r>
            <a:endParaRPr lang="en-US" altLang="zh-CN" sz="2000" dirty="0" smtClean="0">
              <a:latin typeface="微软雅黑"/>
              <a:ea typeface="微软雅黑"/>
            </a:endParaRPr>
          </a:p>
          <a:p>
            <a:pPr indent="627063"/>
            <a:r>
              <a:rPr lang="en-US" altLang="zh-CN" sz="2000" dirty="0">
                <a:latin typeface="微软雅黑"/>
                <a:ea typeface="微软雅黑"/>
              </a:rPr>
              <a:t>1.</a:t>
            </a:r>
            <a:r>
              <a:rPr lang="zh-CN" altLang="en-US" sz="2000" dirty="0">
                <a:latin typeface="微软雅黑"/>
                <a:ea typeface="微软雅黑"/>
              </a:rPr>
              <a:t>协调好学习和社会活动的关系 </a:t>
            </a:r>
          </a:p>
          <a:p>
            <a:pPr indent="627063"/>
            <a:r>
              <a:rPr lang="en-US" altLang="zh-TW" sz="2000" dirty="0">
                <a:latin typeface="微软雅黑"/>
                <a:ea typeface="微软雅黑"/>
              </a:rPr>
              <a:t>2 .</a:t>
            </a:r>
            <a:r>
              <a:rPr lang="zh-TW" altLang="en-US" sz="2000" dirty="0">
                <a:latin typeface="微软雅黑"/>
                <a:ea typeface="微软雅黑"/>
              </a:rPr>
              <a:t>夯 实 基 础 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温 故 知 新 </a:t>
            </a:r>
          </a:p>
          <a:p>
            <a:pPr indent="627063"/>
            <a:r>
              <a:rPr lang="en-US" altLang="zh-TW" sz="2000" dirty="0">
                <a:latin typeface="微软雅黑"/>
                <a:ea typeface="微软雅黑"/>
              </a:rPr>
              <a:t>3 .</a:t>
            </a:r>
            <a:r>
              <a:rPr lang="zh-TW" altLang="en-US" sz="2000" dirty="0">
                <a:latin typeface="微软雅黑"/>
                <a:ea typeface="微软雅黑"/>
              </a:rPr>
              <a:t>记 好 课 堂 笔 记 </a:t>
            </a:r>
          </a:p>
          <a:p>
            <a:pPr indent="627063"/>
            <a:r>
              <a:rPr lang="en-US" altLang="zh-TW" sz="2000" dirty="0">
                <a:latin typeface="微软雅黑"/>
                <a:ea typeface="微软雅黑"/>
              </a:rPr>
              <a:t>4 .</a:t>
            </a:r>
            <a:r>
              <a:rPr lang="zh-TW" altLang="en-US" sz="2000" dirty="0">
                <a:latin typeface="微软雅黑"/>
                <a:ea typeface="微软雅黑"/>
              </a:rPr>
              <a:t>切 忌 考 试 作 弊 </a:t>
            </a:r>
          </a:p>
          <a:p>
            <a:r>
              <a:rPr lang="en-US" altLang="zh-TW" sz="2000" dirty="0">
                <a:latin typeface="微软雅黑"/>
                <a:ea typeface="微软雅黑"/>
              </a:rPr>
              <a:t>(</a:t>
            </a:r>
            <a:r>
              <a:rPr lang="zh-TW" altLang="en-US" sz="2000" dirty="0">
                <a:latin typeface="微软雅黑"/>
                <a:ea typeface="微软雅黑"/>
              </a:rPr>
              <a:t>二 </a:t>
            </a:r>
            <a:r>
              <a:rPr lang="en-US" altLang="zh-TW" sz="2000" dirty="0">
                <a:latin typeface="微软雅黑"/>
                <a:ea typeface="微软雅黑"/>
              </a:rPr>
              <a:t>)</a:t>
            </a:r>
            <a:r>
              <a:rPr lang="zh-TW" altLang="en-US" sz="2000" dirty="0">
                <a:latin typeface="微软雅黑"/>
                <a:ea typeface="微软雅黑"/>
              </a:rPr>
              <a:t>补 考 </a:t>
            </a:r>
          </a:p>
          <a:p>
            <a:pPr indent="454025"/>
            <a:r>
              <a:rPr lang="zh-TW" altLang="en-US" sz="2000" dirty="0">
                <a:latin typeface="微软雅黑"/>
                <a:ea typeface="微软雅黑"/>
              </a:rPr>
              <a:t>对于考试不及格的学生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一般学校都会安排多次补考机会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学生可以通过重修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然后补 考继续完成学业</a:t>
            </a:r>
            <a:r>
              <a:rPr lang="en-US" altLang="zh-TW" sz="2000" dirty="0">
                <a:latin typeface="微软雅黑"/>
                <a:ea typeface="微软雅黑"/>
              </a:rPr>
              <a:t>.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454025"/>
            <a:r>
              <a:rPr lang="zh-TW" altLang="en-US" sz="2000" dirty="0">
                <a:latin typeface="微软雅黑"/>
                <a:ea typeface="微软雅黑"/>
              </a:rPr>
              <a:t>对于学生来说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考试不及格将会影响到学生的正常学习和毕业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>
                <a:latin typeface="微软雅黑"/>
                <a:ea typeface="微软雅黑"/>
              </a:rPr>
              <a:t>自然会使学生十分焦 虑</a:t>
            </a:r>
            <a:r>
              <a:rPr lang="en-US" altLang="zh-TW" sz="2000" dirty="0">
                <a:latin typeface="微软雅黑"/>
                <a:ea typeface="微软雅黑"/>
              </a:rPr>
              <a:t>.</a:t>
            </a:r>
            <a:r>
              <a:rPr lang="zh-TW" altLang="en-US" sz="2000" dirty="0">
                <a:latin typeface="微软雅黑"/>
                <a:ea typeface="微软雅黑"/>
              </a:rPr>
              <a:t>那么出现不及格的情况应当如何处理呢</a:t>
            </a:r>
            <a:r>
              <a:rPr lang="en-US" altLang="zh-TW" sz="2000" dirty="0">
                <a:latin typeface="微软雅黑"/>
                <a:ea typeface="微软雅黑"/>
              </a:rPr>
              <a:t>?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800100"/>
            <a:r>
              <a:rPr lang="en-US" altLang="zh-TW" sz="2000" dirty="0">
                <a:latin typeface="微软雅黑"/>
                <a:ea typeface="微软雅黑"/>
              </a:rPr>
              <a:t>1 .</a:t>
            </a:r>
            <a:r>
              <a:rPr lang="zh-TW" altLang="en-US" sz="2000" dirty="0" smtClean="0">
                <a:latin typeface="微软雅黑"/>
                <a:ea typeface="微软雅黑"/>
              </a:rPr>
              <a:t>认真分析 </a:t>
            </a:r>
            <a:r>
              <a:rPr lang="en-US" altLang="zh-TW" sz="2000" dirty="0">
                <a:latin typeface="微软雅黑"/>
                <a:ea typeface="微软雅黑"/>
              </a:rPr>
              <a:t>,</a:t>
            </a:r>
            <a:r>
              <a:rPr lang="zh-TW" altLang="en-US" sz="2000" dirty="0" smtClean="0">
                <a:latin typeface="微软雅黑"/>
                <a:ea typeface="微软雅黑"/>
              </a:rPr>
              <a:t>有的放矢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800100"/>
            <a:r>
              <a:rPr lang="en-US" altLang="zh-TW" sz="2000" dirty="0">
                <a:latin typeface="微软雅黑"/>
                <a:ea typeface="微软雅黑"/>
              </a:rPr>
              <a:t>2 .</a:t>
            </a:r>
            <a:r>
              <a:rPr lang="zh-TW" altLang="en-US" sz="2000" dirty="0" smtClean="0">
                <a:latin typeface="微软雅黑"/>
                <a:ea typeface="微软雅黑"/>
              </a:rPr>
              <a:t>安排自修和重修 </a:t>
            </a:r>
            <a:endParaRPr lang="zh-TW" altLang="en-US" sz="2000" dirty="0">
              <a:latin typeface="微软雅黑"/>
              <a:ea typeface="微软雅黑"/>
            </a:endParaRPr>
          </a:p>
          <a:p>
            <a:pPr indent="800100"/>
            <a:r>
              <a:rPr lang="en-US" altLang="zh-TW" sz="2000" dirty="0">
                <a:latin typeface="微软雅黑"/>
                <a:ea typeface="微软雅黑"/>
              </a:rPr>
              <a:t>3 .</a:t>
            </a:r>
            <a:r>
              <a:rPr lang="zh-TW" altLang="en-US" sz="2000" dirty="0" smtClean="0">
                <a:latin typeface="微软雅黑"/>
                <a:ea typeface="微软雅黑"/>
              </a:rPr>
              <a:t>及时参加补考 </a:t>
            </a:r>
            <a:endParaRPr lang="zh-TW" altLang="en-US" sz="2000" dirty="0">
              <a:latin typeface="微软雅黑"/>
              <a:ea typeface="微软雅黑"/>
            </a:endParaRPr>
          </a:p>
          <a:p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29455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4554</TotalTime>
  <Words>1979</Words>
  <Application>Microsoft Office PowerPoint</Application>
  <PresentationFormat>全屏显示(4:3)</PresentationFormat>
  <Paragraphs>132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SJYY</cp:lastModifiedBy>
  <cp:revision>439</cp:revision>
  <dcterms:created xsi:type="dcterms:W3CDTF">2013-10-30T09:04:50Z</dcterms:created>
  <dcterms:modified xsi:type="dcterms:W3CDTF">2017-09-28T07:13:26Z</dcterms:modified>
</cp:coreProperties>
</file>