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08" r:id="rId3"/>
    <p:sldId id="258" r:id="rId4"/>
    <p:sldId id="309" r:id="rId5"/>
    <p:sldId id="310" r:id="rId6"/>
    <p:sldId id="311" r:id="rId7"/>
    <p:sldId id="303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C07D"/>
    <a:srgbClr val="B2D76E"/>
    <a:srgbClr val="F4B248"/>
    <a:srgbClr val="AE937E"/>
    <a:srgbClr val="F3DD49"/>
    <a:srgbClr val="E24E4E"/>
    <a:srgbClr val="7D66E0"/>
    <a:srgbClr val="EDEBDF"/>
    <a:srgbClr val="937158"/>
    <a:srgbClr val="C39F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4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E7DE6-0DC3-48A8-A73C-17E5A0A4EC85}" type="datetimeFigureOut">
              <a:rPr lang="zh-CN" altLang="en-US" smtClean="0"/>
              <a:t>2017/6/9/Friday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01EDFA-64A6-4001-B6CF-2D33DFDC1E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281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43666" y="231648"/>
            <a:ext cx="275399" cy="275363"/>
          </a:xfrm>
          <a:prstGeom prst="rect">
            <a:avLst/>
          </a:prstGeom>
          <a:solidFill>
            <a:srgbClr val="D1E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630866" y="557579"/>
            <a:ext cx="6751629" cy="0"/>
          </a:xfrm>
          <a:prstGeom prst="line">
            <a:avLst/>
          </a:prstGeom>
          <a:ln>
            <a:solidFill>
              <a:srgbClr val="AE9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/>
          <p:cNvSpPr/>
          <p:nvPr userDrawn="1"/>
        </p:nvSpPr>
        <p:spPr>
          <a:xfrm>
            <a:off x="7542716" y="411510"/>
            <a:ext cx="972235" cy="162018"/>
          </a:xfrm>
          <a:prstGeom prst="parallelogram">
            <a:avLst>
              <a:gd name="adj" fmla="val 72620"/>
            </a:avLst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 dirty="0">
              <a:latin typeface="AvantGarde Md BT" pitchFamily="34" charset="0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43489" y="329170"/>
            <a:ext cx="275399" cy="275363"/>
          </a:xfrm>
          <a:prstGeom prst="rect">
            <a:avLst/>
          </a:prstGeom>
          <a:solidFill>
            <a:srgbClr val="6FC0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vantGarde Md BT" pitchFamily="34" charset="0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5700" y="4876006"/>
            <a:ext cx="9149700" cy="267493"/>
          </a:xfrm>
          <a:prstGeom prst="rect">
            <a:avLst/>
          </a:prstGeom>
          <a:gradFill>
            <a:gsLst>
              <a:gs pos="100000">
                <a:srgbClr val="00A89B"/>
              </a:gs>
              <a:gs pos="20000">
                <a:srgbClr val="00B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396552" y="267494"/>
            <a:ext cx="216052" cy="216024"/>
          </a:xfrm>
          <a:prstGeom prst="rect">
            <a:avLst/>
          </a:prstGeom>
          <a:solidFill>
            <a:srgbClr val="6F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vantGarde Md BT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396552" y="483518"/>
            <a:ext cx="216052" cy="216024"/>
          </a:xfrm>
          <a:prstGeom prst="rect">
            <a:avLst/>
          </a:prstGeom>
          <a:solidFill>
            <a:srgbClr val="B2D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latin typeface="AvantGarde Md BT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396552" y="699542"/>
            <a:ext cx="216052" cy="216024"/>
          </a:xfrm>
          <a:prstGeom prst="rect">
            <a:avLst/>
          </a:prstGeom>
          <a:solidFill>
            <a:srgbClr val="D1E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-396552" y="915566"/>
            <a:ext cx="216052" cy="216024"/>
          </a:xfrm>
          <a:prstGeom prst="rect">
            <a:avLst/>
          </a:prstGeom>
          <a:solidFill>
            <a:srgbClr val="F3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latin typeface="AvantGarde Md BT" pitchFamily="34" charset="0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396552" y="1131590"/>
            <a:ext cx="216052" cy="216024"/>
          </a:xfrm>
          <a:prstGeom prst="rect">
            <a:avLst/>
          </a:prstGeom>
          <a:solidFill>
            <a:srgbClr val="ED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>
              <a:latin typeface="AvantGarde Md BT" pitchFamily="34" charset="0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396552" y="51470"/>
            <a:ext cx="216052" cy="216024"/>
          </a:xfrm>
          <a:prstGeom prst="rect">
            <a:avLst/>
          </a:prstGeom>
          <a:solidFill>
            <a:srgbClr val="AE93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vantGarde Md BT" pitchFamily="34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43666" y="231648"/>
            <a:ext cx="275399" cy="275363"/>
          </a:xfrm>
          <a:prstGeom prst="rect">
            <a:avLst/>
          </a:prstGeom>
          <a:solidFill>
            <a:srgbClr val="D1EE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43489" y="329170"/>
            <a:ext cx="275399" cy="275363"/>
          </a:xfrm>
          <a:prstGeom prst="rect">
            <a:avLst/>
          </a:prstGeom>
          <a:solidFill>
            <a:srgbClr val="6FC0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latin typeface="AvantGarde Md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5699" y="0"/>
            <a:ext cx="9149699" cy="5143500"/>
          </a:xfrm>
          <a:prstGeom prst="rect">
            <a:avLst/>
          </a:prstGeom>
          <a:gradFill>
            <a:gsLst>
              <a:gs pos="100000">
                <a:srgbClr val="00A89B"/>
              </a:gs>
              <a:gs pos="20000">
                <a:srgbClr val="00B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00000fff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186"/>
            <a:ext cx="9150111" cy="515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向日葵花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" b="14834"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 flipV="1">
            <a:off x="568834" y="-10915"/>
            <a:ext cx="4464496" cy="4886921"/>
          </a:xfrm>
          <a:prstGeom prst="rect">
            <a:avLst/>
          </a:prstGeom>
          <a:gradFill>
            <a:gsLst>
              <a:gs pos="100000">
                <a:srgbClr val="00A89B"/>
              </a:gs>
              <a:gs pos="20000">
                <a:srgbClr val="00B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915427" y="1995686"/>
            <a:ext cx="4117903" cy="2039002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虚幻的网络真实的</a:t>
            </a:r>
            <a:r>
              <a:rPr lang="zh-CN" altLang="zh-CN" sz="32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人生</a:t>
            </a:r>
            <a:endParaRPr lang="en-US" altLang="zh-CN" sz="32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sz="32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endParaRPr lang="en-US" altLang="zh-CN" sz="32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sz="32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大学生</a:t>
            </a:r>
            <a:r>
              <a:rPr lang="zh-CN" altLang="zh-CN" sz="32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网络心理</a:t>
            </a:r>
            <a:endParaRPr lang="zh-CN" altLang="zh-CN" sz="32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8835" y="4876006"/>
            <a:ext cx="4464496" cy="280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5427" y="987574"/>
            <a:ext cx="4117904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第十章</a:t>
            </a:r>
            <a:endParaRPr lang="zh-CN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8935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1814243"/>
            <a:ext cx="5400600" cy="358822"/>
          </a:xfrm>
          <a:prstGeom prst="rect">
            <a:avLst/>
          </a:prstGeom>
          <a:solidFill>
            <a:srgbClr val="00B0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大学生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常见网络心理障碍</a:t>
            </a:r>
          </a:p>
        </p:txBody>
      </p:sp>
      <p:sp>
        <p:nvSpPr>
          <p:cNvPr id="4" name="椭圆 3"/>
          <p:cNvSpPr/>
          <p:nvPr/>
        </p:nvSpPr>
        <p:spPr>
          <a:xfrm>
            <a:off x="6451568" y="964317"/>
            <a:ext cx="2692432" cy="2692432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959093" y="1814243"/>
            <a:ext cx="1677382" cy="99257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dirty="0" smtClean="0">
                <a:solidFill>
                  <a:srgbClr val="00B050"/>
                </a:solidFill>
                <a:latin typeface="AvantGarde Md BT" pitchFamily="34" charset="0"/>
                <a:ea typeface="微软雅黑" pitchFamily="34" charset="-122"/>
              </a:rPr>
              <a:t>目录</a:t>
            </a:r>
            <a:endParaRPr lang="en-US" altLang="zh-CN" sz="6000" dirty="0">
              <a:solidFill>
                <a:srgbClr val="00B050"/>
              </a:solidFill>
              <a:latin typeface="AvantGarde Md BT" pitchFamily="34" charset="0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2500995"/>
            <a:ext cx="5400600" cy="358822"/>
          </a:xfrm>
          <a:prstGeom prst="rect">
            <a:avLst/>
          </a:prstGeom>
          <a:solidFill>
            <a:srgbClr val="00B0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第二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健康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网络心理的构建</a:t>
            </a:r>
          </a:p>
        </p:txBody>
      </p:sp>
    </p:spTree>
    <p:extLst>
      <p:ext uri="{BB962C8B-B14F-4D97-AF65-F5344CB8AC3E}">
        <p14:creationId xmlns:p14="http://schemas.microsoft.com/office/powerpoint/2010/main" val="78654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2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13401" y="198451"/>
            <a:ext cx="344549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大学生</a:t>
            </a:r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常见网络心理障碍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01" y="699542"/>
            <a:ext cx="2977418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000" b="1" dirty="0"/>
              <a:t>一、网络心理障碍的概念</a:t>
            </a:r>
            <a:endParaRPr lang="zh-CN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549073" y="1203598"/>
            <a:ext cx="80553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网络心理障碍是指因无节制地上网导致行为异常、人格障碍、交感神经功能失调。大学生网络心理障碍大多数表现为感情上迷失自我、角色上混淆自我、道德上失去自我、心理上自我脆弱、交往上自我失落。随着青少年网民数量的逐年递增，“青少年因特网中毒”已成为日益严重的社会问题。</a:t>
            </a:r>
          </a:p>
        </p:txBody>
      </p:sp>
    </p:spTree>
    <p:extLst>
      <p:ext uri="{BB962C8B-B14F-4D97-AF65-F5344CB8AC3E}">
        <p14:creationId xmlns:p14="http://schemas.microsoft.com/office/powerpoint/2010/main" val="12578431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13401" y="198451"/>
            <a:ext cx="344549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大学生</a:t>
            </a:r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常见网络心理障碍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01" y="699542"/>
            <a:ext cx="4067460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000" b="1" dirty="0" smtClean="0"/>
              <a:t>二</a:t>
            </a:r>
            <a:r>
              <a:rPr lang="zh-CN" altLang="zh-CN" sz="2000" b="1" dirty="0"/>
              <a:t>、大学生常见网络心理障碍类型</a:t>
            </a:r>
            <a:endParaRPr lang="zh-CN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549073" y="1203598"/>
            <a:ext cx="80553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1.</a:t>
            </a:r>
            <a:r>
              <a:rPr lang="zh-CN" altLang="zh-CN" sz="2000" dirty="0"/>
              <a:t>网络</a:t>
            </a:r>
            <a:r>
              <a:rPr lang="zh-CN" altLang="zh-CN" sz="2000" dirty="0" smtClean="0"/>
              <a:t>畏惧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2.</a:t>
            </a:r>
            <a:r>
              <a:rPr lang="zh-CN" altLang="zh-CN" sz="2000" dirty="0"/>
              <a:t>网络迷恋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3.</a:t>
            </a:r>
            <a:r>
              <a:rPr lang="zh-CN" altLang="zh-CN" sz="2000" dirty="0"/>
              <a:t>网络孤独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4.</a:t>
            </a:r>
            <a:r>
              <a:rPr lang="zh-CN" altLang="zh-CN" sz="2000" dirty="0"/>
              <a:t>网络自我迷失和自我认同混乱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5.</a:t>
            </a:r>
            <a:r>
              <a:rPr lang="zh-CN" altLang="zh-CN" sz="2000" dirty="0"/>
              <a:t>网络</a:t>
            </a:r>
            <a:r>
              <a:rPr lang="zh-CN" altLang="zh-CN" sz="2000" dirty="0" smtClean="0"/>
              <a:t>成瘾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2367844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13401" y="198451"/>
            <a:ext cx="298062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第二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健康</a:t>
            </a:r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网络心理的构建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01" y="699542"/>
            <a:ext cx="3035126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b="1" dirty="0"/>
              <a:t> </a:t>
            </a:r>
            <a:r>
              <a:rPr lang="zh-CN" altLang="zh-CN" sz="2000" b="1" dirty="0"/>
              <a:t>一、形成正确的网络认知</a:t>
            </a:r>
            <a:endParaRPr lang="zh-CN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549073" y="1203598"/>
            <a:ext cx="80553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正确的认知是健康心理养成的前提，一些不良的认知是导致不健康心理的诱因。网络作为继报纸、广播、电视之后的第四媒体的出现，宣告着人类信息时代的真正到来。它拓展了人类的交往空间，深刻地改变着人与人、人与社会的关系，给人类带来了一个全新的时代。在家办公、网上学校、电子商场、电子银行等新生事物的出现，使人类的生活方式发生着深刻的变革</a:t>
            </a:r>
          </a:p>
        </p:txBody>
      </p:sp>
    </p:spTree>
    <p:extLst>
      <p:ext uri="{BB962C8B-B14F-4D97-AF65-F5344CB8AC3E}">
        <p14:creationId xmlns:p14="http://schemas.microsoft.com/office/powerpoint/2010/main" val="5904347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13401" y="198451"/>
            <a:ext cx="298062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第二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节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800" b="1" dirty="0" smtClean="0">
                <a:latin typeface="微软雅黑" pitchFamily="34" charset="-122"/>
                <a:ea typeface="微软雅黑" pitchFamily="34" charset="-122"/>
              </a:rPr>
              <a:t>健康</a:t>
            </a:r>
            <a:r>
              <a:rPr lang="zh-CN" altLang="zh-CN" sz="1800" b="1" dirty="0">
                <a:latin typeface="微软雅黑" pitchFamily="34" charset="-122"/>
                <a:ea typeface="微软雅黑" pitchFamily="34" charset="-122"/>
              </a:rPr>
              <a:t>网络心理的构建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01" y="699542"/>
            <a:ext cx="3809376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b="1" dirty="0"/>
              <a:t> </a:t>
            </a:r>
            <a:r>
              <a:rPr lang="zh-CN" altLang="zh-CN" sz="2000" b="1" dirty="0"/>
              <a:t>二、积极预防应对网络心理障碍</a:t>
            </a:r>
            <a:endParaRPr lang="zh-CN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549073" y="1203598"/>
            <a:ext cx="8055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1.</a:t>
            </a:r>
            <a:r>
              <a:rPr lang="zh-CN" altLang="zh-CN" sz="2000" dirty="0"/>
              <a:t>积极预防网络</a:t>
            </a:r>
            <a:r>
              <a:rPr lang="zh-CN" altLang="zh-CN" sz="2000" dirty="0" smtClean="0"/>
              <a:t>心理障碍</a:t>
            </a:r>
            <a:endParaRPr lang="en-US" altLang="zh-CN" sz="2000" dirty="0" smtClean="0"/>
          </a:p>
          <a:p>
            <a:r>
              <a:rPr lang="en-US" altLang="zh-CN" sz="2000" dirty="0"/>
              <a:t>(1)</a:t>
            </a:r>
            <a:r>
              <a:rPr lang="zh-CN" altLang="zh-CN" sz="2000" dirty="0"/>
              <a:t>树立正确的人生观、价值观，提高明辨是非能力</a:t>
            </a:r>
          </a:p>
          <a:p>
            <a:r>
              <a:rPr lang="en-US" altLang="zh-CN" sz="2000" dirty="0"/>
              <a:t>(2)</a:t>
            </a:r>
            <a:r>
              <a:rPr lang="zh-CN" altLang="zh-CN" sz="2000" dirty="0"/>
              <a:t>变网控为自控，成为网络的</a:t>
            </a:r>
            <a:r>
              <a:rPr lang="zh-CN" altLang="zh-CN" sz="2000" dirty="0" smtClean="0"/>
              <a:t>主人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dirty="0"/>
              <a:t>2.</a:t>
            </a:r>
            <a:r>
              <a:rPr lang="zh-CN" altLang="zh-CN" sz="2000" dirty="0"/>
              <a:t>积极应对网络心理障碍</a:t>
            </a:r>
          </a:p>
          <a:p>
            <a:r>
              <a:rPr lang="en-US" altLang="zh-CN" sz="2000" dirty="0"/>
              <a:t>(1)</a:t>
            </a:r>
            <a:r>
              <a:rPr lang="zh-CN" altLang="zh-CN" sz="2000" dirty="0"/>
              <a:t>逐渐减量，摆脱网络的俘虏</a:t>
            </a:r>
          </a:p>
          <a:p>
            <a:r>
              <a:rPr lang="en-US" altLang="zh-CN" sz="2000" dirty="0"/>
              <a:t>(2)</a:t>
            </a:r>
            <a:r>
              <a:rPr lang="zh-CN" altLang="zh-CN" sz="2000" dirty="0"/>
              <a:t>转移注意力，抵制网络的诱惑</a:t>
            </a:r>
          </a:p>
          <a:p>
            <a:r>
              <a:rPr lang="en-US" altLang="zh-CN" sz="2000" dirty="0" smtClean="0"/>
              <a:t>(</a:t>
            </a:r>
            <a:r>
              <a:rPr lang="en-US" altLang="zh-CN" sz="2000" dirty="0"/>
              <a:t>3)</a:t>
            </a:r>
            <a:r>
              <a:rPr lang="zh-CN" altLang="zh-CN" sz="2000" dirty="0"/>
              <a:t>寻求他助，脱离网络的</a:t>
            </a:r>
            <a:r>
              <a:rPr lang="zh-CN" altLang="zh-CN" sz="2000" dirty="0" smtClean="0"/>
              <a:t>泥淖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9918246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1779662"/>
            <a:ext cx="9144000" cy="1177245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9674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4587d1089935163506c90b1d61c8ec38bba92f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347</Words>
  <Application>Microsoft Office PowerPoint</Application>
  <PresentationFormat>全屏显示(16:9)</PresentationFormat>
  <Paragraphs>31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YYJY</cp:lastModifiedBy>
  <cp:revision>841</cp:revision>
  <dcterms:created xsi:type="dcterms:W3CDTF">2015-10-13T09:44:51Z</dcterms:created>
  <dcterms:modified xsi:type="dcterms:W3CDTF">2017-06-09T08:19:17Z</dcterms:modified>
</cp:coreProperties>
</file>