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308" r:id="rId3"/>
    <p:sldId id="258" r:id="rId4"/>
    <p:sldId id="309" r:id="rId5"/>
    <p:sldId id="310" r:id="rId6"/>
    <p:sldId id="311" r:id="rId7"/>
    <p:sldId id="312" r:id="rId8"/>
    <p:sldId id="313" r:id="rId9"/>
    <p:sldId id="314" r:id="rId10"/>
    <p:sldId id="315" r:id="rId11"/>
    <p:sldId id="317" r:id="rId12"/>
    <p:sldId id="318" r:id="rId13"/>
    <p:sldId id="319" r:id="rId14"/>
    <p:sldId id="320" r:id="rId15"/>
    <p:sldId id="321" r:id="rId16"/>
    <p:sldId id="322" r:id="rId17"/>
    <p:sldId id="323" r:id="rId18"/>
    <p:sldId id="324" r:id="rId19"/>
    <p:sldId id="303" r:id="rId20"/>
  </p:sldIdLst>
  <p:sldSz cx="9144000" cy="5143500" type="screen16x9"/>
  <p:notesSz cx="6858000" cy="9144000"/>
  <p:custDataLst>
    <p:tags r:id="rId22"/>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F4B248"/>
    <a:srgbClr val="AE937E"/>
    <a:srgbClr val="B2D76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1669670"/>
          </a:xfrm>
          <a:prstGeom prst="rect">
            <a:avLst/>
          </a:prstGeom>
          <a:noFill/>
        </p:spPr>
        <p:txBody>
          <a:bodyPr wrap="square" lIns="68562" tIns="34281" rIns="68562" bIns="34281" rtlCol="0">
            <a:spAutoFit/>
          </a:bodyPr>
          <a:lstStyle/>
          <a:p>
            <a:pPr lvl="0"/>
            <a:r>
              <a:rPr lang="zh-CN" altLang="zh-CN" sz="3600" b="1" dirty="0">
                <a:solidFill>
                  <a:schemeClr val="bg1"/>
                </a:solidFill>
                <a:latin typeface="华文中宋" pitchFamily="2" charset="-122"/>
                <a:ea typeface="华文中宋" pitchFamily="2" charset="-122"/>
              </a:rPr>
              <a:t>幸福的</a:t>
            </a:r>
            <a:r>
              <a:rPr lang="zh-CN" altLang="zh-CN" sz="3600" b="1" dirty="0" smtClean="0">
                <a:solidFill>
                  <a:schemeClr val="bg1"/>
                </a:solidFill>
                <a:latin typeface="华文中宋" pitchFamily="2" charset="-122"/>
                <a:ea typeface="华文中宋" pitchFamily="2" charset="-122"/>
              </a:rPr>
              <a:t>基石</a:t>
            </a:r>
            <a:endParaRPr lang="en-US" altLang="zh-CN" sz="3600" b="1" dirty="0" smtClean="0">
              <a:solidFill>
                <a:schemeClr val="bg1"/>
              </a:solidFill>
              <a:latin typeface="华文中宋" pitchFamily="2" charset="-122"/>
              <a:ea typeface="华文中宋" pitchFamily="2" charset="-122"/>
            </a:endParaRPr>
          </a:p>
          <a:p>
            <a:pPr lvl="0"/>
            <a:r>
              <a:rPr lang="zh-CN" altLang="zh-CN" sz="3600" b="1" dirty="0" smtClean="0">
                <a:solidFill>
                  <a:schemeClr val="bg1"/>
                </a:solidFill>
                <a:latin typeface="华文中宋" pitchFamily="2" charset="-122"/>
                <a:ea typeface="华文中宋" pitchFamily="2" charset="-122"/>
              </a:rPr>
              <a:t>——</a:t>
            </a:r>
            <a:endParaRPr lang="en-US" altLang="zh-CN" sz="3600" b="1" dirty="0" smtClean="0">
              <a:solidFill>
                <a:schemeClr val="bg1"/>
              </a:solidFill>
              <a:latin typeface="华文中宋" pitchFamily="2" charset="-122"/>
              <a:ea typeface="华文中宋" pitchFamily="2" charset="-122"/>
            </a:endParaRPr>
          </a:p>
          <a:p>
            <a:pPr lvl="0"/>
            <a:r>
              <a:rPr lang="zh-CN" altLang="zh-CN" sz="3200" b="1" dirty="0" smtClean="0">
                <a:solidFill>
                  <a:schemeClr val="bg1"/>
                </a:solidFill>
                <a:latin typeface="华文中宋" pitchFamily="2" charset="-122"/>
                <a:ea typeface="华文中宋" pitchFamily="2" charset="-122"/>
              </a:rPr>
              <a:t>大学生</a:t>
            </a:r>
            <a:r>
              <a:rPr lang="zh-CN" altLang="zh-CN" sz="3200" b="1" dirty="0">
                <a:solidFill>
                  <a:schemeClr val="bg1"/>
                </a:solidFill>
                <a:latin typeface="华文中宋" pitchFamily="2" charset="-122"/>
                <a:ea typeface="华文中宋" pitchFamily="2" charset="-122"/>
              </a:rPr>
              <a:t>心理健康导读</a:t>
            </a: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第一章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2503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第二节大学生心理健康标准与测定</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二、心理健康的标准</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3.</a:t>
            </a:r>
            <a:r>
              <a:rPr lang="zh-CN" altLang="zh-CN" sz="1800" dirty="0"/>
              <a:t>大学生心理健康的标准</a:t>
            </a:r>
          </a:p>
        </p:txBody>
      </p:sp>
      <p:sp>
        <p:nvSpPr>
          <p:cNvPr id="6" name="矩形 5"/>
          <p:cNvSpPr/>
          <p:nvPr/>
        </p:nvSpPr>
        <p:spPr>
          <a:xfrm>
            <a:off x="549073" y="1445900"/>
            <a:ext cx="2294736" cy="369332"/>
          </a:xfrm>
          <a:prstGeom prst="rect">
            <a:avLst/>
          </a:prstGeom>
        </p:spPr>
        <p:txBody>
          <a:bodyPr wrap="square">
            <a:spAutoFit/>
          </a:bodyPr>
          <a:lstStyle/>
          <a:p>
            <a:r>
              <a:rPr lang="en-US" altLang="zh-CN" sz="1800" dirty="0"/>
              <a:t>(1)</a:t>
            </a:r>
            <a:r>
              <a:rPr lang="zh-CN" altLang="zh-CN" sz="1800" dirty="0"/>
              <a:t>智力</a:t>
            </a:r>
            <a:r>
              <a:rPr lang="zh-CN" altLang="zh-CN" sz="1800" dirty="0" smtClean="0"/>
              <a:t>正常</a:t>
            </a:r>
            <a:endParaRPr lang="zh-CN" altLang="zh-CN" sz="1800" dirty="0"/>
          </a:p>
        </p:txBody>
      </p:sp>
      <p:sp>
        <p:nvSpPr>
          <p:cNvPr id="7" name="矩形 6"/>
          <p:cNvSpPr/>
          <p:nvPr/>
        </p:nvSpPr>
        <p:spPr>
          <a:xfrm>
            <a:off x="3635896" y="1445900"/>
            <a:ext cx="2294736" cy="369332"/>
          </a:xfrm>
          <a:prstGeom prst="rect">
            <a:avLst/>
          </a:prstGeom>
        </p:spPr>
        <p:txBody>
          <a:bodyPr wrap="square">
            <a:spAutoFit/>
          </a:bodyPr>
          <a:lstStyle/>
          <a:p>
            <a:r>
              <a:rPr lang="en-US" altLang="zh-CN" sz="1800" dirty="0"/>
              <a:t>(2)</a:t>
            </a:r>
            <a:r>
              <a:rPr lang="zh-CN" altLang="zh-CN" sz="1800" dirty="0"/>
              <a:t>情绪</a:t>
            </a:r>
            <a:r>
              <a:rPr lang="zh-CN" altLang="zh-CN" sz="1800" dirty="0" smtClean="0"/>
              <a:t>健康</a:t>
            </a:r>
            <a:endParaRPr lang="zh-CN" altLang="zh-CN" sz="1800" dirty="0"/>
          </a:p>
        </p:txBody>
      </p:sp>
      <p:sp>
        <p:nvSpPr>
          <p:cNvPr id="10" name="矩形 9"/>
          <p:cNvSpPr/>
          <p:nvPr/>
        </p:nvSpPr>
        <p:spPr>
          <a:xfrm>
            <a:off x="549073" y="1782638"/>
            <a:ext cx="2294736" cy="369332"/>
          </a:xfrm>
          <a:prstGeom prst="rect">
            <a:avLst/>
          </a:prstGeom>
        </p:spPr>
        <p:txBody>
          <a:bodyPr wrap="square">
            <a:spAutoFit/>
          </a:bodyPr>
          <a:lstStyle/>
          <a:p>
            <a:r>
              <a:rPr lang="en-US" altLang="zh-CN" sz="1800" dirty="0"/>
              <a:t>(3)</a:t>
            </a:r>
            <a:r>
              <a:rPr lang="zh-CN" altLang="zh-CN" sz="1800" dirty="0"/>
              <a:t>意志</a:t>
            </a:r>
            <a:r>
              <a:rPr lang="zh-CN" altLang="zh-CN" sz="1800" dirty="0" smtClean="0"/>
              <a:t>健全</a:t>
            </a:r>
            <a:endParaRPr lang="zh-CN" altLang="zh-CN" sz="1800" dirty="0"/>
          </a:p>
        </p:txBody>
      </p:sp>
      <p:sp>
        <p:nvSpPr>
          <p:cNvPr id="11" name="矩形 10"/>
          <p:cNvSpPr/>
          <p:nvPr/>
        </p:nvSpPr>
        <p:spPr>
          <a:xfrm>
            <a:off x="3635896" y="1782638"/>
            <a:ext cx="2294736" cy="369332"/>
          </a:xfrm>
          <a:prstGeom prst="rect">
            <a:avLst/>
          </a:prstGeom>
        </p:spPr>
        <p:txBody>
          <a:bodyPr wrap="square">
            <a:spAutoFit/>
          </a:bodyPr>
          <a:lstStyle/>
          <a:p>
            <a:r>
              <a:rPr lang="en-US" altLang="zh-CN" sz="1800" dirty="0"/>
              <a:t>(4)</a:t>
            </a:r>
            <a:r>
              <a:rPr lang="zh-CN" altLang="zh-CN" sz="1800" dirty="0"/>
              <a:t>人格</a:t>
            </a:r>
            <a:r>
              <a:rPr lang="zh-CN" altLang="zh-CN" sz="1800" dirty="0" smtClean="0"/>
              <a:t>完整</a:t>
            </a:r>
            <a:endParaRPr lang="zh-CN" altLang="zh-CN" sz="1800" dirty="0"/>
          </a:p>
        </p:txBody>
      </p:sp>
      <p:sp>
        <p:nvSpPr>
          <p:cNvPr id="12" name="矩形 11"/>
          <p:cNvSpPr/>
          <p:nvPr/>
        </p:nvSpPr>
        <p:spPr>
          <a:xfrm>
            <a:off x="549073" y="2121192"/>
            <a:ext cx="2294736" cy="369332"/>
          </a:xfrm>
          <a:prstGeom prst="rect">
            <a:avLst/>
          </a:prstGeom>
        </p:spPr>
        <p:txBody>
          <a:bodyPr wrap="square">
            <a:spAutoFit/>
          </a:bodyPr>
          <a:lstStyle/>
          <a:p>
            <a:r>
              <a:rPr lang="en-US" altLang="zh-CN" sz="1800" dirty="0"/>
              <a:t>(5)</a:t>
            </a:r>
            <a:r>
              <a:rPr lang="zh-CN" altLang="zh-CN" sz="1800" dirty="0"/>
              <a:t>自我评价</a:t>
            </a:r>
            <a:r>
              <a:rPr lang="zh-CN" altLang="zh-CN" sz="1800" dirty="0" smtClean="0"/>
              <a:t>正确</a:t>
            </a:r>
            <a:endParaRPr lang="zh-CN" altLang="zh-CN" sz="1800" dirty="0"/>
          </a:p>
        </p:txBody>
      </p:sp>
      <p:sp>
        <p:nvSpPr>
          <p:cNvPr id="13" name="矩形 12"/>
          <p:cNvSpPr/>
          <p:nvPr/>
        </p:nvSpPr>
        <p:spPr>
          <a:xfrm>
            <a:off x="3635896" y="2121192"/>
            <a:ext cx="2294736" cy="369332"/>
          </a:xfrm>
          <a:prstGeom prst="rect">
            <a:avLst/>
          </a:prstGeom>
        </p:spPr>
        <p:txBody>
          <a:bodyPr wrap="square">
            <a:spAutoFit/>
          </a:bodyPr>
          <a:lstStyle/>
          <a:p>
            <a:r>
              <a:rPr lang="en-US" altLang="zh-CN" sz="1800" dirty="0"/>
              <a:t>(6)</a:t>
            </a:r>
            <a:r>
              <a:rPr lang="zh-CN" altLang="zh-CN" sz="1800" dirty="0"/>
              <a:t>人际关系</a:t>
            </a:r>
            <a:r>
              <a:rPr lang="zh-CN" altLang="zh-CN" sz="1800" dirty="0" smtClean="0"/>
              <a:t>和谐</a:t>
            </a:r>
            <a:endParaRPr lang="zh-CN" altLang="zh-CN" sz="1800" dirty="0"/>
          </a:p>
        </p:txBody>
      </p:sp>
      <p:sp>
        <p:nvSpPr>
          <p:cNvPr id="14" name="矩形 13"/>
          <p:cNvSpPr/>
          <p:nvPr/>
        </p:nvSpPr>
        <p:spPr>
          <a:xfrm>
            <a:off x="549073" y="2459746"/>
            <a:ext cx="2294736" cy="369332"/>
          </a:xfrm>
          <a:prstGeom prst="rect">
            <a:avLst/>
          </a:prstGeom>
        </p:spPr>
        <p:txBody>
          <a:bodyPr wrap="square">
            <a:spAutoFit/>
          </a:bodyPr>
          <a:lstStyle/>
          <a:p>
            <a:r>
              <a:rPr lang="en-US" altLang="zh-CN" sz="1800" dirty="0"/>
              <a:t>(7)</a:t>
            </a:r>
            <a:r>
              <a:rPr lang="zh-CN" altLang="zh-CN" sz="1800" dirty="0"/>
              <a:t>社会适应</a:t>
            </a:r>
            <a:r>
              <a:rPr lang="zh-CN" altLang="zh-CN" sz="1800" dirty="0" smtClean="0"/>
              <a:t>正常</a:t>
            </a:r>
            <a:endParaRPr lang="zh-CN" altLang="zh-CN" sz="1800" dirty="0"/>
          </a:p>
        </p:txBody>
      </p:sp>
      <p:sp>
        <p:nvSpPr>
          <p:cNvPr id="15" name="矩形 14"/>
          <p:cNvSpPr/>
          <p:nvPr/>
        </p:nvSpPr>
        <p:spPr>
          <a:xfrm>
            <a:off x="3635896" y="2459746"/>
            <a:ext cx="3816424" cy="369332"/>
          </a:xfrm>
          <a:prstGeom prst="rect">
            <a:avLst/>
          </a:prstGeom>
        </p:spPr>
        <p:txBody>
          <a:bodyPr wrap="square">
            <a:spAutoFit/>
          </a:bodyPr>
          <a:lstStyle/>
          <a:p>
            <a:r>
              <a:rPr lang="en-US" altLang="zh-CN" sz="1800" dirty="0"/>
              <a:t>(8)</a:t>
            </a:r>
            <a:r>
              <a:rPr lang="zh-CN" altLang="zh-CN" sz="1800" dirty="0"/>
              <a:t>心理行为符合大学生</a:t>
            </a:r>
            <a:r>
              <a:rPr lang="zh-CN" altLang="zh-CN" sz="1800" dirty="0" smtClean="0"/>
              <a:t>年龄特征</a:t>
            </a:r>
            <a:endParaRPr lang="zh-CN" altLang="zh-CN" sz="1800" dirty="0"/>
          </a:p>
        </p:txBody>
      </p:sp>
    </p:spTree>
    <p:extLst>
      <p:ext uri="{BB962C8B-B14F-4D97-AF65-F5344CB8AC3E}">
        <p14:creationId xmlns:p14="http://schemas.microsoft.com/office/powerpoint/2010/main" val="3809060559"/>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2503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第二节大学生心理健康标准与测定</a:t>
            </a:r>
          </a:p>
        </p:txBody>
      </p:sp>
      <p:sp>
        <p:nvSpPr>
          <p:cNvPr id="9" name="TextBox 8"/>
          <p:cNvSpPr txBox="1"/>
          <p:nvPr/>
        </p:nvSpPr>
        <p:spPr>
          <a:xfrm>
            <a:off x="513401" y="699542"/>
            <a:ext cx="2518959" cy="377026"/>
          </a:xfrm>
          <a:prstGeom prst="rect">
            <a:avLst/>
          </a:prstGeom>
          <a:noFill/>
        </p:spPr>
        <p:txBody>
          <a:bodyPr wrap="none" lIns="68580" tIns="34290" rIns="68580" bIns="34290" rtlCol="0">
            <a:spAutoFit/>
          </a:bodyPr>
          <a:lstStyle/>
          <a:p>
            <a:r>
              <a:rPr lang="en-US" altLang="zh-CN" sz="2000" b="1" dirty="0"/>
              <a:t> </a:t>
            </a:r>
            <a:r>
              <a:rPr lang="zh-CN" altLang="zh-CN" sz="2000" b="1" dirty="0"/>
              <a:t>三、心理健康的测定</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2862322"/>
          </a:xfrm>
          <a:prstGeom prst="rect">
            <a:avLst/>
          </a:prstGeom>
        </p:spPr>
        <p:txBody>
          <a:bodyPr wrap="square">
            <a:spAutoFit/>
          </a:bodyPr>
          <a:lstStyle/>
          <a:p>
            <a:r>
              <a:rPr lang="en-US" altLang="zh-CN" sz="1800" dirty="0"/>
              <a:t>1.</a:t>
            </a:r>
            <a:r>
              <a:rPr lang="zh-CN" altLang="zh-CN" sz="1800" dirty="0"/>
              <a:t>心理测验法</a:t>
            </a:r>
          </a:p>
          <a:p>
            <a:r>
              <a:rPr lang="zh-CN" altLang="zh-CN" sz="1800" dirty="0"/>
              <a:t>心理测验法虽然比较科学、可靠，但必须有相应的量表，而且使用者要经专业培训。目前有关心理健康方面的量表使用的范围、测定的内容有限，还不能满足需要，因此，人们也常用精神检查法。</a:t>
            </a:r>
          </a:p>
          <a:p>
            <a:r>
              <a:rPr lang="en-US" altLang="zh-CN" sz="1800" dirty="0"/>
              <a:t>2.</a:t>
            </a:r>
            <a:r>
              <a:rPr lang="zh-CN" altLang="zh-CN" sz="1800" dirty="0"/>
              <a:t>精神检查法</a:t>
            </a:r>
          </a:p>
          <a:p>
            <a:r>
              <a:rPr lang="zh-CN" altLang="zh-CN" sz="1800" dirty="0"/>
              <a:t>精神检查法原指精神科医生收集精神科病史时，通过交谈与观察检查患者精神活动的一种常用方法。一般多由具有心理健康专业知识的专业人员，在心理咨询或治疗中，对当事人做出心理健康问题的性质、类型、程度的评判。此方法多用于个别检查，要求评定人员具有较丰富的专业知识和经验，否则容易误判，尤其当症状不典型、不明显或时好时坏时，更需谨慎。</a:t>
            </a:r>
          </a:p>
        </p:txBody>
      </p:sp>
    </p:spTree>
    <p:extLst>
      <p:ext uri="{BB962C8B-B14F-4D97-AF65-F5344CB8AC3E}">
        <p14:creationId xmlns:p14="http://schemas.microsoft.com/office/powerpoint/2010/main" val="3450106544"/>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2772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第三节大学生心理健康教育</a:t>
            </a:r>
          </a:p>
        </p:txBody>
      </p:sp>
      <p:sp>
        <p:nvSpPr>
          <p:cNvPr id="9" name="TextBox 8"/>
          <p:cNvSpPr txBox="1"/>
          <p:nvPr/>
        </p:nvSpPr>
        <p:spPr>
          <a:xfrm>
            <a:off x="513401" y="699542"/>
            <a:ext cx="2777042" cy="377026"/>
          </a:xfrm>
          <a:prstGeom prst="rect">
            <a:avLst/>
          </a:prstGeom>
          <a:noFill/>
        </p:spPr>
        <p:txBody>
          <a:bodyPr wrap="none" lIns="68580" tIns="34290" rIns="68580" bIns="34290" rtlCol="0">
            <a:spAutoFit/>
          </a:bodyPr>
          <a:lstStyle/>
          <a:p>
            <a:r>
              <a:rPr lang="en-US" altLang="zh-CN" sz="2000" b="1" dirty="0"/>
              <a:t> </a:t>
            </a:r>
            <a:r>
              <a:rPr lang="zh-CN" altLang="zh-CN" sz="2000" b="1" dirty="0"/>
              <a:t>一、大学生的身心特点</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1.</a:t>
            </a:r>
            <a:r>
              <a:rPr lang="zh-CN" altLang="zh-CN" sz="1800" dirty="0"/>
              <a:t>大学生的生理特征</a:t>
            </a:r>
          </a:p>
        </p:txBody>
      </p:sp>
      <p:sp>
        <p:nvSpPr>
          <p:cNvPr id="6" name="矩形 5"/>
          <p:cNvSpPr/>
          <p:nvPr/>
        </p:nvSpPr>
        <p:spPr>
          <a:xfrm>
            <a:off x="549073" y="1445900"/>
            <a:ext cx="8055376" cy="2677656"/>
          </a:xfrm>
          <a:prstGeom prst="rect">
            <a:avLst/>
          </a:prstGeom>
        </p:spPr>
        <p:txBody>
          <a:bodyPr wrap="square">
            <a:spAutoFit/>
          </a:bodyPr>
          <a:lstStyle/>
          <a:p>
            <a:r>
              <a:rPr lang="en-US" altLang="zh-CN" dirty="0"/>
              <a:t>(1)</a:t>
            </a:r>
            <a:r>
              <a:rPr lang="zh-CN" altLang="zh-CN" dirty="0"/>
              <a:t>体，突出地体现在身高和体重的急剧变化。人一生有两次生长高峰：一是出生到周岁，这一时期身高可增加</a:t>
            </a:r>
            <a:r>
              <a:rPr lang="en-US" altLang="zh-CN" dirty="0"/>
              <a:t>50%</a:t>
            </a:r>
            <a:r>
              <a:rPr lang="zh-CN" altLang="zh-CN" dirty="0"/>
              <a:t>，体重可增加一倍；二是青年期，男女青年平均每年的身高和体重都增长较快。迅速的成长使青年人骨骼粗壮，肌肉发达，在体形上跻入了成人的行列。</a:t>
            </a:r>
          </a:p>
          <a:p>
            <a:r>
              <a:rPr lang="en-US" altLang="zh-CN" dirty="0"/>
              <a:t>(2)</a:t>
            </a:r>
            <a:r>
              <a:rPr lang="zh-CN" altLang="zh-CN" dirty="0"/>
              <a:t>力，青年期生命力处于最旺盛时期。身体的各个系统、器官全面发展；心脏的重量猛增至出生时的</a:t>
            </a:r>
            <a:r>
              <a:rPr lang="en-US" altLang="zh-CN" dirty="0"/>
              <a:t>10</a:t>
            </a:r>
            <a:r>
              <a:rPr lang="zh-CN" altLang="zh-CN" dirty="0"/>
              <a:t>倍，肺活量达</a:t>
            </a:r>
            <a:r>
              <a:rPr lang="en-US" altLang="zh-CN" dirty="0"/>
              <a:t>4800</a:t>
            </a:r>
            <a:r>
              <a:rPr lang="zh-CN" altLang="zh-CN" dirty="0"/>
              <a:t>毫升，食欲极佳，胃肠容量达到最大，体温、脉搏、呼吸、血压发生明显变化，脑垂体加快各种激素的分泌，新陈代谢处于最佳状态。青年人充满了生机和活力。</a:t>
            </a:r>
          </a:p>
          <a:p>
            <a:r>
              <a:rPr lang="en-US" altLang="zh-CN" dirty="0"/>
              <a:t>(3)</a:t>
            </a:r>
            <a:r>
              <a:rPr lang="zh-CN" altLang="zh-CN" dirty="0"/>
              <a:t>脑，大脑和神经系统处于最发达状态。脑重量达到极值，脑神经细胞的分化机能达到成人水平，大脑的第一和第二信号系统的功能已经完善。由于大脑的发达和完善，使得青年人能够理智地走向社会。</a:t>
            </a:r>
          </a:p>
          <a:p>
            <a:r>
              <a:rPr lang="en-US" altLang="zh-CN" dirty="0"/>
              <a:t>(4)</a:t>
            </a:r>
            <a:r>
              <a:rPr lang="zh-CN" altLang="zh-CN" dirty="0"/>
              <a:t>性，青春期是性萌发和性成熟最神秘最敏感的时期。第一、第二性征突出变化，男女性别差异明显。在青年中期，个体的生理发育已接近完成，已具备了成年人的体格以及各种生理功能，故又称此阶段为性成熟期。</a:t>
            </a:r>
          </a:p>
        </p:txBody>
      </p:sp>
    </p:spTree>
    <p:extLst>
      <p:ext uri="{BB962C8B-B14F-4D97-AF65-F5344CB8AC3E}">
        <p14:creationId xmlns:p14="http://schemas.microsoft.com/office/powerpoint/2010/main" val="3286745046"/>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2772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第三节大学生心理健康教育</a:t>
            </a:r>
          </a:p>
        </p:txBody>
      </p:sp>
      <p:sp>
        <p:nvSpPr>
          <p:cNvPr id="9" name="TextBox 8"/>
          <p:cNvSpPr txBox="1"/>
          <p:nvPr/>
        </p:nvSpPr>
        <p:spPr>
          <a:xfrm>
            <a:off x="513401" y="699542"/>
            <a:ext cx="2777042" cy="377026"/>
          </a:xfrm>
          <a:prstGeom prst="rect">
            <a:avLst/>
          </a:prstGeom>
          <a:noFill/>
        </p:spPr>
        <p:txBody>
          <a:bodyPr wrap="none" lIns="68580" tIns="34290" rIns="68580" bIns="34290" rtlCol="0">
            <a:spAutoFit/>
          </a:bodyPr>
          <a:lstStyle/>
          <a:p>
            <a:r>
              <a:rPr lang="en-US" altLang="zh-CN" sz="2000" b="1" dirty="0"/>
              <a:t> </a:t>
            </a:r>
            <a:r>
              <a:rPr lang="zh-CN" altLang="zh-CN" sz="2000" b="1" dirty="0"/>
              <a:t>一、大学生的身心特点</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2.</a:t>
            </a:r>
            <a:r>
              <a:rPr lang="zh-CN" altLang="zh-CN" sz="1800" dirty="0"/>
              <a:t>大学生的心理特征</a:t>
            </a:r>
          </a:p>
        </p:txBody>
      </p:sp>
      <p:sp>
        <p:nvSpPr>
          <p:cNvPr id="6" name="矩形 5"/>
          <p:cNvSpPr/>
          <p:nvPr/>
        </p:nvSpPr>
        <p:spPr>
          <a:xfrm>
            <a:off x="549073" y="1445900"/>
            <a:ext cx="8055376" cy="1200329"/>
          </a:xfrm>
          <a:prstGeom prst="rect">
            <a:avLst/>
          </a:prstGeom>
        </p:spPr>
        <p:txBody>
          <a:bodyPr wrap="square">
            <a:spAutoFit/>
          </a:bodyPr>
          <a:lstStyle/>
          <a:p>
            <a:r>
              <a:rPr lang="en-US" altLang="zh-CN" sz="1800" dirty="0"/>
              <a:t>(1)</a:t>
            </a:r>
            <a:r>
              <a:rPr lang="zh-CN" altLang="zh-CN" sz="1800" dirty="0"/>
              <a:t>心理发展的</a:t>
            </a:r>
            <a:r>
              <a:rPr lang="zh-CN" altLang="zh-CN" sz="1800" dirty="0" smtClean="0"/>
              <a:t>过渡性</a:t>
            </a:r>
            <a:endParaRPr lang="en-US" altLang="zh-CN" sz="1800" dirty="0" smtClean="0"/>
          </a:p>
          <a:p>
            <a:r>
              <a:rPr lang="en-US" altLang="zh-CN" sz="1800" dirty="0"/>
              <a:t>(2)</a:t>
            </a:r>
            <a:r>
              <a:rPr lang="zh-CN" altLang="zh-CN" sz="1800" dirty="0"/>
              <a:t>心理发展的可塑性</a:t>
            </a:r>
          </a:p>
          <a:p>
            <a:r>
              <a:rPr lang="en-US" altLang="zh-CN" sz="1800" dirty="0"/>
              <a:t>(3)</a:t>
            </a:r>
            <a:r>
              <a:rPr lang="zh-CN" altLang="zh-CN" sz="1800" dirty="0"/>
              <a:t>心理发展的矛盾性</a:t>
            </a:r>
          </a:p>
          <a:p>
            <a:r>
              <a:rPr lang="en-US" altLang="zh-CN" sz="1800" dirty="0" smtClean="0"/>
              <a:t>(4</a:t>
            </a:r>
            <a:r>
              <a:rPr lang="en-US" altLang="zh-CN" sz="1800" dirty="0"/>
              <a:t>) </a:t>
            </a:r>
            <a:r>
              <a:rPr lang="zh-CN" altLang="zh-CN" sz="1800" dirty="0"/>
              <a:t>大学生心理发展的差异</a:t>
            </a:r>
            <a:r>
              <a:rPr lang="zh-CN" altLang="zh-CN" sz="1800" dirty="0" smtClean="0"/>
              <a:t>性</a:t>
            </a:r>
            <a:endParaRPr lang="zh-CN" altLang="zh-CN" sz="1800" dirty="0"/>
          </a:p>
        </p:txBody>
      </p:sp>
      <p:sp>
        <p:nvSpPr>
          <p:cNvPr id="7" name="矩形 6"/>
          <p:cNvSpPr/>
          <p:nvPr/>
        </p:nvSpPr>
        <p:spPr>
          <a:xfrm>
            <a:off x="549073" y="3022108"/>
            <a:ext cx="8055376" cy="369332"/>
          </a:xfrm>
          <a:prstGeom prst="rect">
            <a:avLst/>
          </a:prstGeom>
        </p:spPr>
        <p:txBody>
          <a:bodyPr wrap="square">
            <a:spAutoFit/>
          </a:bodyPr>
          <a:lstStyle/>
          <a:p>
            <a:r>
              <a:rPr lang="en-US" altLang="zh-CN" sz="1800" dirty="0"/>
              <a:t>3.</a:t>
            </a:r>
            <a:r>
              <a:rPr lang="zh-CN" altLang="zh-CN" sz="1800" dirty="0"/>
              <a:t>大学生的社会适应性特征</a:t>
            </a:r>
          </a:p>
        </p:txBody>
      </p:sp>
    </p:spTree>
    <p:extLst>
      <p:ext uri="{BB962C8B-B14F-4D97-AF65-F5344CB8AC3E}">
        <p14:creationId xmlns:p14="http://schemas.microsoft.com/office/powerpoint/2010/main" val="4180533792"/>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2772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第三节大学生心理健康教育</a:t>
            </a:r>
          </a:p>
        </p:txBody>
      </p:sp>
      <p:sp>
        <p:nvSpPr>
          <p:cNvPr id="9" name="TextBox 8"/>
          <p:cNvSpPr txBox="1"/>
          <p:nvPr/>
        </p:nvSpPr>
        <p:spPr>
          <a:xfrm>
            <a:off x="513401" y="699542"/>
            <a:ext cx="3809376" cy="377026"/>
          </a:xfrm>
          <a:prstGeom prst="rect">
            <a:avLst/>
          </a:prstGeom>
          <a:noFill/>
        </p:spPr>
        <p:txBody>
          <a:bodyPr wrap="none" lIns="68580" tIns="34290" rIns="68580" bIns="34290" rtlCol="0">
            <a:spAutoFit/>
          </a:bodyPr>
          <a:lstStyle/>
          <a:p>
            <a:r>
              <a:rPr lang="en-US" altLang="zh-CN" sz="2000" b="1" dirty="0"/>
              <a:t> </a:t>
            </a:r>
            <a:r>
              <a:rPr lang="zh-CN" altLang="zh-CN" sz="2000" b="1" dirty="0"/>
              <a:t>二、大学生常见的心理健康问题</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1.</a:t>
            </a:r>
            <a:r>
              <a:rPr lang="zh-CN" altLang="zh-CN" sz="1800" dirty="0"/>
              <a:t>大学生心理健康现状</a:t>
            </a:r>
          </a:p>
        </p:txBody>
      </p:sp>
      <p:sp>
        <p:nvSpPr>
          <p:cNvPr id="10" name="矩形 9"/>
          <p:cNvSpPr/>
          <p:nvPr/>
        </p:nvSpPr>
        <p:spPr>
          <a:xfrm>
            <a:off x="549073" y="1445900"/>
            <a:ext cx="8055376" cy="923330"/>
          </a:xfrm>
          <a:prstGeom prst="rect">
            <a:avLst/>
          </a:prstGeom>
        </p:spPr>
        <p:txBody>
          <a:bodyPr wrap="square">
            <a:spAutoFit/>
          </a:bodyPr>
          <a:lstStyle/>
          <a:p>
            <a:r>
              <a:rPr lang="en-US" altLang="zh-CN" sz="1800" dirty="0"/>
              <a:t>(1) </a:t>
            </a:r>
            <a:r>
              <a:rPr lang="zh-CN" altLang="zh-CN" sz="1800" dirty="0"/>
              <a:t>多数大学生的心理是比较健康的</a:t>
            </a:r>
          </a:p>
          <a:p>
            <a:r>
              <a:rPr lang="en-US" altLang="zh-CN" sz="1800" dirty="0" smtClean="0"/>
              <a:t>(</a:t>
            </a:r>
            <a:r>
              <a:rPr lang="en-US" altLang="zh-CN" sz="1800" dirty="0"/>
              <a:t>2)</a:t>
            </a:r>
            <a:r>
              <a:rPr lang="zh-CN" altLang="zh-CN" sz="1800" dirty="0"/>
              <a:t>大学生是心理障碍的高发群体</a:t>
            </a:r>
          </a:p>
          <a:p>
            <a:r>
              <a:rPr lang="en-US" altLang="zh-CN" sz="1800" dirty="0" smtClean="0"/>
              <a:t>(</a:t>
            </a:r>
            <a:r>
              <a:rPr lang="en-US" altLang="zh-CN" sz="1800" dirty="0"/>
              <a:t>3) </a:t>
            </a:r>
            <a:r>
              <a:rPr lang="zh-CN" altLang="zh-CN" sz="1800" dirty="0"/>
              <a:t>大学生心理问题分布具有一定的特点</a:t>
            </a:r>
          </a:p>
        </p:txBody>
      </p:sp>
    </p:spTree>
    <p:extLst>
      <p:ext uri="{BB962C8B-B14F-4D97-AF65-F5344CB8AC3E}">
        <p14:creationId xmlns:p14="http://schemas.microsoft.com/office/powerpoint/2010/main" val="2954808218"/>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2772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第三节大学生心理健康教育</a:t>
            </a:r>
          </a:p>
        </p:txBody>
      </p:sp>
      <p:sp>
        <p:nvSpPr>
          <p:cNvPr id="9" name="TextBox 8"/>
          <p:cNvSpPr txBox="1"/>
          <p:nvPr/>
        </p:nvSpPr>
        <p:spPr>
          <a:xfrm>
            <a:off x="513401" y="699542"/>
            <a:ext cx="3809376" cy="377026"/>
          </a:xfrm>
          <a:prstGeom prst="rect">
            <a:avLst/>
          </a:prstGeom>
          <a:noFill/>
        </p:spPr>
        <p:txBody>
          <a:bodyPr wrap="none" lIns="68580" tIns="34290" rIns="68580" bIns="34290" rtlCol="0">
            <a:spAutoFit/>
          </a:bodyPr>
          <a:lstStyle/>
          <a:p>
            <a:r>
              <a:rPr lang="zh-CN" altLang="zh-CN" sz="2000" b="1" dirty="0" smtClean="0"/>
              <a:t>二</a:t>
            </a:r>
            <a:r>
              <a:rPr lang="zh-CN" altLang="zh-CN" sz="2000" b="1" dirty="0"/>
              <a:t>、大学生常见的心理健康问题</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2.</a:t>
            </a:r>
            <a:r>
              <a:rPr lang="zh-CN" altLang="zh-CN" sz="1800" dirty="0"/>
              <a:t>大学生常见的心理问题与心理障碍</a:t>
            </a:r>
          </a:p>
        </p:txBody>
      </p:sp>
      <p:sp>
        <p:nvSpPr>
          <p:cNvPr id="10" name="矩形 9"/>
          <p:cNvSpPr/>
          <p:nvPr/>
        </p:nvSpPr>
        <p:spPr>
          <a:xfrm>
            <a:off x="549073" y="1445900"/>
            <a:ext cx="8055376" cy="2308324"/>
          </a:xfrm>
          <a:prstGeom prst="rect">
            <a:avLst/>
          </a:prstGeom>
        </p:spPr>
        <p:txBody>
          <a:bodyPr wrap="square">
            <a:spAutoFit/>
          </a:bodyPr>
          <a:lstStyle/>
          <a:p>
            <a:r>
              <a:rPr lang="en-US" altLang="zh-CN" sz="1800" dirty="0"/>
              <a:t>(1)</a:t>
            </a:r>
            <a:r>
              <a:rPr lang="zh-CN" altLang="zh-CN" sz="1800" dirty="0"/>
              <a:t>学业</a:t>
            </a:r>
            <a:r>
              <a:rPr lang="zh-CN" altLang="zh-CN" sz="1800" dirty="0" smtClean="0"/>
              <a:t>问题</a:t>
            </a:r>
            <a:endParaRPr lang="en-US" altLang="zh-CN" sz="1800" dirty="0" smtClean="0"/>
          </a:p>
          <a:p>
            <a:r>
              <a:rPr lang="en-US" altLang="zh-CN" sz="1800" dirty="0"/>
              <a:t>(2)</a:t>
            </a:r>
            <a:r>
              <a:rPr lang="zh-CN" altLang="zh-CN" sz="1800" dirty="0"/>
              <a:t>情绪问题</a:t>
            </a:r>
          </a:p>
          <a:p>
            <a:r>
              <a:rPr lang="en-US" altLang="zh-CN" sz="1800" dirty="0"/>
              <a:t>(3)</a:t>
            </a:r>
            <a:r>
              <a:rPr lang="zh-CN" altLang="zh-CN" sz="1800" dirty="0"/>
              <a:t>人际关系问题</a:t>
            </a:r>
          </a:p>
          <a:p>
            <a:r>
              <a:rPr lang="en-US" altLang="zh-CN" sz="1800" dirty="0"/>
              <a:t>(4)</a:t>
            </a:r>
            <a:r>
              <a:rPr lang="zh-CN" altLang="zh-CN" sz="1800" dirty="0"/>
              <a:t>焦虑问题</a:t>
            </a:r>
          </a:p>
          <a:p>
            <a:r>
              <a:rPr lang="en-US" altLang="zh-CN" sz="1800" dirty="0"/>
              <a:t>(5)</a:t>
            </a:r>
            <a:r>
              <a:rPr lang="zh-CN" altLang="zh-CN" sz="1800" dirty="0"/>
              <a:t>情感问题</a:t>
            </a:r>
          </a:p>
          <a:p>
            <a:r>
              <a:rPr lang="en-US" altLang="zh-CN" sz="1800" dirty="0"/>
              <a:t>(6)</a:t>
            </a:r>
            <a:r>
              <a:rPr lang="zh-CN" altLang="zh-CN" sz="1800" dirty="0"/>
              <a:t>性教育问题</a:t>
            </a:r>
          </a:p>
          <a:p>
            <a:r>
              <a:rPr lang="en-US" altLang="zh-CN" sz="1800" dirty="0"/>
              <a:t>(7)</a:t>
            </a:r>
            <a:r>
              <a:rPr lang="zh-CN" altLang="zh-CN" sz="1800" dirty="0"/>
              <a:t>大学生活适应问题</a:t>
            </a:r>
          </a:p>
          <a:p>
            <a:r>
              <a:rPr lang="en-US" altLang="zh-CN" sz="1800" dirty="0"/>
              <a:t>(8)</a:t>
            </a:r>
            <a:r>
              <a:rPr lang="zh-CN" altLang="zh-CN" sz="1800" dirty="0"/>
              <a:t>特殊群体学生的心理健康</a:t>
            </a:r>
            <a:r>
              <a:rPr lang="zh-CN" altLang="zh-CN" sz="1800" dirty="0" smtClean="0"/>
              <a:t>问题</a:t>
            </a:r>
            <a:endParaRPr lang="zh-CN" altLang="zh-CN" sz="1800" dirty="0"/>
          </a:p>
        </p:txBody>
      </p:sp>
    </p:spTree>
    <p:extLst>
      <p:ext uri="{BB962C8B-B14F-4D97-AF65-F5344CB8AC3E}">
        <p14:creationId xmlns:p14="http://schemas.microsoft.com/office/powerpoint/2010/main" val="3535919744"/>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2772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第三节大学生心理健康教育</a:t>
            </a:r>
          </a:p>
        </p:txBody>
      </p:sp>
      <p:sp>
        <p:nvSpPr>
          <p:cNvPr id="9" name="TextBox 8"/>
          <p:cNvSpPr txBox="1"/>
          <p:nvPr/>
        </p:nvSpPr>
        <p:spPr>
          <a:xfrm>
            <a:off x="513401" y="699542"/>
            <a:ext cx="4525919" cy="377026"/>
          </a:xfrm>
          <a:prstGeom prst="rect">
            <a:avLst/>
          </a:prstGeom>
          <a:noFill/>
        </p:spPr>
        <p:txBody>
          <a:bodyPr wrap="none" lIns="68580" tIns="34290" rIns="68580" bIns="34290" rtlCol="0">
            <a:spAutoFit/>
          </a:bodyPr>
          <a:lstStyle/>
          <a:p>
            <a:r>
              <a:rPr lang="zh-CN" altLang="zh-CN" sz="2000" b="1" dirty="0"/>
              <a:t>三、大学生心理健康问题的原因与对策</a:t>
            </a:r>
            <a:endParaRPr lang="zh-CN" altLang="zh-CN" sz="2000" dirty="0"/>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1.</a:t>
            </a:r>
            <a:r>
              <a:rPr lang="zh-CN" altLang="zh-CN" sz="1800" dirty="0"/>
              <a:t>大学生心理问题产生的新特点</a:t>
            </a:r>
          </a:p>
        </p:txBody>
      </p:sp>
      <p:sp>
        <p:nvSpPr>
          <p:cNvPr id="10" name="矩形 9"/>
          <p:cNvSpPr/>
          <p:nvPr/>
        </p:nvSpPr>
        <p:spPr>
          <a:xfrm>
            <a:off x="549073" y="1445900"/>
            <a:ext cx="8055376" cy="2585323"/>
          </a:xfrm>
          <a:prstGeom prst="rect">
            <a:avLst/>
          </a:prstGeom>
        </p:spPr>
        <p:txBody>
          <a:bodyPr wrap="square">
            <a:spAutoFit/>
          </a:bodyPr>
          <a:lstStyle/>
          <a:p>
            <a:r>
              <a:rPr lang="en-US" altLang="zh-CN" sz="1800" dirty="0"/>
              <a:t>(1)</a:t>
            </a:r>
            <a:r>
              <a:rPr lang="zh-CN" altLang="zh-CN" sz="1800" dirty="0"/>
              <a:t>心理问题的掩饰性较强</a:t>
            </a:r>
          </a:p>
          <a:p>
            <a:r>
              <a:rPr lang="zh-CN" altLang="zh-CN" sz="1800" dirty="0"/>
              <a:t>近年来对大学生自杀危机个案的调查结果就反映了这一点。在大学生自杀个案中，有近一半的学生具有心理的掩饰性，在别人面前表现得积极乐观，但他们的内心极为敏感脆弱，充满压力，却从不向别人表露真实的自我。这种自我掩饰导致了心理压力不能释放，最终用放弃生命来寻求心理解脱</a:t>
            </a:r>
            <a:r>
              <a:rPr lang="zh-CN" altLang="zh-CN" sz="1800" dirty="0" smtClean="0"/>
              <a:t>。</a:t>
            </a:r>
            <a:endParaRPr lang="en-US" altLang="zh-CN" sz="1800" dirty="0" smtClean="0"/>
          </a:p>
          <a:p>
            <a:endParaRPr lang="zh-CN" altLang="zh-CN" sz="1800" dirty="0"/>
          </a:p>
          <a:p>
            <a:r>
              <a:rPr lang="en-US" altLang="zh-CN" sz="1800" dirty="0"/>
              <a:t>(2)</a:t>
            </a:r>
            <a:r>
              <a:rPr lang="zh-CN" altLang="zh-CN" sz="1800" dirty="0"/>
              <a:t>心理问题多而复杂</a:t>
            </a:r>
          </a:p>
          <a:p>
            <a:r>
              <a:rPr lang="zh-CN" altLang="zh-CN" sz="1800" dirty="0"/>
              <a:t>大学生心理问题的分类是相对的。实际上，一个学生的心理问题常常不是某一方面的问题，而是多种问题同时存在，相互叠加，相互影响。</a:t>
            </a:r>
          </a:p>
        </p:txBody>
      </p:sp>
    </p:spTree>
    <p:extLst>
      <p:ext uri="{BB962C8B-B14F-4D97-AF65-F5344CB8AC3E}">
        <p14:creationId xmlns:p14="http://schemas.microsoft.com/office/powerpoint/2010/main" val="3119735428"/>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2772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第三节大学生心理健康教育</a:t>
            </a:r>
          </a:p>
        </p:txBody>
      </p:sp>
      <p:sp>
        <p:nvSpPr>
          <p:cNvPr id="9" name="TextBox 8"/>
          <p:cNvSpPr txBox="1"/>
          <p:nvPr/>
        </p:nvSpPr>
        <p:spPr>
          <a:xfrm>
            <a:off x="513401" y="699542"/>
            <a:ext cx="4525919" cy="377026"/>
          </a:xfrm>
          <a:prstGeom prst="rect">
            <a:avLst/>
          </a:prstGeom>
          <a:noFill/>
        </p:spPr>
        <p:txBody>
          <a:bodyPr wrap="none" lIns="68580" tIns="34290" rIns="68580" bIns="34290" rtlCol="0">
            <a:spAutoFit/>
          </a:bodyPr>
          <a:lstStyle/>
          <a:p>
            <a:r>
              <a:rPr lang="zh-CN" altLang="zh-CN" sz="2000" b="1" dirty="0"/>
              <a:t>三、大学生心理健康问题的原因与对策</a:t>
            </a:r>
            <a:endParaRPr lang="zh-CN" altLang="zh-CN" sz="2000" dirty="0"/>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2.</a:t>
            </a:r>
            <a:r>
              <a:rPr lang="zh-CN" altLang="zh-CN" sz="1800" dirty="0"/>
              <a:t>实现大学生心理健康的方法</a:t>
            </a:r>
          </a:p>
        </p:txBody>
      </p:sp>
      <p:sp>
        <p:nvSpPr>
          <p:cNvPr id="10" name="矩形 9"/>
          <p:cNvSpPr/>
          <p:nvPr/>
        </p:nvSpPr>
        <p:spPr>
          <a:xfrm>
            <a:off x="549073" y="1445900"/>
            <a:ext cx="8055376" cy="1200329"/>
          </a:xfrm>
          <a:prstGeom prst="rect">
            <a:avLst/>
          </a:prstGeom>
        </p:spPr>
        <p:txBody>
          <a:bodyPr wrap="square">
            <a:spAutoFit/>
          </a:bodyPr>
          <a:lstStyle/>
          <a:p>
            <a:r>
              <a:rPr lang="en-US" altLang="zh-CN" sz="1800" dirty="0"/>
              <a:t>(1)</a:t>
            </a:r>
            <a:r>
              <a:rPr lang="zh-CN" altLang="zh-CN" sz="1800" dirty="0"/>
              <a:t>掌握必要的心理健康</a:t>
            </a:r>
            <a:r>
              <a:rPr lang="zh-CN" altLang="zh-CN" sz="1800" dirty="0" smtClean="0"/>
              <a:t>知识</a:t>
            </a:r>
            <a:endParaRPr lang="en-US" altLang="zh-CN" sz="1800" dirty="0" smtClean="0"/>
          </a:p>
          <a:p>
            <a:r>
              <a:rPr lang="en-US" altLang="zh-CN" sz="1800" dirty="0"/>
              <a:t>(2)</a:t>
            </a:r>
            <a:r>
              <a:rPr lang="zh-CN" altLang="zh-CN" sz="1800" dirty="0"/>
              <a:t>预防与消除亚健康状态</a:t>
            </a:r>
          </a:p>
          <a:p>
            <a:r>
              <a:rPr lang="en-US" altLang="zh-CN" sz="1800" dirty="0" smtClean="0"/>
              <a:t>(3)</a:t>
            </a:r>
            <a:r>
              <a:rPr lang="zh-CN" altLang="zh-CN" sz="1800" dirty="0" smtClean="0"/>
              <a:t>培养良好的人格品质</a:t>
            </a:r>
            <a:endParaRPr lang="en-US" altLang="zh-CN" sz="1800" dirty="0" smtClean="0"/>
          </a:p>
          <a:p>
            <a:r>
              <a:rPr lang="en-US" altLang="zh-CN" sz="1800" dirty="0"/>
              <a:t>(4)</a:t>
            </a:r>
            <a:r>
              <a:rPr lang="zh-CN" altLang="zh-CN" sz="1800" dirty="0"/>
              <a:t>主动接受心理辅导与</a:t>
            </a:r>
            <a:r>
              <a:rPr lang="zh-CN" altLang="zh-CN" sz="1800" dirty="0" smtClean="0"/>
              <a:t>咨询</a:t>
            </a:r>
            <a:endParaRPr lang="zh-CN" altLang="zh-CN" sz="1800" dirty="0"/>
          </a:p>
        </p:txBody>
      </p:sp>
    </p:spTree>
    <p:extLst>
      <p:ext uri="{BB962C8B-B14F-4D97-AF65-F5344CB8AC3E}">
        <p14:creationId xmlns:p14="http://schemas.microsoft.com/office/powerpoint/2010/main" val="3328843220"/>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2772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第三节大学生心理健康教育</a:t>
            </a:r>
          </a:p>
        </p:txBody>
      </p:sp>
      <p:sp>
        <p:nvSpPr>
          <p:cNvPr id="9" name="TextBox 8"/>
          <p:cNvSpPr txBox="1"/>
          <p:nvPr/>
        </p:nvSpPr>
        <p:spPr>
          <a:xfrm>
            <a:off x="513401" y="699542"/>
            <a:ext cx="4525919" cy="377026"/>
          </a:xfrm>
          <a:prstGeom prst="rect">
            <a:avLst/>
          </a:prstGeom>
          <a:noFill/>
        </p:spPr>
        <p:txBody>
          <a:bodyPr wrap="none" lIns="68580" tIns="34290" rIns="68580" bIns="34290" rtlCol="0">
            <a:spAutoFit/>
          </a:bodyPr>
          <a:lstStyle/>
          <a:p>
            <a:r>
              <a:rPr lang="zh-CN" altLang="zh-CN" sz="2000" b="1" dirty="0"/>
              <a:t>三、大学生心理健康问题的原因与对策</a:t>
            </a:r>
            <a:endParaRPr lang="zh-CN" altLang="zh-CN" sz="2000" dirty="0"/>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3.</a:t>
            </a:r>
            <a:r>
              <a:rPr lang="zh-CN" altLang="zh-CN" sz="1800" dirty="0"/>
              <a:t>大学生心理健康问题的对策</a:t>
            </a:r>
          </a:p>
        </p:txBody>
      </p:sp>
      <p:sp>
        <p:nvSpPr>
          <p:cNvPr id="10" name="矩形 9"/>
          <p:cNvSpPr/>
          <p:nvPr/>
        </p:nvSpPr>
        <p:spPr>
          <a:xfrm>
            <a:off x="549073" y="1445900"/>
            <a:ext cx="8055376" cy="1754326"/>
          </a:xfrm>
          <a:prstGeom prst="rect">
            <a:avLst/>
          </a:prstGeom>
        </p:spPr>
        <p:txBody>
          <a:bodyPr wrap="square">
            <a:spAutoFit/>
          </a:bodyPr>
          <a:lstStyle/>
          <a:p>
            <a:r>
              <a:rPr lang="en-US" altLang="zh-CN" sz="1800" dirty="0"/>
              <a:t>(1) </a:t>
            </a:r>
            <a:r>
              <a:rPr lang="zh-CN" altLang="zh-CN" sz="1800" dirty="0"/>
              <a:t>宣传心理健康知识</a:t>
            </a:r>
          </a:p>
          <a:p>
            <a:r>
              <a:rPr lang="en-US" altLang="zh-CN" sz="1800" dirty="0" smtClean="0"/>
              <a:t>(</a:t>
            </a:r>
            <a:r>
              <a:rPr lang="en-US" altLang="zh-CN" sz="1800" dirty="0"/>
              <a:t>2)</a:t>
            </a:r>
            <a:r>
              <a:rPr lang="zh-CN" altLang="zh-CN" sz="1800" dirty="0"/>
              <a:t>开展心理普查，建立学生心理档案</a:t>
            </a:r>
          </a:p>
          <a:p>
            <a:r>
              <a:rPr lang="en-US" altLang="zh-CN" sz="1800" dirty="0"/>
              <a:t>(3)</a:t>
            </a:r>
            <a:r>
              <a:rPr lang="zh-CN" altLang="zh-CN" sz="1800" dirty="0"/>
              <a:t>开设大学生心理健康课程</a:t>
            </a:r>
          </a:p>
          <a:p>
            <a:r>
              <a:rPr lang="en-US" altLang="zh-CN" sz="1800" dirty="0"/>
              <a:t>(4) </a:t>
            </a:r>
            <a:r>
              <a:rPr lang="zh-CN" altLang="zh-CN" sz="1800" dirty="0"/>
              <a:t>开展心理咨询工作</a:t>
            </a:r>
          </a:p>
          <a:p>
            <a:r>
              <a:rPr lang="en-US" altLang="zh-CN" sz="1800" dirty="0"/>
              <a:t>(5)</a:t>
            </a:r>
            <a:r>
              <a:rPr lang="zh-CN" altLang="zh-CN" sz="1800" dirty="0"/>
              <a:t>提高教师的心理健康水平</a:t>
            </a:r>
          </a:p>
          <a:p>
            <a:r>
              <a:rPr lang="en-US" altLang="zh-CN" sz="1800" dirty="0"/>
              <a:t>(6)</a:t>
            </a:r>
            <a:r>
              <a:rPr lang="zh-CN" altLang="zh-CN" sz="1800" dirty="0"/>
              <a:t>养成良好的生活习惯</a:t>
            </a:r>
          </a:p>
        </p:txBody>
      </p:sp>
    </p:spTree>
    <p:extLst>
      <p:ext uri="{BB962C8B-B14F-4D97-AF65-F5344CB8AC3E}">
        <p14:creationId xmlns:p14="http://schemas.microsoft.com/office/powerpoint/2010/main" val="2433226362"/>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455421"/>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第一节</a:t>
            </a:r>
            <a:r>
              <a:rPr lang="en-US" altLang="zh-CN" sz="2400" b="1" dirty="0">
                <a:latin typeface="微软雅黑" pitchFamily="34" charset="-122"/>
                <a:ea typeface="微软雅黑" pitchFamily="34" charset="-122"/>
              </a:rPr>
              <a:t>  </a:t>
            </a:r>
            <a:r>
              <a:rPr lang="zh-CN" altLang="zh-CN" sz="2400" b="1" dirty="0">
                <a:latin typeface="微软雅黑" pitchFamily="34" charset="-122"/>
                <a:ea typeface="微软雅黑" pitchFamily="34" charset="-122"/>
              </a:rPr>
              <a:t>大学生心理与心理健康概述</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14217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心理健康标准与测定</a:t>
            </a:r>
          </a:p>
        </p:txBody>
      </p:sp>
      <p:sp>
        <p:nvSpPr>
          <p:cNvPr id="12" name="矩形 11"/>
          <p:cNvSpPr/>
          <p:nvPr/>
        </p:nvSpPr>
        <p:spPr>
          <a:xfrm>
            <a:off x="683568" y="2828925"/>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第三</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心理健康教育</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3000"/>
                            </p:stCondLst>
                            <p:childTnLst>
                              <p:par>
                                <p:cTn id="24" presetID="16" presetClass="entr" presetSubtype="37"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748462"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a:t>
            </a:r>
            <a:r>
              <a:rPr lang="en-US" altLang="zh-CN" sz="1800" b="1" dirty="0">
                <a:latin typeface="微软雅黑" pitchFamily="34" charset="-122"/>
                <a:ea typeface="微软雅黑" pitchFamily="34" charset="-122"/>
              </a:rPr>
              <a:t>  </a:t>
            </a:r>
            <a:r>
              <a:rPr lang="zh-CN" altLang="zh-CN" sz="1800" b="1" dirty="0">
                <a:latin typeface="微软雅黑" pitchFamily="34" charset="-122"/>
                <a:ea typeface="微软雅黑" pitchFamily="34" charset="-122"/>
              </a:rPr>
              <a:t>大学生心理与心理健康概述</a:t>
            </a:r>
          </a:p>
        </p:txBody>
      </p:sp>
      <p:sp>
        <p:nvSpPr>
          <p:cNvPr id="9" name="TextBox 8"/>
          <p:cNvSpPr txBox="1"/>
          <p:nvPr/>
        </p:nvSpPr>
        <p:spPr>
          <a:xfrm>
            <a:off x="513401" y="699542"/>
            <a:ext cx="5099794" cy="377026"/>
          </a:xfrm>
          <a:prstGeom prst="rect">
            <a:avLst/>
          </a:prstGeom>
          <a:noFill/>
        </p:spPr>
        <p:txBody>
          <a:bodyPr wrap="none" lIns="68580" tIns="34290" rIns="68580" bIns="34290" rtlCol="0">
            <a:spAutoFit/>
          </a:bodyPr>
          <a:lstStyle/>
          <a:p>
            <a:r>
              <a:rPr lang="en-US" altLang="zh-CN" sz="2000" b="1" dirty="0"/>
              <a:t> </a:t>
            </a:r>
            <a:r>
              <a:rPr lang="zh-CN" altLang="zh-CN" sz="2000" b="1" dirty="0"/>
              <a:t>一、心理健康的人更容易感受到幸福和快乐</a:t>
            </a:r>
            <a:endParaRPr lang="zh-CN" altLang="zh-CN" sz="2000" b="1" dirty="0">
              <a:latin typeface="微软雅黑" pitchFamily="34" charset="-122"/>
              <a:ea typeface="微软雅黑" pitchFamily="34" charset="-122"/>
            </a:endParaRPr>
          </a:p>
        </p:txBody>
      </p:sp>
      <p:sp>
        <p:nvSpPr>
          <p:cNvPr id="2" name="矩形 1"/>
          <p:cNvSpPr/>
          <p:nvPr/>
        </p:nvSpPr>
        <p:spPr>
          <a:xfrm>
            <a:off x="549073" y="1203598"/>
            <a:ext cx="8055376" cy="1754326"/>
          </a:xfrm>
          <a:prstGeom prst="rect">
            <a:avLst/>
          </a:prstGeom>
        </p:spPr>
        <p:txBody>
          <a:bodyPr wrap="square">
            <a:spAutoFit/>
          </a:bodyPr>
          <a:lstStyle/>
          <a:p>
            <a:r>
              <a:rPr lang="zh-CN" altLang="zh-CN" sz="1800" dirty="0"/>
              <a:t>主观幸福感有三个特点</a:t>
            </a:r>
            <a:r>
              <a:rPr lang="zh-CN" altLang="zh-CN" sz="1800" dirty="0" smtClean="0"/>
              <a:t>：</a:t>
            </a:r>
            <a:endParaRPr lang="en-US" altLang="zh-CN" sz="1800" dirty="0" smtClean="0"/>
          </a:p>
          <a:p>
            <a:r>
              <a:rPr lang="zh-CN" altLang="zh-CN" sz="1800" dirty="0" smtClean="0"/>
              <a:t>①</a:t>
            </a:r>
            <a:r>
              <a:rPr lang="zh-CN" altLang="zh-CN" sz="1800" dirty="0"/>
              <a:t>整体性。它是一种综合评价，包括积极情感、消极情感、对生活的满意感这三个维度</a:t>
            </a:r>
            <a:r>
              <a:rPr lang="zh-CN" altLang="zh-CN" sz="1800" dirty="0" smtClean="0"/>
              <a:t>；</a:t>
            </a:r>
            <a:endParaRPr lang="en-US" altLang="zh-CN" sz="1800" dirty="0" smtClean="0"/>
          </a:p>
          <a:p>
            <a:r>
              <a:rPr lang="zh-CN" altLang="zh-CN" sz="1800" dirty="0" smtClean="0"/>
              <a:t>②</a:t>
            </a:r>
            <a:r>
              <a:rPr lang="zh-CN" altLang="zh-CN" sz="1800" dirty="0"/>
              <a:t>主观性。它是依赖于评价者本人的标准而非他人的标准</a:t>
            </a:r>
            <a:r>
              <a:rPr lang="zh-CN" altLang="zh-CN" sz="1800" dirty="0" smtClean="0"/>
              <a:t>；</a:t>
            </a:r>
            <a:endParaRPr lang="en-US" altLang="zh-CN" sz="1800" dirty="0" smtClean="0"/>
          </a:p>
          <a:p>
            <a:r>
              <a:rPr lang="zh-CN" altLang="zh-CN" sz="1800" dirty="0" smtClean="0"/>
              <a:t>③</a:t>
            </a:r>
            <a:r>
              <a:rPr lang="zh-CN" altLang="zh-CN" sz="1800" dirty="0"/>
              <a:t>相对稳定性。虽然在每次测量时会受到当时情境和情绪状态的影响，但研究证实，它是一个相对稳定的值。</a:t>
            </a:r>
          </a:p>
        </p:txBody>
      </p:sp>
      <p:sp>
        <p:nvSpPr>
          <p:cNvPr id="11" name="矩形 10"/>
          <p:cNvSpPr/>
          <p:nvPr/>
        </p:nvSpPr>
        <p:spPr>
          <a:xfrm>
            <a:off x="549072" y="3147814"/>
            <a:ext cx="8055377" cy="646331"/>
          </a:xfrm>
          <a:prstGeom prst="rect">
            <a:avLst/>
          </a:prstGeom>
        </p:spPr>
        <p:txBody>
          <a:bodyPr wrap="square">
            <a:spAutoFit/>
          </a:bodyPr>
          <a:lstStyle/>
          <a:p>
            <a:r>
              <a:rPr lang="zh-CN" altLang="zh-CN" sz="1800" dirty="0"/>
              <a:t>心理学家认为，一个人的主观幸福感是与他的心理健康程度密切相关的，心理越健康的人，越容易感受到幸福。你是一个容易感受到幸福的人吗</a:t>
            </a:r>
            <a:r>
              <a:rPr lang="en-US" altLang="zh-CN" sz="1800" dirty="0"/>
              <a:t>?</a:t>
            </a:r>
            <a:endParaRPr lang="zh-CN" altLang="zh-CN" sz="1800" dirty="0"/>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748462"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a:t>
            </a:r>
            <a:r>
              <a:rPr lang="en-US" altLang="zh-CN" sz="1800" b="1" dirty="0">
                <a:latin typeface="微软雅黑" pitchFamily="34" charset="-122"/>
                <a:ea typeface="微软雅黑" pitchFamily="34" charset="-122"/>
              </a:rPr>
              <a:t>  </a:t>
            </a:r>
            <a:r>
              <a:rPr lang="zh-CN" altLang="zh-CN" sz="1800" b="1" dirty="0">
                <a:latin typeface="微软雅黑" pitchFamily="34" charset="-122"/>
                <a:ea typeface="微软雅黑" pitchFamily="34" charset="-122"/>
              </a:rPr>
              <a:t>大学生心理与心理健康概述</a:t>
            </a:r>
          </a:p>
        </p:txBody>
      </p:sp>
      <p:sp>
        <p:nvSpPr>
          <p:cNvPr id="9" name="TextBox 8"/>
          <p:cNvSpPr txBox="1"/>
          <p:nvPr/>
        </p:nvSpPr>
        <p:spPr>
          <a:xfrm>
            <a:off x="513401" y="699542"/>
            <a:ext cx="5099794" cy="377026"/>
          </a:xfrm>
          <a:prstGeom prst="rect">
            <a:avLst/>
          </a:prstGeom>
          <a:noFill/>
        </p:spPr>
        <p:txBody>
          <a:bodyPr wrap="none" lIns="68580" tIns="34290" rIns="68580" bIns="34290" rtlCol="0">
            <a:spAutoFit/>
          </a:bodyPr>
          <a:lstStyle/>
          <a:p>
            <a:r>
              <a:rPr lang="en-US" altLang="zh-CN" sz="2000" b="1" dirty="0"/>
              <a:t> </a:t>
            </a:r>
            <a:r>
              <a:rPr lang="zh-CN" altLang="zh-CN" sz="2000" b="1" dirty="0"/>
              <a:t>二、心理健康是事业成功、人生幸福的基石</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3416320"/>
          </a:xfrm>
          <a:prstGeom prst="rect">
            <a:avLst/>
          </a:prstGeom>
        </p:spPr>
        <p:txBody>
          <a:bodyPr wrap="square">
            <a:spAutoFit/>
          </a:bodyPr>
          <a:lstStyle/>
          <a:p>
            <a:r>
              <a:rPr lang="zh-CN" altLang="zh-CN" sz="1800" dirty="0"/>
              <a:t>在现实生活中普遍存在一种现象，即同样的学习环境，同样的工作、科研条件，但不同的人所取得的成绩和成就却不一样。就像大学，在同样的学校班级，而个人发展的情况却完全不同。造成人与人之间这种差异的因素，除智力水平不同外，最重要的原因在于人的心理素质中情感、意志和个性上的差异。科学家研究证实，世界上大多数有成就的科学家、企业家、社会活动家，在其成功的因素中，智力因素只占</a:t>
            </a:r>
            <a:r>
              <a:rPr lang="en-US" altLang="zh-CN" sz="1800" dirty="0"/>
              <a:t>20%</a:t>
            </a:r>
            <a:r>
              <a:rPr lang="zh-CN" altLang="zh-CN" sz="1800" dirty="0"/>
              <a:t>，而非智力因素却占</a:t>
            </a:r>
            <a:r>
              <a:rPr lang="en-US" altLang="zh-CN" sz="1800" dirty="0"/>
              <a:t>80%</a:t>
            </a:r>
            <a:r>
              <a:rPr lang="zh-CN" altLang="zh-CN" sz="1800" dirty="0"/>
              <a:t>。这表明良好的心理素质是事业成功的关键因素。</a:t>
            </a:r>
          </a:p>
          <a:p>
            <a:r>
              <a:rPr lang="zh-CN" altLang="zh-CN" sz="1800" dirty="0"/>
              <a:t>人生总是充满酸甜苦辣，不可能一帆风顺、一路鲜花和阳光。面对人生的种种考验，有人欢笑有人愁，欢笑者，生活美满幸福；忧愁者，生活无味，孤苦辛酸相随。所以，幸福是一种感觉，是一种心情。外在世界是一回事，我们的内心世界又是一种境界，我们或者欢欣鼓舞，以苦为乐，苦中求乐，或者消极苦闷，忧愁烦恼，垂头丧气，这主要由人的心理、自己的态度来支配和调节。</a:t>
            </a:r>
          </a:p>
        </p:txBody>
      </p:sp>
    </p:spTree>
    <p:extLst>
      <p:ext uri="{BB962C8B-B14F-4D97-AF65-F5344CB8AC3E}">
        <p14:creationId xmlns:p14="http://schemas.microsoft.com/office/powerpoint/2010/main" val="2623453128"/>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748462"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a:t>
            </a:r>
            <a:r>
              <a:rPr lang="en-US" altLang="zh-CN" sz="1800" b="1" dirty="0">
                <a:latin typeface="微软雅黑" pitchFamily="34" charset="-122"/>
                <a:ea typeface="微软雅黑" pitchFamily="34" charset="-122"/>
              </a:rPr>
              <a:t>  </a:t>
            </a:r>
            <a:r>
              <a:rPr lang="zh-CN" altLang="zh-CN" sz="1800" b="1" dirty="0">
                <a:latin typeface="微软雅黑" pitchFamily="34" charset="-122"/>
                <a:ea typeface="微软雅黑" pitchFamily="34" charset="-122"/>
              </a:rPr>
              <a:t>大学生心理与心理健康概述</a:t>
            </a:r>
          </a:p>
        </p:txBody>
      </p:sp>
      <p:sp>
        <p:nvSpPr>
          <p:cNvPr id="9" name="TextBox 8"/>
          <p:cNvSpPr txBox="1"/>
          <p:nvPr/>
        </p:nvSpPr>
        <p:spPr>
          <a:xfrm>
            <a:off x="513401" y="699542"/>
            <a:ext cx="5099794" cy="377026"/>
          </a:xfrm>
          <a:prstGeom prst="rect">
            <a:avLst/>
          </a:prstGeom>
          <a:noFill/>
        </p:spPr>
        <p:txBody>
          <a:bodyPr wrap="none" lIns="68580" tIns="34290" rIns="68580" bIns="34290" rtlCol="0">
            <a:spAutoFit/>
          </a:bodyPr>
          <a:lstStyle/>
          <a:p>
            <a:r>
              <a:rPr lang="en-US" altLang="zh-CN" sz="2000" b="1" dirty="0"/>
              <a:t> </a:t>
            </a:r>
            <a:r>
              <a:rPr lang="zh-CN" altLang="zh-CN" sz="2000" b="1" dirty="0"/>
              <a:t>三、心理健康的人容易与他人保持良好交往</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2585323"/>
          </a:xfrm>
          <a:prstGeom prst="rect">
            <a:avLst/>
          </a:prstGeom>
        </p:spPr>
        <p:txBody>
          <a:bodyPr wrap="square">
            <a:spAutoFit/>
          </a:bodyPr>
          <a:lstStyle/>
          <a:p>
            <a:r>
              <a:rPr lang="zh-CN" altLang="zh-CN" sz="1800" dirty="0"/>
              <a:t>在人际交往中，如果要求别人时时处处以你的观点为行动标准，最终的结果也只能是失望；如果你时时处处以别人的观点为行动标准，就会感到无所适从。由于受不同的家庭背景、生活经历、知识经验等的影响，对于同样的事情，不同的人往往会有不同的看法。我们在跟同学交往时，要学会尊重他人的价值观，学会接纳他人的不同观点、尊重他人的生活习惯，同时也要坚持自己的原则，做到有礼有节、相互尊重，这样才能与同学相处融洽。</a:t>
            </a:r>
          </a:p>
          <a:p>
            <a:r>
              <a:rPr lang="zh-CN" altLang="zh-CN" sz="1800" dirty="0"/>
              <a:t>只有保持健康的心态，才能在人际交往中做到既承认自己，又尊重别人，才能体谅别人的痛苦，才能在友好的关系中享受轻松和快乐，才能与别人融洽地相处、良好地交往。</a:t>
            </a:r>
          </a:p>
        </p:txBody>
      </p:sp>
    </p:spTree>
    <p:extLst>
      <p:ext uri="{BB962C8B-B14F-4D97-AF65-F5344CB8AC3E}">
        <p14:creationId xmlns:p14="http://schemas.microsoft.com/office/powerpoint/2010/main" val="3071889536"/>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748462"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a:t>
            </a:r>
            <a:r>
              <a:rPr lang="en-US" altLang="zh-CN" sz="1800" b="1" dirty="0">
                <a:latin typeface="微软雅黑" pitchFamily="34" charset="-122"/>
                <a:ea typeface="微软雅黑" pitchFamily="34" charset="-122"/>
              </a:rPr>
              <a:t>  </a:t>
            </a:r>
            <a:r>
              <a:rPr lang="zh-CN" altLang="zh-CN" sz="1800" b="1" dirty="0">
                <a:latin typeface="微软雅黑" pitchFamily="34" charset="-122"/>
                <a:ea typeface="微软雅黑" pitchFamily="34" charset="-122"/>
              </a:rPr>
              <a:t>大学生心理与心理健康概述</a:t>
            </a:r>
          </a:p>
        </p:txBody>
      </p:sp>
      <p:sp>
        <p:nvSpPr>
          <p:cNvPr id="9" name="TextBox 8"/>
          <p:cNvSpPr txBox="1"/>
          <p:nvPr/>
        </p:nvSpPr>
        <p:spPr>
          <a:xfrm>
            <a:off x="513401" y="699542"/>
            <a:ext cx="3809376" cy="377026"/>
          </a:xfrm>
          <a:prstGeom prst="rect">
            <a:avLst/>
          </a:prstGeom>
          <a:noFill/>
        </p:spPr>
        <p:txBody>
          <a:bodyPr wrap="none" lIns="68580" tIns="34290" rIns="68580" bIns="34290" rtlCol="0">
            <a:spAutoFit/>
          </a:bodyPr>
          <a:lstStyle/>
          <a:p>
            <a:r>
              <a:rPr lang="en-US" altLang="zh-CN" sz="2000" b="1" dirty="0"/>
              <a:t> </a:t>
            </a:r>
            <a:r>
              <a:rPr lang="zh-CN" altLang="zh-CN" sz="2000" b="1" dirty="0"/>
              <a:t>四、心理健康的人更能拥有成功</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1754326"/>
          </a:xfrm>
          <a:prstGeom prst="rect">
            <a:avLst/>
          </a:prstGeom>
        </p:spPr>
        <p:txBody>
          <a:bodyPr wrap="square">
            <a:spAutoFit/>
          </a:bodyPr>
          <a:lstStyle/>
          <a:p>
            <a:r>
              <a:rPr lang="zh-CN" altLang="zh-CN" sz="1800" dirty="0"/>
              <a:t>心理素质太差的人，像那个日本青年，往往难以做到合理地看待困难和挫折，从而使自己陷入到悲观、消极的心态中无法自拔，甚至一蹶不振，最终则会被困难、挫折所击垮。这样的人即使智商再高也是难以有所作为的；而像俞敏洪那样，只要拥有了良好的心理素质和健康的心态，面临困难、挫折时能及时地调整自己，合理地看待困难和挫折，使自己保持乐观、自信的心态，并最终战胜困难、挫折，就可以拥有成功的人生。</a:t>
            </a:r>
          </a:p>
        </p:txBody>
      </p:sp>
    </p:spTree>
    <p:extLst>
      <p:ext uri="{BB962C8B-B14F-4D97-AF65-F5344CB8AC3E}">
        <p14:creationId xmlns:p14="http://schemas.microsoft.com/office/powerpoint/2010/main" val="433834453"/>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2503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第二节大学生心理健康标准与测定</a:t>
            </a:r>
          </a:p>
        </p:txBody>
      </p:sp>
      <p:sp>
        <p:nvSpPr>
          <p:cNvPr id="9" name="TextBox 8"/>
          <p:cNvSpPr txBox="1"/>
          <p:nvPr/>
        </p:nvSpPr>
        <p:spPr>
          <a:xfrm>
            <a:off x="513401" y="699542"/>
            <a:ext cx="2518959" cy="377026"/>
          </a:xfrm>
          <a:prstGeom prst="rect">
            <a:avLst/>
          </a:prstGeom>
          <a:noFill/>
        </p:spPr>
        <p:txBody>
          <a:bodyPr wrap="none" lIns="68580" tIns="34290" rIns="68580" bIns="34290" rtlCol="0">
            <a:spAutoFit/>
          </a:bodyPr>
          <a:lstStyle/>
          <a:p>
            <a:r>
              <a:rPr lang="en-US" altLang="zh-CN" sz="2000" b="1" dirty="0"/>
              <a:t> </a:t>
            </a:r>
            <a:r>
              <a:rPr lang="zh-CN" altLang="zh-CN" sz="2000" b="1" dirty="0"/>
              <a:t>一、现代人的健康观</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3139321"/>
          </a:xfrm>
          <a:prstGeom prst="rect">
            <a:avLst/>
          </a:prstGeom>
        </p:spPr>
        <p:txBody>
          <a:bodyPr wrap="square">
            <a:spAutoFit/>
          </a:bodyPr>
          <a:lstStyle/>
          <a:p>
            <a:r>
              <a:rPr lang="zh-CN" altLang="zh-CN" sz="1800" dirty="0"/>
              <a:t> “健康”一词最早出现于我国儒家经典著作《周易》和《尚书·洪范》。《周易》曰：“天行健，君子以自强不息。”《尚书·洪范》曰：“身其康强，子孙其逢吉。”“健康”有“刚健”“无病”，于是“安乐”之意。</a:t>
            </a:r>
          </a:p>
          <a:p>
            <a:r>
              <a:rPr lang="en-US" altLang="zh-CN" sz="1800" dirty="0"/>
              <a:t>1948</a:t>
            </a:r>
            <a:r>
              <a:rPr lang="zh-CN" altLang="zh-CN" sz="1800" dirty="0"/>
              <a:t>年，在伦敦国际心理健康代表大会上，通过了一项关于建立世界心理健康联合会议的决议。在这个会议中，第一次对健康的定义做了新的界定：“健康乃是一种生理、心理和社会适应都臻于完满的状态，而不仅仅是没有疾病和虚弱的状态”。因此，健康是生理健康与心理健康的统一，二者是相互联系，密不可分的。当人的生理产生疾病时，其心理也必然受到影响，会产生情绪低落、烦躁不安、容易发怒，从而导致心理不适；同样，长期的心情抑郁、精神负担重、焦虑的人也易产生身体不适。因此，健全的心理与健康的身体是相互依赖、相互促进的。</a:t>
            </a:r>
          </a:p>
        </p:txBody>
      </p:sp>
    </p:spTree>
    <p:extLst>
      <p:ext uri="{BB962C8B-B14F-4D97-AF65-F5344CB8AC3E}">
        <p14:creationId xmlns:p14="http://schemas.microsoft.com/office/powerpoint/2010/main" val="2364509278"/>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2503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第二节大学生心理健康标准与测定</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二、心理健康的标准</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1.</a:t>
            </a:r>
            <a:r>
              <a:rPr lang="zh-CN" altLang="zh-CN" sz="1800" dirty="0"/>
              <a:t>心理健康的含义</a:t>
            </a:r>
          </a:p>
        </p:txBody>
      </p:sp>
      <p:sp>
        <p:nvSpPr>
          <p:cNvPr id="6" name="矩形 5"/>
          <p:cNvSpPr/>
          <p:nvPr/>
        </p:nvSpPr>
        <p:spPr>
          <a:xfrm>
            <a:off x="549072" y="1445900"/>
            <a:ext cx="8199391" cy="3046988"/>
          </a:xfrm>
          <a:prstGeom prst="rect">
            <a:avLst/>
          </a:prstGeom>
        </p:spPr>
        <p:txBody>
          <a:bodyPr wrap="square">
            <a:spAutoFit/>
          </a:bodyPr>
          <a:lstStyle/>
          <a:p>
            <a:r>
              <a:rPr lang="zh-CN" altLang="zh-CN" sz="1600" dirty="0"/>
              <a:t>健康是指一个人在身体、精神和社会等方面都处于良好的状态。传统的健康观是“无病即健康”，现代人的健康观是整体健康。世界卫生组织提出“健康不仅是躯体没有疾病，还要具备心理健康、社会适应良好和有道德”。因此，现代人的健康内容包括：躯体健康、心理健康、心灵健康、社会健康、智力健康、道德健康、环境健康等。健康是人的基本权利，是人生最宝贵的财富之一；健康是高生活质量的基础；健康是人类自我觉醒的重要方面；健康是生命存在的最佳状态，有着丰富的内涵。</a:t>
            </a:r>
          </a:p>
          <a:p>
            <a:r>
              <a:rPr lang="zh-CN" altLang="zh-CN" sz="1600" dirty="0"/>
              <a:t>关于心理健康的含义，国内外专家有过不少研究和论述。心理学家英格里希指出：“心理健康是指一种持续的心理状态，当事者在那种状态下，能做良好的适应，具有生命的活力，而且能充分发挥其身心的潜能，这乃是一种积极的状态，不仅是免予心理疾病而已。”精神病学家梅尼格尔认为，心理健康是指人们对于环境及相互间具有最高效率及快乐的适应情况。心理健康者应能保持稳定的情绪、敏锐的观察力、适于社会环境的行为和愉快的心态。</a:t>
            </a:r>
          </a:p>
        </p:txBody>
      </p:sp>
    </p:spTree>
    <p:extLst>
      <p:ext uri="{BB962C8B-B14F-4D97-AF65-F5344CB8AC3E}">
        <p14:creationId xmlns:p14="http://schemas.microsoft.com/office/powerpoint/2010/main" val="997945591"/>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2503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第二节大学生心理健康标准与测定</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二、心理健康的标准</a:t>
            </a:r>
            <a:endParaRPr lang="zh-CN" altLang="zh-CN" sz="2000" b="1" dirty="0">
              <a:latin typeface="微软雅黑" pitchFamily="34" charset="-122"/>
              <a:ea typeface="微软雅黑" pitchFamily="34" charset="-122"/>
            </a:endParaRPr>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2.</a:t>
            </a:r>
            <a:r>
              <a:rPr lang="zh-CN" altLang="zh-CN" sz="1800" dirty="0"/>
              <a:t>心理健康的标准</a:t>
            </a:r>
          </a:p>
        </p:txBody>
      </p:sp>
      <p:sp>
        <p:nvSpPr>
          <p:cNvPr id="6" name="矩形 5"/>
          <p:cNvSpPr/>
          <p:nvPr/>
        </p:nvSpPr>
        <p:spPr>
          <a:xfrm>
            <a:off x="549072" y="1445900"/>
            <a:ext cx="8199391" cy="2554545"/>
          </a:xfrm>
          <a:prstGeom prst="rect">
            <a:avLst/>
          </a:prstGeom>
        </p:spPr>
        <p:txBody>
          <a:bodyPr wrap="square">
            <a:spAutoFit/>
          </a:bodyPr>
          <a:lstStyle/>
          <a:p>
            <a:r>
              <a:rPr lang="zh-CN" altLang="zh-CN" sz="1600" dirty="0"/>
              <a:t>①精力充沛，能从容不迫地应付日常生活和工作的压力，而不感到过分紧张</a:t>
            </a:r>
            <a:r>
              <a:rPr lang="zh-CN" altLang="zh-CN" sz="1600" dirty="0" smtClean="0"/>
              <a:t>；</a:t>
            </a:r>
            <a:endParaRPr lang="en-US" altLang="zh-CN" sz="1600" dirty="0" smtClean="0"/>
          </a:p>
          <a:p>
            <a:r>
              <a:rPr lang="zh-CN" altLang="zh-CN" sz="1600" dirty="0" smtClean="0"/>
              <a:t>②</a:t>
            </a:r>
            <a:r>
              <a:rPr lang="zh-CN" altLang="zh-CN" sz="1600" dirty="0"/>
              <a:t>积极乐观，勇于承担责任，心胸开阔</a:t>
            </a:r>
            <a:r>
              <a:rPr lang="zh-CN" altLang="zh-CN" sz="1600" dirty="0" smtClean="0"/>
              <a:t>；</a:t>
            </a:r>
            <a:endParaRPr lang="en-US" altLang="zh-CN" sz="1600" dirty="0" smtClean="0"/>
          </a:p>
          <a:p>
            <a:r>
              <a:rPr lang="zh-CN" altLang="zh-CN" sz="1600" dirty="0" smtClean="0"/>
              <a:t>③</a:t>
            </a:r>
            <a:r>
              <a:rPr lang="zh-CN" altLang="zh-CN" sz="1600" dirty="0"/>
              <a:t>精神饱满，情绪稳定，善于休息，睡眠良好</a:t>
            </a:r>
            <a:r>
              <a:rPr lang="zh-CN" altLang="zh-CN" sz="1600" dirty="0" smtClean="0"/>
              <a:t>；</a:t>
            </a:r>
            <a:endParaRPr lang="en-US" altLang="zh-CN" sz="1600" dirty="0" smtClean="0"/>
          </a:p>
          <a:p>
            <a:r>
              <a:rPr lang="zh-CN" altLang="zh-CN" sz="1600" dirty="0" smtClean="0"/>
              <a:t>④</a:t>
            </a:r>
            <a:r>
              <a:rPr lang="zh-CN" altLang="zh-CN" sz="1600" dirty="0"/>
              <a:t>自我控制能力强，善于排除干扰</a:t>
            </a:r>
            <a:r>
              <a:rPr lang="zh-CN" altLang="zh-CN" sz="1600" dirty="0" smtClean="0"/>
              <a:t>；</a:t>
            </a:r>
            <a:endParaRPr lang="en-US" altLang="zh-CN" sz="1600" dirty="0" smtClean="0"/>
          </a:p>
          <a:p>
            <a:r>
              <a:rPr lang="zh-CN" altLang="zh-CN" sz="1600" dirty="0" smtClean="0"/>
              <a:t>⑤</a:t>
            </a:r>
            <a:r>
              <a:rPr lang="zh-CN" altLang="zh-CN" sz="1600" dirty="0"/>
              <a:t>应变能力强，能适应外界环境的各种变化</a:t>
            </a:r>
            <a:r>
              <a:rPr lang="zh-CN" altLang="zh-CN" sz="1600" dirty="0" smtClean="0"/>
              <a:t>；</a:t>
            </a:r>
            <a:endParaRPr lang="en-US" altLang="zh-CN" sz="1600" dirty="0" smtClean="0"/>
          </a:p>
          <a:p>
            <a:r>
              <a:rPr lang="zh-CN" altLang="zh-CN" sz="1600" dirty="0" smtClean="0"/>
              <a:t>⑥</a:t>
            </a:r>
            <a:r>
              <a:rPr lang="zh-CN" altLang="zh-CN" sz="1600" dirty="0"/>
              <a:t>体重得当，身体匀称</a:t>
            </a:r>
            <a:r>
              <a:rPr lang="zh-CN" altLang="zh-CN" sz="1600" dirty="0" smtClean="0"/>
              <a:t>；</a:t>
            </a:r>
            <a:endParaRPr lang="en-US" altLang="zh-CN" sz="1600" dirty="0" smtClean="0"/>
          </a:p>
          <a:p>
            <a:r>
              <a:rPr lang="zh-CN" altLang="zh-CN" sz="1600" dirty="0" smtClean="0"/>
              <a:t>⑦</a:t>
            </a:r>
            <a:r>
              <a:rPr lang="zh-CN" altLang="zh-CN" sz="1600" dirty="0"/>
              <a:t>眼睛炯炯有神，善于观察</a:t>
            </a:r>
            <a:r>
              <a:rPr lang="zh-CN" altLang="zh-CN" sz="1600" dirty="0" smtClean="0"/>
              <a:t>；</a:t>
            </a:r>
            <a:endParaRPr lang="en-US" altLang="zh-CN" sz="1600" dirty="0" smtClean="0"/>
          </a:p>
          <a:p>
            <a:r>
              <a:rPr lang="zh-CN" altLang="zh-CN" sz="1600" dirty="0" smtClean="0"/>
              <a:t>⑧</a:t>
            </a:r>
            <a:r>
              <a:rPr lang="zh-CN" altLang="zh-CN" sz="1600" dirty="0"/>
              <a:t>牙齿清洁，无空洞，无痛感，无出血现象</a:t>
            </a:r>
            <a:r>
              <a:rPr lang="zh-CN" altLang="zh-CN" sz="1600" dirty="0" smtClean="0"/>
              <a:t>；</a:t>
            </a:r>
            <a:endParaRPr lang="en-US" altLang="zh-CN" sz="1600" dirty="0" smtClean="0"/>
          </a:p>
          <a:p>
            <a:r>
              <a:rPr lang="zh-CN" altLang="zh-CN" sz="1600" dirty="0" smtClean="0"/>
              <a:t>⑨</a:t>
            </a:r>
            <a:r>
              <a:rPr lang="zh-CN" altLang="zh-CN" sz="1600" dirty="0"/>
              <a:t>头发有光泽，无头屑</a:t>
            </a:r>
            <a:r>
              <a:rPr lang="zh-CN" altLang="zh-CN" sz="1600" dirty="0" smtClean="0"/>
              <a:t>；</a:t>
            </a:r>
            <a:endParaRPr lang="en-US" altLang="zh-CN" sz="1600" dirty="0" smtClean="0"/>
          </a:p>
          <a:p>
            <a:r>
              <a:rPr lang="zh-CN" altLang="zh-CN" sz="1600" dirty="0" smtClean="0"/>
              <a:t>⑩</a:t>
            </a:r>
            <a:r>
              <a:rPr lang="zh-CN" altLang="zh-CN" sz="1600" dirty="0"/>
              <a:t>肌肉和皮肤富有弹性，步态轻松自如。</a:t>
            </a:r>
          </a:p>
        </p:txBody>
      </p:sp>
    </p:spTree>
    <p:extLst>
      <p:ext uri="{BB962C8B-B14F-4D97-AF65-F5344CB8AC3E}">
        <p14:creationId xmlns:p14="http://schemas.microsoft.com/office/powerpoint/2010/main" val="4122983467"/>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762</TotalTime>
  <Words>2347</Words>
  <Application>Microsoft Office PowerPoint</Application>
  <PresentationFormat>全屏显示(16:9)</PresentationFormat>
  <Paragraphs>122</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162</cp:revision>
  <dcterms:created xsi:type="dcterms:W3CDTF">2015-10-13T09:44:51Z</dcterms:created>
  <dcterms:modified xsi:type="dcterms:W3CDTF">2017-06-09T06:24:41Z</dcterms:modified>
</cp:coreProperties>
</file>