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03" r:id="rId18"/>
  </p:sldIdLst>
  <p:sldSz cx="9144000" cy="5143500" type="screen16x9"/>
  <p:notesSz cx="6858000" cy="9144000"/>
  <p:custDataLst>
    <p:tags r:id="rId2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F4B248"/>
    <a:srgbClr val="AE937E"/>
    <a:srgbClr val="B2D76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1731225"/>
          </a:xfrm>
          <a:prstGeom prst="rect">
            <a:avLst/>
          </a:prstGeom>
          <a:noFill/>
        </p:spPr>
        <p:txBody>
          <a:bodyPr wrap="square" lIns="68562" tIns="34281" rIns="68562" bIns="34281" rtlCol="0">
            <a:spAutoFit/>
          </a:bodyPr>
          <a:lstStyle/>
          <a:p>
            <a:r>
              <a:rPr lang="zh-CN" altLang="zh-CN" sz="3600" dirty="0">
                <a:solidFill>
                  <a:schemeClr val="bg1"/>
                </a:solidFill>
                <a:latin typeface="华文中宋" pitchFamily="2" charset="-122"/>
                <a:ea typeface="华文中宋" pitchFamily="2" charset="-122"/>
              </a:rPr>
              <a:t>心理的</a:t>
            </a:r>
            <a:r>
              <a:rPr lang="zh-CN" altLang="zh-CN" sz="3600" dirty="0" smtClean="0">
                <a:solidFill>
                  <a:schemeClr val="bg1"/>
                </a:solidFill>
                <a:latin typeface="华文中宋" pitchFamily="2" charset="-122"/>
                <a:ea typeface="华文中宋" pitchFamily="2" charset="-122"/>
              </a:rPr>
              <a:t>对话</a:t>
            </a:r>
            <a:endParaRPr lang="en-US" altLang="zh-CN" sz="3600" dirty="0" smtClean="0">
              <a:solidFill>
                <a:schemeClr val="bg1"/>
              </a:solidFill>
              <a:latin typeface="华文中宋" pitchFamily="2" charset="-122"/>
              <a:ea typeface="华文中宋" pitchFamily="2" charset="-122"/>
            </a:endParaRPr>
          </a:p>
          <a:p>
            <a:r>
              <a:rPr lang="zh-CN" altLang="zh-CN" sz="3600" dirty="0" smtClean="0">
                <a:solidFill>
                  <a:schemeClr val="bg1"/>
                </a:solidFill>
                <a:latin typeface="华文中宋" pitchFamily="2" charset="-122"/>
                <a:ea typeface="华文中宋" pitchFamily="2" charset="-122"/>
              </a:rPr>
              <a:t>——</a:t>
            </a:r>
            <a:endParaRPr lang="en-US" altLang="zh-CN" sz="3600" dirty="0" smtClean="0">
              <a:solidFill>
                <a:schemeClr val="bg1"/>
              </a:solidFill>
              <a:latin typeface="华文中宋" pitchFamily="2" charset="-122"/>
              <a:ea typeface="华文中宋" pitchFamily="2" charset="-122"/>
            </a:endParaRPr>
          </a:p>
          <a:p>
            <a:r>
              <a:rPr lang="zh-CN" altLang="zh-CN" sz="3600" dirty="0" smtClean="0">
                <a:solidFill>
                  <a:schemeClr val="bg1"/>
                </a:solidFill>
                <a:latin typeface="华文中宋" pitchFamily="2" charset="-122"/>
                <a:ea typeface="华文中宋" pitchFamily="2" charset="-122"/>
              </a:rPr>
              <a:t>大学生</a:t>
            </a:r>
            <a:r>
              <a:rPr lang="zh-CN" altLang="zh-CN" sz="3600" dirty="0">
                <a:solidFill>
                  <a:schemeClr val="bg1"/>
                </a:solidFill>
                <a:latin typeface="华文中宋" pitchFamily="2" charset="-122"/>
                <a:ea typeface="华文中宋" pitchFamily="2" charset="-122"/>
              </a:rPr>
              <a:t>心理咨询</a:t>
            </a:r>
            <a:endParaRPr lang="zh-CN" altLang="zh-CN" sz="36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第三章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心理咨询的意义和特点</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二、心理咨询的意义</a:t>
            </a:r>
            <a:endParaRPr lang="zh-CN" altLang="zh-CN" sz="2000" dirty="0"/>
          </a:p>
        </p:txBody>
      </p:sp>
      <p:sp>
        <p:nvSpPr>
          <p:cNvPr id="2" name="矩形 1"/>
          <p:cNvSpPr/>
          <p:nvPr/>
        </p:nvSpPr>
        <p:spPr>
          <a:xfrm>
            <a:off x="549073" y="1076568"/>
            <a:ext cx="8055376" cy="2862322"/>
          </a:xfrm>
          <a:prstGeom prst="rect">
            <a:avLst/>
          </a:prstGeom>
        </p:spPr>
        <p:txBody>
          <a:bodyPr wrap="square">
            <a:spAutoFit/>
          </a:bodyPr>
          <a:lstStyle/>
          <a:p>
            <a:r>
              <a:rPr lang="en-US" altLang="zh-CN" sz="1800" dirty="0"/>
              <a:t>(1)</a:t>
            </a:r>
            <a:r>
              <a:rPr lang="zh-CN" altLang="zh-CN" sz="1800" dirty="0"/>
              <a:t>心理咨询能帮助大学生解决完善自身和适应环境中遇到的心理问题。当前大学生面临着学习任务重、生活单一、人际关系复杂、社会竞争激烈等方面的压力，以及新的价值观念未确定所带来的困惑，大学生在能动适应环境或完善自身时容易出现某些不适应或迷茫现象。</a:t>
            </a:r>
          </a:p>
          <a:p>
            <a:r>
              <a:rPr lang="en-US" altLang="zh-CN" sz="1800" dirty="0"/>
              <a:t> (2)</a:t>
            </a:r>
            <a:r>
              <a:rPr lang="zh-CN" altLang="zh-CN" sz="1800" dirty="0"/>
              <a:t>一些大学生在过重的心理负担下会出现某些心理疾病甚至有自杀倾向。心理咨询能够及时发现这些倾向，并有效地对他们进行心理治疗，因而可避免病情的恶化或自杀事件的发生。</a:t>
            </a:r>
          </a:p>
          <a:p>
            <a:r>
              <a:rPr lang="en-US" altLang="zh-CN" sz="1800" dirty="0" smtClean="0"/>
              <a:t> (</a:t>
            </a:r>
            <a:r>
              <a:rPr lang="en-US" altLang="zh-CN" sz="1800" dirty="0"/>
              <a:t>3)</a:t>
            </a:r>
            <a:r>
              <a:rPr lang="zh-CN" altLang="zh-CN" sz="1800" dirty="0"/>
              <a:t>心理咨询过程中是了解大学生的思想动态和心理变化的过程。大学生心理咨询与思想政治教育联系比较密切，目的都是为了使大学生成为德智体美全面发展、身心健康的社会主义合格人才。</a:t>
            </a:r>
          </a:p>
        </p:txBody>
      </p:sp>
    </p:spTree>
    <p:extLst>
      <p:ext uri="{BB962C8B-B14F-4D97-AF65-F5344CB8AC3E}">
        <p14:creationId xmlns:p14="http://schemas.microsoft.com/office/powerpoint/2010/main" val="2167395011"/>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心理咨询的意义和特点</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zh-CN" altLang="zh-CN" sz="2000" b="1" dirty="0"/>
              <a:t> 三、心理咨询的特点</a:t>
            </a:r>
            <a:endParaRPr lang="zh-CN" altLang="zh-CN" sz="2000" dirty="0"/>
          </a:p>
        </p:txBody>
      </p:sp>
      <p:sp>
        <p:nvSpPr>
          <p:cNvPr id="2" name="矩形 1"/>
          <p:cNvSpPr/>
          <p:nvPr/>
        </p:nvSpPr>
        <p:spPr>
          <a:xfrm>
            <a:off x="549073" y="1076568"/>
            <a:ext cx="8055376" cy="2031325"/>
          </a:xfrm>
          <a:prstGeom prst="rect">
            <a:avLst/>
          </a:prstGeom>
        </p:spPr>
        <p:txBody>
          <a:bodyPr wrap="square">
            <a:spAutoFit/>
          </a:bodyPr>
          <a:lstStyle/>
          <a:p>
            <a:r>
              <a:rPr lang="en-US" altLang="zh-CN" sz="1800" dirty="0"/>
              <a:t>(1)</a:t>
            </a:r>
            <a:r>
              <a:rPr lang="zh-CN" altLang="zh-CN" sz="1800" dirty="0"/>
              <a:t>大学生面临的大量问题和主要问题都是成长的问题，包括学习、适应、交际、发展、恋爱、择业等问题。因此，大学生心理咨询应着重帮助与辅导大学生成长与发展，而不是专门治疗心理疾病。</a:t>
            </a:r>
          </a:p>
          <a:p>
            <a:r>
              <a:rPr lang="en-US" altLang="zh-CN" sz="1800" dirty="0"/>
              <a:t>(2)</a:t>
            </a:r>
            <a:r>
              <a:rPr lang="zh-CN" altLang="zh-CN" sz="1800" dirty="0"/>
              <a:t>大学生是文化层次较高的群体，对心理咨询了解的人较多，也认识到心理咨询的重要性，因此大学生多是自觉自愿来咨询的。</a:t>
            </a:r>
          </a:p>
          <a:p>
            <a:r>
              <a:rPr lang="en-US" altLang="zh-CN" sz="1800" dirty="0"/>
              <a:t>(3)</a:t>
            </a:r>
            <a:r>
              <a:rPr lang="zh-CN" altLang="zh-CN" sz="1800" dirty="0"/>
              <a:t>处于青春期的大学生具有闭锁性的心理特征，因此，大学生来心理咨询时喜欢一个人来，且希望咨询师单独对其咨询，不希望第三者在场。</a:t>
            </a:r>
          </a:p>
        </p:txBody>
      </p:sp>
    </p:spTree>
    <p:extLst>
      <p:ext uri="{BB962C8B-B14F-4D97-AF65-F5344CB8AC3E}">
        <p14:creationId xmlns:p14="http://schemas.microsoft.com/office/powerpoint/2010/main" val="4101930928"/>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心理咨询的类型和策略</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一、心理咨询的类型</a:t>
            </a:r>
            <a:endParaRPr lang="zh-CN" altLang="zh-CN" sz="2000" dirty="0"/>
          </a:p>
        </p:txBody>
      </p:sp>
      <p:sp>
        <p:nvSpPr>
          <p:cNvPr id="2" name="矩形 1"/>
          <p:cNvSpPr/>
          <p:nvPr/>
        </p:nvSpPr>
        <p:spPr>
          <a:xfrm>
            <a:off x="549073" y="1076568"/>
            <a:ext cx="8055376" cy="2308324"/>
          </a:xfrm>
          <a:prstGeom prst="rect">
            <a:avLst/>
          </a:prstGeom>
        </p:spPr>
        <p:txBody>
          <a:bodyPr wrap="square">
            <a:spAutoFit/>
          </a:bodyPr>
          <a:lstStyle/>
          <a:p>
            <a:r>
              <a:rPr lang="en-US" altLang="zh-CN" sz="1800" dirty="0"/>
              <a:t>1.</a:t>
            </a:r>
            <a:r>
              <a:rPr lang="zh-CN" altLang="zh-CN" sz="1800" dirty="0"/>
              <a:t>按照咨询的内容划分</a:t>
            </a:r>
          </a:p>
          <a:p>
            <a:r>
              <a:rPr lang="en-US" altLang="zh-CN" sz="1800" dirty="0"/>
              <a:t>(1)</a:t>
            </a:r>
            <a:r>
              <a:rPr lang="zh-CN" altLang="zh-CN" sz="1800" dirty="0"/>
              <a:t>障碍咨询</a:t>
            </a:r>
          </a:p>
          <a:p>
            <a:r>
              <a:rPr lang="zh-CN" altLang="zh-CN" sz="1800" dirty="0"/>
              <a:t>这是针对存在不同程度心理障碍的来访者进行的咨询，即存在程度不同的非精神病性的心理障碍、心理生理障碍者。</a:t>
            </a:r>
          </a:p>
          <a:p>
            <a:r>
              <a:rPr lang="en-US" altLang="zh-CN" sz="1800" dirty="0"/>
              <a:t>(2)</a:t>
            </a:r>
            <a:r>
              <a:rPr lang="zh-CN" altLang="zh-CN" sz="1800" dirty="0"/>
              <a:t>发展咨询</a:t>
            </a:r>
          </a:p>
          <a:p>
            <a:r>
              <a:rPr lang="zh-CN" altLang="zh-CN" sz="1800" dirty="0"/>
              <a:t>主要针对希望开发自己潜能并能做出更好选择的来访者所进行的咨询，主要是帮助来访者更好地认识自己和社会，充分开发心理潜能，增强适应能力，提高自我生活质量，促进人的全面发展。</a:t>
            </a:r>
          </a:p>
        </p:txBody>
      </p:sp>
    </p:spTree>
    <p:extLst>
      <p:ext uri="{BB962C8B-B14F-4D97-AF65-F5344CB8AC3E}">
        <p14:creationId xmlns:p14="http://schemas.microsoft.com/office/powerpoint/2010/main" val="3870968586"/>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心理咨询的类型和策略</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一、心理咨询的类型</a:t>
            </a:r>
            <a:endParaRPr lang="zh-CN" altLang="zh-CN" sz="2000" dirty="0"/>
          </a:p>
        </p:txBody>
      </p:sp>
      <p:sp>
        <p:nvSpPr>
          <p:cNvPr id="2" name="矩形 1"/>
          <p:cNvSpPr/>
          <p:nvPr/>
        </p:nvSpPr>
        <p:spPr>
          <a:xfrm>
            <a:off x="549073" y="1076568"/>
            <a:ext cx="8055376" cy="2585323"/>
          </a:xfrm>
          <a:prstGeom prst="rect">
            <a:avLst/>
          </a:prstGeom>
        </p:spPr>
        <p:txBody>
          <a:bodyPr wrap="square">
            <a:spAutoFit/>
          </a:bodyPr>
          <a:lstStyle/>
          <a:p>
            <a:r>
              <a:rPr lang="en-US" altLang="zh-CN" sz="1800" dirty="0"/>
              <a:t>2.</a:t>
            </a:r>
            <a:r>
              <a:rPr lang="zh-CN" altLang="zh-CN" sz="1800" dirty="0"/>
              <a:t>按照咨询对象的数量划分</a:t>
            </a:r>
          </a:p>
          <a:p>
            <a:r>
              <a:rPr lang="en-US" altLang="zh-CN" sz="1800" dirty="0"/>
              <a:t>(1)</a:t>
            </a:r>
            <a:r>
              <a:rPr lang="zh-CN" altLang="zh-CN" sz="1800" dirty="0"/>
              <a:t>个别咨询</a:t>
            </a:r>
          </a:p>
          <a:p>
            <a:r>
              <a:rPr lang="zh-CN" altLang="zh-CN" sz="1800" dirty="0"/>
              <a:t>个别咨询是咨询者与来访者之间的单独咨询，由来访者单独向咨询机构提出咨询要求，由单个咨询者出面解答、劝导和帮助的一种形式。</a:t>
            </a:r>
          </a:p>
          <a:p>
            <a:r>
              <a:rPr lang="en-US" altLang="zh-CN" sz="1800" dirty="0"/>
              <a:t>(2)</a:t>
            </a:r>
            <a:r>
              <a:rPr lang="zh-CN" altLang="zh-CN" sz="1800" dirty="0"/>
              <a:t>团体咨询</a:t>
            </a:r>
          </a:p>
          <a:p>
            <a:r>
              <a:rPr lang="zh-CN" altLang="zh-CN" sz="1800" dirty="0"/>
              <a:t>团体咨询是学校心理咨询中应用最为广泛的一种咨询形式，它不同于一般的学生社团将学生群体作为服务对象，团体咨询没有团体目标，只有成员的个人目标，其服务对象是每一个团体成员，成员在团体咨询的过程中不断学习、体验和改变，从而达到促进成长与发展的目的。</a:t>
            </a:r>
          </a:p>
        </p:txBody>
      </p:sp>
    </p:spTree>
    <p:extLst>
      <p:ext uri="{BB962C8B-B14F-4D97-AF65-F5344CB8AC3E}">
        <p14:creationId xmlns:p14="http://schemas.microsoft.com/office/powerpoint/2010/main" val="1893056931"/>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心理咨询的类型和策略</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一、心理咨询的类型</a:t>
            </a:r>
            <a:endParaRPr lang="zh-CN" altLang="zh-CN" sz="2000" dirty="0"/>
          </a:p>
        </p:txBody>
      </p:sp>
      <p:sp>
        <p:nvSpPr>
          <p:cNvPr id="2" name="矩形 1"/>
          <p:cNvSpPr/>
          <p:nvPr/>
        </p:nvSpPr>
        <p:spPr>
          <a:xfrm>
            <a:off x="549073" y="1076568"/>
            <a:ext cx="8055376" cy="3785652"/>
          </a:xfrm>
          <a:prstGeom prst="rect">
            <a:avLst/>
          </a:prstGeom>
        </p:spPr>
        <p:txBody>
          <a:bodyPr wrap="square">
            <a:spAutoFit/>
          </a:bodyPr>
          <a:lstStyle/>
          <a:p>
            <a:r>
              <a:rPr lang="en-US" altLang="zh-CN" sz="1600" dirty="0"/>
              <a:t>3.</a:t>
            </a:r>
            <a:r>
              <a:rPr lang="zh-CN" altLang="zh-CN" sz="1600" dirty="0"/>
              <a:t>按照咨询的途径划分</a:t>
            </a:r>
          </a:p>
          <a:p>
            <a:r>
              <a:rPr lang="en-US" altLang="zh-CN" sz="1600" dirty="0"/>
              <a:t>(1)</a:t>
            </a:r>
            <a:r>
              <a:rPr lang="zh-CN" altLang="zh-CN" sz="1600" dirty="0"/>
              <a:t>电话咨询</a:t>
            </a:r>
          </a:p>
          <a:p>
            <a:r>
              <a:rPr lang="zh-CN" altLang="zh-CN" sz="1600" dirty="0"/>
              <a:t>电话咨询作为心理咨询的方式之一，最早是在美国创立的。最早用于防自杀，称为“生命线”。现在，生活中的一般心理问题也同样可以向电话求助。</a:t>
            </a:r>
          </a:p>
          <a:p>
            <a:r>
              <a:rPr lang="en-US" altLang="zh-CN" sz="1600" dirty="0"/>
              <a:t>(2)</a:t>
            </a:r>
            <a:r>
              <a:rPr lang="zh-CN" altLang="zh-CN" sz="1600" dirty="0"/>
              <a:t>网络心理咨询</a:t>
            </a:r>
          </a:p>
          <a:p>
            <a:r>
              <a:rPr lang="zh-CN" altLang="zh-CN" sz="1600" dirty="0"/>
              <a:t>网络心理咨询是利用网络为咨询对象提供有效帮助的一种形式。网络以其极强的保密性、互动性、隐蔽性、快捷性和实时性，为心理咨询提供了无限发展的空间。</a:t>
            </a:r>
          </a:p>
          <a:p>
            <a:r>
              <a:rPr lang="en-US" altLang="zh-CN" sz="1600" dirty="0"/>
              <a:t>(3)</a:t>
            </a:r>
            <a:r>
              <a:rPr lang="zh-CN" altLang="zh-CN" sz="1600" dirty="0"/>
              <a:t>门诊咨询</a:t>
            </a:r>
          </a:p>
          <a:p>
            <a:r>
              <a:rPr lang="zh-CN" altLang="zh-CN" sz="1600" dirty="0"/>
              <a:t>门诊咨询是通过医院的心理咨询门诊或专门的心理咨询机构进行的咨询。其面谈咨询的形式，可以使来访者充分详尽的倾诉，并且咨询者可对来访者进行直接观察，有利于掌握来访者的全面情况，从而深入地为来访者提供有效的帮助。</a:t>
            </a:r>
          </a:p>
          <a:p>
            <a:r>
              <a:rPr lang="en-US" altLang="zh-CN" sz="1600" dirty="0"/>
              <a:t>(4)</a:t>
            </a:r>
            <a:r>
              <a:rPr lang="zh-CN" altLang="zh-CN" sz="1600" dirty="0"/>
              <a:t>书信咨询</a:t>
            </a:r>
          </a:p>
          <a:p>
            <a:r>
              <a:rPr lang="zh-CN" altLang="zh-CN" sz="1600" dirty="0"/>
              <a:t>书信咨询是针对来访者来信描述的情况和提出的问题，咨询者以通信方式解答其疑难问题，对其进行疏导教育的一种形式。其优点是可以打破地域的限制和在来访者不愿向咨询者当面倾诉的情况下应用。</a:t>
            </a:r>
          </a:p>
        </p:txBody>
      </p:sp>
    </p:spTree>
    <p:extLst>
      <p:ext uri="{BB962C8B-B14F-4D97-AF65-F5344CB8AC3E}">
        <p14:creationId xmlns:p14="http://schemas.microsoft.com/office/powerpoint/2010/main" val="25728672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心理咨询的类型和策略</a:t>
            </a:r>
          </a:p>
        </p:txBody>
      </p:sp>
      <p:sp>
        <p:nvSpPr>
          <p:cNvPr id="9" name="TextBox 8"/>
          <p:cNvSpPr txBox="1"/>
          <p:nvPr/>
        </p:nvSpPr>
        <p:spPr>
          <a:xfrm>
            <a:off x="513401" y="699542"/>
            <a:ext cx="3751668" cy="377026"/>
          </a:xfrm>
          <a:prstGeom prst="rect">
            <a:avLst/>
          </a:prstGeom>
          <a:noFill/>
        </p:spPr>
        <p:txBody>
          <a:bodyPr wrap="none" lIns="68580" tIns="34290" rIns="68580" bIns="34290" rtlCol="0">
            <a:spAutoFit/>
          </a:bodyPr>
          <a:lstStyle/>
          <a:p>
            <a:r>
              <a:rPr lang="zh-CN" altLang="zh-CN" sz="2000" b="1" dirty="0"/>
              <a:t>二、大学生寻求心理咨询的策略</a:t>
            </a:r>
            <a:endParaRPr lang="zh-CN" altLang="zh-CN" sz="2000" dirty="0"/>
          </a:p>
        </p:txBody>
      </p:sp>
      <p:sp>
        <p:nvSpPr>
          <p:cNvPr id="2" name="矩形 1"/>
          <p:cNvSpPr/>
          <p:nvPr/>
        </p:nvSpPr>
        <p:spPr>
          <a:xfrm>
            <a:off x="549073" y="1076568"/>
            <a:ext cx="8055376" cy="2308324"/>
          </a:xfrm>
          <a:prstGeom prst="rect">
            <a:avLst/>
          </a:prstGeom>
        </p:spPr>
        <p:txBody>
          <a:bodyPr wrap="square">
            <a:spAutoFit/>
          </a:bodyPr>
          <a:lstStyle/>
          <a:p>
            <a:r>
              <a:rPr lang="en-US" altLang="zh-CN" sz="1800" dirty="0"/>
              <a:t>1.</a:t>
            </a:r>
            <a:r>
              <a:rPr lang="zh-CN" altLang="zh-CN" sz="1800" dirty="0"/>
              <a:t>什么情况下需要寻求心理咨询</a:t>
            </a:r>
          </a:p>
          <a:p>
            <a:r>
              <a:rPr lang="zh-CN" altLang="zh-CN" sz="1800" dirty="0"/>
              <a:t>总的来说，当你遇到自己不能解决的任何问题，同时所产生的情绪等困扰又是你自己调整不好的，已经明显影响了你的生活质量或功能，这时就应该立即寻求心理咨询的帮助。对大学生来说，遇到下述具体情况都应寻求心理咨询的帮助：学业迷茫；考试屡次失败；人际交往困难；与家人很难沟通；欲求过强，不能自控；恋爱失利；家境困难，自己学习生活艰难；家人出现意外；上网过度，不能自控；较长时间内受到某种想法或情绪困扰；突然出现某种自己不能调控的状况；身患疾病，心中茫然。</a:t>
            </a:r>
          </a:p>
        </p:txBody>
      </p:sp>
    </p:spTree>
    <p:extLst>
      <p:ext uri="{BB962C8B-B14F-4D97-AF65-F5344CB8AC3E}">
        <p14:creationId xmlns:p14="http://schemas.microsoft.com/office/powerpoint/2010/main" val="50609510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心理咨询的类型和策略</a:t>
            </a:r>
          </a:p>
        </p:txBody>
      </p:sp>
      <p:sp>
        <p:nvSpPr>
          <p:cNvPr id="9" name="TextBox 8"/>
          <p:cNvSpPr txBox="1"/>
          <p:nvPr/>
        </p:nvSpPr>
        <p:spPr>
          <a:xfrm>
            <a:off x="513401" y="699542"/>
            <a:ext cx="3751668" cy="377026"/>
          </a:xfrm>
          <a:prstGeom prst="rect">
            <a:avLst/>
          </a:prstGeom>
          <a:noFill/>
        </p:spPr>
        <p:txBody>
          <a:bodyPr wrap="none" lIns="68580" tIns="34290" rIns="68580" bIns="34290" rtlCol="0">
            <a:spAutoFit/>
          </a:bodyPr>
          <a:lstStyle/>
          <a:p>
            <a:r>
              <a:rPr lang="zh-CN" altLang="zh-CN" sz="2000" b="1" dirty="0"/>
              <a:t>二、大学生寻求心理咨询的策略</a:t>
            </a:r>
            <a:endParaRPr lang="zh-CN" altLang="zh-CN" sz="2000" dirty="0"/>
          </a:p>
        </p:txBody>
      </p:sp>
      <p:sp>
        <p:nvSpPr>
          <p:cNvPr id="2" name="矩形 1"/>
          <p:cNvSpPr/>
          <p:nvPr/>
        </p:nvSpPr>
        <p:spPr>
          <a:xfrm>
            <a:off x="549073" y="1076568"/>
            <a:ext cx="8055376" cy="1754326"/>
          </a:xfrm>
          <a:prstGeom prst="rect">
            <a:avLst/>
          </a:prstGeom>
        </p:spPr>
        <p:txBody>
          <a:bodyPr wrap="square">
            <a:spAutoFit/>
          </a:bodyPr>
          <a:lstStyle/>
          <a:p>
            <a:r>
              <a:rPr lang="en-US" altLang="zh-CN" sz="1800" dirty="0"/>
              <a:t>2.</a:t>
            </a:r>
            <a:r>
              <a:rPr lang="zh-CN" altLang="zh-CN" sz="1800" dirty="0"/>
              <a:t>寻找适合自己的心理咨询</a:t>
            </a:r>
          </a:p>
          <a:p>
            <a:r>
              <a:rPr lang="zh-CN" altLang="zh-CN" sz="1800" dirty="0"/>
              <a:t>心理咨询可以解答疑难、化解症状，但根本目的是助人自助，促进来访者的成长和人格完善。因此，来访者可根据自身状况寻找心理咨询。即一方面考虑自身状况，另一方面参考咨询师的情况来做选择。</a:t>
            </a:r>
          </a:p>
          <a:p>
            <a:r>
              <a:rPr lang="en-US" altLang="zh-CN" sz="1800" dirty="0"/>
              <a:t>(1)</a:t>
            </a:r>
            <a:r>
              <a:rPr lang="zh-CN" altLang="zh-CN" sz="1800" dirty="0"/>
              <a:t>考虑自身状况</a:t>
            </a:r>
          </a:p>
          <a:p>
            <a:r>
              <a:rPr lang="en-US" altLang="zh-CN" sz="1800" dirty="0" smtClean="0"/>
              <a:t>(</a:t>
            </a:r>
            <a:r>
              <a:rPr lang="en-US" altLang="zh-CN" sz="1800" dirty="0"/>
              <a:t>2)</a:t>
            </a:r>
            <a:r>
              <a:rPr lang="zh-CN" altLang="zh-CN" sz="1800" dirty="0"/>
              <a:t>参考咨询师</a:t>
            </a:r>
            <a:r>
              <a:rPr lang="zh-CN" altLang="zh-CN" sz="1800" dirty="0" smtClean="0"/>
              <a:t>情况</a:t>
            </a:r>
            <a:endParaRPr lang="zh-CN" altLang="zh-CN" sz="1800" dirty="0"/>
          </a:p>
        </p:txBody>
      </p:sp>
    </p:spTree>
    <p:extLst>
      <p:ext uri="{BB962C8B-B14F-4D97-AF65-F5344CB8AC3E}">
        <p14:creationId xmlns:p14="http://schemas.microsoft.com/office/powerpoint/2010/main" val="1842645485"/>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心理咨询</a:t>
            </a:r>
            <a:r>
              <a:rPr lang="zh-CN" altLang="zh-CN" sz="2400" b="1" dirty="0">
                <a:latin typeface="微软雅黑" pitchFamily="34" charset="-122"/>
                <a:ea typeface="微软雅黑" pitchFamily="34" charset="-122"/>
              </a:rPr>
              <a:t>的概念和功能</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心理咨询的意义和特点</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心理咨询的类型和策略</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一、对心理咨询的认识误区</a:t>
            </a:r>
            <a:endParaRPr lang="zh-CN" altLang="zh-CN" sz="2000" dirty="0"/>
          </a:p>
        </p:txBody>
      </p:sp>
      <p:sp>
        <p:nvSpPr>
          <p:cNvPr id="2" name="矩形 1"/>
          <p:cNvSpPr/>
          <p:nvPr/>
        </p:nvSpPr>
        <p:spPr>
          <a:xfrm>
            <a:off x="549073" y="1203598"/>
            <a:ext cx="8055376" cy="400110"/>
          </a:xfrm>
          <a:prstGeom prst="rect">
            <a:avLst/>
          </a:prstGeom>
        </p:spPr>
        <p:txBody>
          <a:bodyPr wrap="square">
            <a:spAutoFit/>
          </a:bodyPr>
          <a:lstStyle/>
          <a:p>
            <a:r>
              <a:rPr lang="en-US" altLang="zh-CN" sz="2000" dirty="0"/>
              <a:t>1.</a:t>
            </a:r>
            <a:r>
              <a:rPr lang="zh-CN" altLang="zh-CN" sz="2000" dirty="0"/>
              <a:t>害怕被同学看成“有病”</a:t>
            </a:r>
          </a:p>
        </p:txBody>
      </p:sp>
      <p:sp>
        <p:nvSpPr>
          <p:cNvPr id="5" name="矩形 4"/>
          <p:cNvSpPr/>
          <p:nvPr/>
        </p:nvSpPr>
        <p:spPr>
          <a:xfrm>
            <a:off x="549073" y="1601900"/>
            <a:ext cx="8055376" cy="400110"/>
          </a:xfrm>
          <a:prstGeom prst="rect">
            <a:avLst/>
          </a:prstGeom>
        </p:spPr>
        <p:txBody>
          <a:bodyPr wrap="square">
            <a:spAutoFit/>
          </a:bodyPr>
          <a:lstStyle/>
          <a:p>
            <a:r>
              <a:rPr lang="en-US" altLang="zh-CN" sz="2000" dirty="0"/>
              <a:t>2.</a:t>
            </a:r>
            <a:r>
              <a:rPr lang="zh-CN" altLang="zh-CN" sz="2000" dirty="0"/>
              <a:t>害怕被咨询老师看作不正常</a:t>
            </a:r>
          </a:p>
        </p:txBody>
      </p:sp>
      <p:sp>
        <p:nvSpPr>
          <p:cNvPr id="6" name="矩形 5"/>
          <p:cNvSpPr/>
          <p:nvPr/>
        </p:nvSpPr>
        <p:spPr>
          <a:xfrm>
            <a:off x="549073" y="2002010"/>
            <a:ext cx="8055376" cy="400110"/>
          </a:xfrm>
          <a:prstGeom prst="rect">
            <a:avLst/>
          </a:prstGeom>
        </p:spPr>
        <p:txBody>
          <a:bodyPr wrap="square">
            <a:spAutoFit/>
          </a:bodyPr>
          <a:lstStyle/>
          <a:p>
            <a:r>
              <a:rPr lang="en-US" altLang="zh-CN" sz="2000" dirty="0"/>
              <a:t>3.</a:t>
            </a:r>
            <a:r>
              <a:rPr lang="zh-CN" altLang="zh-CN" sz="2000" dirty="0"/>
              <a:t>咨询老师解决不了我的实际问题</a:t>
            </a:r>
          </a:p>
        </p:txBody>
      </p:sp>
      <p:sp>
        <p:nvSpPr>
          <p:cNvPr id="7" name="矩形 6"/>
          <p:cNvSpPr/>
          <p:nvPr/>
        </p:nvSpPr>
        <p:spPr>
          <a:xfrm>
            <a:off x="549073" y="2402120"/>
            <a:ext cx="8055376" cy="400110"/>
          </a:xfrm>
          <a:prstGeom prst="rect">
            <a:avLst/>
          </a:prstGeom>
        </p:spPr>
        <p:txBody>
          <a:bodyPr wrap="square">
            <a:spAutoFit/>
          </a:bodyPr>
          <a:lstStyle/>
          <a:p>
            <a:r>
              <a:rPr lang="en-US" altLang="zh-CN" sz="2000" dirty="0"/>
              <a:t>4.</a:t>
            </a:r>
            <a:r>
              <a:rPr lang="zh-CN" altLang="zh-CN" sz="2000" dirty="0"/>
              <a:t>医院都解决不了，咨询老师还能做什么</a:t>
            </a:r>
          </a:p>
        </p:txBody>
      </p:sp>
      <p:sp>
        <p:nvSpPr>
          <p:cNvPr id="8" name="矩形 7"/>
          <p:cNvSpPr/>
          <p:nvPr/>
        </p:nvSpPr>
        <p:spPr>
          <a:xfrm>
            <a:off x="549073" y="2802230"/>
            <a:ext cx="8055376" cy="400110"/>
          </a:xfrm>
          <a:prstGeom prst="rect">
            <a:avLst/>
          </a:prstGeom>
        </p:spPr>
        <p:txBody>
          <a:bodyPr wrap="square">
            <a:spAutoFit/>
          </a:bodyPr>
          <a:lstStyle/>
          <a:p>
            <a:r>
              <a:rPr lang="en-US" altLang="zh-CN" sz="2000" dirty="0"/>
              <a:t>5.</a:t>
            </a:r>
            <a:r>
              <a:rPr lang="zh-CN" altLang="zh-CN" sz="2000" dirty="0"/>
              <a:t>回避自己的问题</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二、心理咨询概述</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心理咨询的含义</a:t>
            </a:r>
          </a:p>
        </p:txBody>
      </p:sp>
      <p:sp>
        <p:nvSpPr>
          <p:cNvPr id="10" name="矩形 9"/>
          <p:cNvSpPr/>
          <p:nvPr/>
        </p:nvSpPr>
        <p:spPr>
          <a:xfrm>
            <a:off x="549073" y="1454165"/>
            <a:ext cx="8055376" cy="2554545"/>
          </a:xfrm>
          <a:prstGeom prst="rect">
            <a:avLst/>
          </a:prstGeom>
        </p:spPr>
        <p:txBody>
          <a:bodyPr wrap="square">
            <a:spAutoFit/>
          </a:bodyPr>
          <a:lstStyle/>
          <a:p>
            <a:r>
              <a:rPr lang="zh-CN" altLang="zh-CN" sz="2000" dirty="0"/>
              <a:t>所谓心理咨询，是指专业咨询人员以语言、文字、动作或其他载体为信息沟通形式，运用心理学知识和技术，给来访者以帮助、启发和疏导，给希望自己心理健康发展的人提供专门服务的过程。心理咨询的对象即求助者不是典型的精神病患者，而是在学习、生活、家庭、职业等方面有心理或行为问题的人。心理咨询的目的是帮助精神正常但又存在某种心理负担的来访者解决其在学习、工作、生活、人际交往以及疾病和康复等方面的心理不适或障碍，提高其正确对待自己和适应环境的能力，促进其自身发展和完善。</a:t>
            </a:r>
          </a:p>
        </p:txBody>
      </p:sp>
    </p:spTree>
    <p:extLst>
      <p:ext uri="{BB962C8B-B14F-4D97-AF65-F5344CB8AC3E}">
        <p14:creationId xmlns:p14="http://schemas.microsoft.com/office/powerpoint/2010/main" val="3927645835"/>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二、心理咨询概述</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心理咨询的特点</a:t>
            </a:r>
          </a:p>
        </p:txBody>
      </p:sp>
      <p:sp>
        <p:nvSpPr>
          <p:cNvPr id="10" name="矩形 9"/>
          <p:cNvSpPr/>
          <p:nvPr/>
        </p:nvSpPr>
        <p:spPr>
          <a:xfrm>
            <a:off x="549073" y="1454165"/>
            <a:ext cx="8055376" cy="1631216"/>
          </a:xfrm>
          <a:prstGeom prst="rect">
            <a:avLst/>
          </a:prstGeom>
        </p:spPr>
        <p:txBody>
          <a:bodyPr wrap="square">
            <a:spAutoFit/>
          </a:bodyPr>
          <a:lstStyle/>
          <a:p>
            <a:r>
              <a:rPr lang="en-US" altLang="zh-CN" sz="2000" dirty="0"/>
              <a:t>(1)</a:t>
            </a:r>
            <a:r>
              <a:rPr lang="zh-CN" altLang="zh-CN" sz="2000" dirty="0"/>
              <a:t>心理咨询是助人</a:t>
            </a:r>
            <a:r>
              <a:rPr lang="zh-CN" altLang="zh-CN" sz="2000" dirty="0" smtClean="0"/>
              <a:t>自助</a:t>
            </a:r>
            <a:endParaRPr lang="en-US" altLang="zh-CN" sz="2000" dirty="0" smtClean="0"/>
          </a:p>
          <a:p>
            <a:r>
              <a:rPr lang="en-US" altLang="zh-CN" sz="2000" dirty="0"/>
              <a:t>(2)</a:t>
            </a:r>
            <a:r>
              <a:rPr lang="zh-CN" altLang="zh-CN" sz="2000" dirty="0"/>
              <a:t>心理咨询是人际互动过程</a:t>
            </a:r>
          </a:p>
          <a:p>
            <a:r>
              <a:rPr lang="en-US" altLang="zh-CN" sz="2000" dirty="0"/>
              <a:t>(3)</a:t>
            </a:r>
            <a:r>
              <a:rPr lang="zh-CN" altLang="zh-CN" sz="2000" dirty="0"/>
              <a:t>心理咨询具有“心理性”</a:t>
            </a:r>
          </a:p>
          <a:p>
            <a:r>
              <a:rPr lang="en-US" altLang="zh-CN" sz="2000" dirty="0"/>
              <a:t>(4)</a:t>
            </a:r>
            <a:r>
              <a:rPr lang="zh-CN" altLang="zh-CN" sz="2000" dirty="0"/>
              <a:t>心理咨询有一个安全的空间</a:t>
            </a:r>
          </a:p>
          <a:p>
            <a:r>
              <a:rPr lang="en-US" altLang="zh-CN" sz="2000" dirty="0"/>
              <a:t>(5)</a:t>
            </a:r>
            <a:r>
              <a:rPr lang="zh-CN" altLang="zh-CN" sz="2000" dirty="0"/>
              <a:t>心理咨询是一个</a:t>
            </a:r>
            <a:r>
              <a:rPr lang="zh-CN" altLang="zh-CN" sz="2000" dirty="0" smtClean="0"/>
              <a:t>过程</a:t>
            </a:r>
            <a:endParaRPr lang="zh-CN" altLang="zh-CN" sz="2000" dirty="0"/>
          </a:p>
        </p:txBody>
      </p:sp>
    </p:spTree>
    <p:extLst>
      <p:ext uri="{BB962C8B-B14F-4D97-AF65-F5344CB8AC3E}">
        <p14:creationId xmlns:p14="http://schemas.microsoft.com/office/powerpoint/2010/main" val="3291053758"/>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二、心理咨询概述</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3.</a:t>
            </a:r>
            <a:r>
              <a:rPr lang="zh-CN" altLang="zh-CN" sz="2000" dirty="0"/>
              <a:t>心理咨询的原则</a:t>
            </a:r>
          </a:p>
        </p:txBody>
      </p:sp>
      <p:sp>
        <p:nvSpPr>
          <p:cNvPr id="10" name="矩形 9"/>
          <p:cNvSpPr/>
          <p:nvPr/>
        </p:nvSpPr>
        <p:spPr>
          <a:xfrm>
            <a:off x="549073" y="1454165"/>
            <a:ext cx="8055376" cy="2246769"/>
          </a:xfrm>
          <a:prstGeom prst="rect">
            <a:avLst/>
          </a:prstGeom>
        </p:spPr>
        <p:txBody>
          <a:bodyPr wrap="square">
            <a:spAutoFit/>
          </a:bodyPr>
          <a:lstStyle/>
          <a:p>
            <a:r>
              <a:rPr lang="en-US" altLang="zh-CN" sz="2000" dirty="0"/>
              <a:t>(1)</a:t>
            </a:r>
            <a:r>
              <a:rPr lang="zh-CN" altLang="zh-CN" sz="2000" dirty="0"/>
              <a:t>自愿</a:t>
            </a:r>
            <a:r>
              <a:rPr lang="zh-CN" altLang="zh-CN" sz="2000" dirty="0" smtClean="0"/>
              <a:t>原则</a:t>
            </a:r>
            <a:endParaRPr lang="en-US" altLang="zh-CN" sz="2000" dirty="0" smtClean="0"/>
          </a:p>
          <a:p>
            <a:r>
              <a:rPr lang="en-US" altLang="zh-CN" sz="2000" dirty="0"/>
              <a:t>(2)</a:t>
            </a:r>
            <a:r>
              <a:rPr lang="zh-CN" altLang="zh-CN" sz="2000" dirty="0"/>
              <a:t>发展性原则</a:t>
            </a:r>
          </a:p>
          <a:p>
            <a:r>
              <a:rPr lang="en-US" altLang="zh-CN" sz="2000" dirty="0"/>
              <a:t>(3)</a:t>
            </a:r>
            <a:r>
              <a:rPr lang="zh-CN" altLang="zh-CN" sz="2000" dirty="0"/>
              <a:t>保密性原则</a:t>
            </a:r>
          </a:p>
          <a:p>
            <a:r>
              <a:rPr lang="en-US" altLang="zh-CN" sz="2000" dirty="0"/>
              <a:t>(4)</a:t>
            </a:r>
            <a:r>
              <a:rPr lang="zh-CN" altLang="zh-CN" sz="2000" dirty="0"/>
              <a:t>时间限定原则</a:t>
            </a:r>
          </a:p>
          <a:p>
            <a:r>
              <a:rPr lang="en-US" altLang="zh-CN" sz="2000" dirty="0"/>
              <a:t>(5)</a:t>
            </a:r>
            <a:r>
              <a:rPr lang="zh-CN" altLang="zh-CN" sz="2000" dirty="0"/>
              <a:t>感情限定原则</a:t>
            </a:r>
          </a:p>
          <a:p>
            <a:r>
              <a:rPr lang="en-US" altLang="zh-CN" sz="2000" dirty="0"/>
              <a:t>(6)</a:t>
            </a:r>
            <a:r>
              <a:rPr lang="zh-CN" altLang="zh-CN" sz="2000" dirty="0"/>
              <a:t>多样性原则</a:t>
            </a:r>
          </a:p>
          <a:p>
            <a:r>
              <a:rPr lang="en-US" altLang="zh-CN" sz="2000" dirty="0"/>
              <a:t>(7)</a:t>
            </a:r>
            <a:r>
              <a:rPr lang="zh-CN" altLang="zh-CN" sz="2000" dirty="0"/>
              <a:t>防重于治</a:t>
            </a:r>
            <a:r>
              <a:rPr lang="zh-CN" altLang="zh-CN" sz="2000" dirty="0" smtClean="0"/>
              <a:t>原则</a:t>
            </a:r>
            <a:endParaRPr lang="zh-CN" altLang="zh-CN" sz="2000" dirty="0"/>
          </a:p>
        </p:txBody>
      </p:sp>
    </p:spTree>
    <p:extLst>
      <p:ext uri="{BB962C8B-B14F-4D97-AF65-F5344CB8AC3E}">
        <p14:creationId xmlns:p14="http://schemas.microsoft.com/office/powerpoint/2010/main" val="360233665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二、心理咨询概述</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4.</a:t>
            </a:r>
            <a:r>
              <a:rPr lang="zh-CN" altLang="zh-CN" sz="2000" dirty="0"/>
              <a:t>心理咨询和心理治疗的异同</a:t>
            </a:r>
          </a:p>
        </p:txBody>
      </p:sp>
      <p:sp>
        <p:nvSpPr>
          <p:cNvPr id="10" name="矩形 9"/>
          <p:cNvSpPr/>
          <p:nvPr/>
        </p:nvSpPr>
        <p:spPr>
          <a:xfrm>
            <a:off x="549073" y="1454165"/>
            <a:ext cx="8055376" cy="1938992"/>
          </a:xfrm>
          <a:prstGeom prst="rect">
            <a:avLst/>
          </a:prstGeom>
        </p:spPr>
        <p:txBody>
          <a:bodyPr wrap="square">
            <a:spAutoFit/>
          </a:bodyPr>
          <a:lstStyle/>
          <a:p>
            <a:r>
              <a:rPr lang="en-US" altLang="zh-CN" sz="2000" dirty="0"/>
              <a:t>(1)</a:t>
            </a:r>
            <a:r>
              <a:rPr lang="zh-CN" altLang="zh-CN" sz="2000" dirty="0"/>
              <a:t>工作</a:t>
            </a:r>
            <a:r>
              <a:rPr lang="zh-CN" altLang="zh-CN" sz="2000" dirty="0" smtClean="0"/>
              <a:t>角度</a:t>
            </a:r>
            <a:endParaRPr lang="en-US" altLang="zh-CN" sz="2000" dirty="0" smtClean="0"/>
          </a:p>
          <a:p>
            <a:r>
              <a:rPr lang="en-US" altLang="zh-CN" sz="2000" dirty="0"/>
              <a:t>(2)</a:t>
            </a:r>
            <a:r>
              <a:rPr lang="zh-CN" altLang="zh-CN" sz="2000" dirty="0"/>
              <a:t>工作任务</a:t>
            </a:r>
          </a:p>
          <a:p>
            <a:r>
              <a:rPr lang="en-US" altLang="zh-CN" sz="2000" dirty="0"/>
              <a:t>(3)</a:t>
            </a:r>
            <a:r>
              <a:rPr lang="zh-CN" altLang="zh-CN" sz="2000" dirty="0"/>
              <a:t>对象和情境</a:t>
            </a:r>
          </a:p>
          <a:p>
            <a:r>
              <a:rPr lang="en-US" altLang="zh-CN" sz="2000" dirty="0"/>
              <a:t>(4)</a:t>
            </a:r>
            <a:r>
              <a:rPr lang="zh-CN" altLang="zh-CN" sz="2000" dirty="0"/>
              <a:t>工作方式</a:t>
            </a:r>
          </a:p>
          <a:p>
            <a:r>
              <a:rPr lang="en-US" altLang="zh-CN" sz="2000" dirty="0"/>
              <a:t>(5)</a:t>
            </a:r>
            <a:r>
              <a:rPr lang="zh-CN" altLang="zh-CN" sz="2000" dirty="0"/>
              <a:t>工作时间</a:t>
            </a:r>
          </a:p>
          <a:p>
            <a:r>
              <a:rPr lang="en-US" altLang="zh-CN" sz="2000" dirty="0"/>
              <a:t>(6)</a:t>
            </a:r>
            <a:r>
              <a:rPr lang="zh-CN" altLang="zh-CN" sz="2000" dirty="0"/>
              <a:t>解决问题的性质和</a:t>
            </a:r>
            <a:r>
              <a:rPr lang="zh-CN" altLang="zh-CN" sz="2000" dirty="0" smtClean="0"/>
              <a:t>内容</a:t>
            </a:r>
            <a:endParaRPr lang="zh-CN" altLang="zh-CN" sz="2000" dirty="0"/>
          </a:p>
        </p:txBody>
      </p:sp>
    </p:spTree>
    <p:extLst>
      <p:ext uri="{BB962C8B-B14F-4D97-AF65-F5344CB8AC3E}">
        <p14:creationId xmlns:p14="http://schemas.microsoft.com/office/powerpoint/2010/main" val="3662702480"/>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心理咨询</a:t>
            </a:r>
            <a:r>
              <a:rPr lang="zh-CN" altLang="zh-CN" sz="1800" b="1" dirty="0">
                <a:latin typeface="微软雅黑" pitchFamily="34" charset="-122"/>
                <a:ea typeface="微软雅黑" pitchFamily="34" charset="-122"/>
              </a:rPr>
              <a:t>的概念和功能</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zh-CN" altLang="zh-CN" sz="2000" b="1" dirty="0"/>
              <a:t> 三、心理咨询理论</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心理分析理论</a:t>
            </a:r>
          </a:p>
        </p:txBody>
      </p:sp>
      <p:sp>
        <p:nvSpPr>
          <p:cNvPr id="6" name="矩形 5"/>
          <p:cNvSpPr/>
          <p:nvPr/>
        </p:nvSpPr>
        <p:spPr>
          <a:xfrm>
            <a:off x="549073" y="1486063"/>
            <a:ext cx="8055376" cy="400110"/>
          </a:xfrm>
          <a:prstGeom prst="rect">
            <a:avLst/>
          </a:prstGeom>
        </p:spPr>
        <p:txBody>
          <a:bodyPr wrap="square">
            <a:spAutoFit/>
          </a:bodyPr>
          <a:lstStyle/>
          <a:p>
            <a:r>
              <a:rPr lang="en-US" altLang="zh-CN" sz="2000" dirty="0"/>
              <a:t>2.</a:t>
            </a:r>
            <a:r>
              <a:rPr lang="zh-CN" altLang="zh-CN" sz="2000" dirty="0"/>
              <a:t>行为治疗理论</a:t>
            </a:r>
          </a:p>
        </p:txBody>
      </p:sp>
      <p:sp>
        <p:nvSpPr>
          <p:cNvPr id="7" name="矩形 6"/>
          <p:cNvSpPr/>
          <p:nvPr/>
        </p:nvSpPr>
        <p:spPr>
          <a:xfrm>
            <a:off x="549073" y="1886173"/>
            <a:ext cx="8055376" cy="400110"/>
          </a:xfrm>
          <a:prstGeom prst="rect">
            <a:avLst/>
          </a:prstGeom>
        </p:spPr>
        <p:txBody>
          <a:bodyPr wrap="square">
            <a:spAutoFit/>
          </a:bodyPr>
          <a:lstStyle/>
          <a:p>
            <a:r>
              <a:rPr lang="en-US" altLang="zh-CN" sz="2000" dirty="0"/>
              <a:t>3.</a:t>
            </a:r>
            <a:r>
              <a:rPr lang="zh-CN" altLang="zh-CN" sz="2000" dirty="0"/>
              <a:t>以人为中心的治疗理论</a:t>
            </a:r>
          </a:p>
        </p:txBody>
      </p:sp>
      <p:sp>
        <p:nvSpPr>
          <p:cNvPr id="8" name="矩形 7"/>
          <p:cNvSpPr/>
          <p:nvPr/>
        </p:nvSpPr>
        <p:spPr>
          <a:xfrm>
            <a:off x="549073" y="2286283"/>
            <a:ext cx="8055376" cy="400110"/>
          </a:xfrm>
          <a:prstGeom prst="rect">
            <a:avLst/>
          </a:prstGeom>
        </p:spPr>
        <p:txBody>
          <a:bodyPr wrap="square">
            <a:spAutoFit/>
          </a:bodyPr>
          <a:lstStyle/>
          <a:p>
            <a:r>
              <a:rPr lang="en-US" altLang="zh-CN" sz="2000" dirty="0"/>
              <a:t>4.</a:t>
            </a:r>
            <a:r>
              <a:rPr lang="zh-CN" altLang="zh-CN" sz="2000" dirty="0"/>
              <a:t>认知行为治疗理论</a:t>
            </a:r>
          </a:p>
        </p:txBody>
      </p:sp>
    </p:spTree>
    <p:extLst>
      <p:ext uri="{BB962C8B-B14F-4D97-AF65-F5344CB8AC3E}">
        <p14:creationId xmlns:p14="http://schemas.microsoft.com/office/powerpoint/2010/main" val="416270009"/>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心理咨询的意义和特点</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zh-CN" altLang="zh-CN" sz="2000" b="1" dirty="0"/>
              <a:t> 一、对心理咨询的态度</a:t>
            </a:r>
            <a:endParaRPr lang="zh-CN" altLang="zh-CN" sz="2000" dirty="0"/>
          </a:p>
        </p:txBody>
      </p:sp>
      <p:sp>
        <p:nvSpPr>
          <p:cNvPr id="2" name="矩形 1"/>
          <p:cNvSpPr/>
          <p:nvPr/>
        </p:nvSpPr>
        <p:spPr>
          <a:xfrm>
            <a:off x="549073" y="1076568"/>
            <a:ext cx="8055376" cy="2862322"/>
          </a:xfrm>
          <a:prstGeom prst="rect">
            <a:avLst/>
          </a:prstGeom>
        </p:spPr>
        <p:txBody>
          <a:bodyPr wrap="square">
            <a:spAutoFit/>
          </a:bodyPr>
          <a:lstStyle/>
          <a:p>
            <a:r>
              <a:rPr lang="en-US" altLang="zh-CN" sz="1800" dirty="0"/>
              <a:t>(1)</a:t>
            </a:r>
            <a:r>
              <a:rPr lang="zh-CN" altLang="zh-CN" sz="1800" dirty="0"/>
              <a:t>大学生对心理咨询的看法总体上是积极的。据有关方面调查，只有个别学生认为去做心理咨询的人是有心理疾病的人，绝大多数的大学生认为心理健康的人也可以去做心理咨询；</a:t>
            </a:r>
            <a:r>
              <a:rPr lang="en-US" altLang="zh-CN" sz="1800" dirty="0"/>
              <a:t>80%</a:t>
            </a:r>
            <a:r>
              <a:rPr lang="zh-CN" altLang="zh-CN" sz="1800" dirty="0"/>
              <a:t>以上的人认为心理咨询有效果；</a:t>
            </a:r>
            <a:r>
              <a:rPr lang="en-US" altLang="zh-CN" sz="1800" dirty="0"/>
              <a:t>90%</a:t>
            </a:r>
            <a:r>
              <a:rPr lang="zh-CN" altLang="zh-CN" sz="1800" dirty="0"/>
              <a:t>以上的人认为心理咨询是科学的。</a:t>
            </a:r>
          </a:p>
          <a:p>
            <a:r>
              <a:rPr lang="en-US" altLang="zh-CN" sz="1800" dirty="0"/>
              <a:t>(2)</a:t>
            </a:r>
            <a:r>
              <a:rPr lang="zh-CN" altLang="zh-CN" sz="1800" dirty="0"/>
              <a:t>大学生更看重心理咨询的治疗功能。调查中多数大学生认为，去咨询的人，困扰最多的方面依次为“有心理障碍的人”“情绪调节困难的人” “想更好开发潜能的人”。少数学生认为“有精神病的人”才去心理咨询。</a:t>
            </a:r>
          </a:p>
          <a:p>
            <a:r>
              <a:rPr lang="en-US" altLang="zh-CN" sz="1800" dirty="0"/>
              <a:t>(3)</a:t>
            </a:r>
            <a:r>
              <a:rPr lang="zh-CN" altLang="zh-CN" sz="1800" dirty="0"/>
              <a:t>低年级大学生比高年级大学生更愿意接受心理咨询。那些误以为寻求心理咨询就是精神有病，或认为心理咨询只是谈谈话，解决不了什么问题的人正在减少。而在学习和生活中遇到困惑和烦恼，主动寻求心理咨询的学生正在增加，</a:t>
            </a:r>
          </a:p>
        </p:txBody>
      </p:sp>
    </p:spTree>
    <p:extLst>
      <p:ext uri="{BB962C8B-B14F-4D97-AF65-F5344CB8AC3E}">
        <p14:creationId xmlns:p14="http://schemas.microsoft.com/office/powerpoint/2010/main" val="3563995307"/>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790</TotalTime>
  <Words>1678</Words>
  <Application>Microsoft Office PowerPoint</Application>
  <PresentationFormat>全屏显示(16:9)</PresentationFormat>
  <Paragraphs>103</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329</cp:revision>
  <dcterms:created xsi:type="dcterms:W3CDTF">2015-10-13T09:44:51Z</dcterms:created>
  <dcterms:modified xsi:type="dcterms:W3CDTF">2017-06-09T06:55:39Z</dcterms:modified>
</cp:coreProperties>
</file>