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sldIdLst>
    <p:sldId id="257" r:id="rId2"/>
    <p:sldId id="308" r:id="rId3"/>
    <p:sldId id="258" r:id="rId4"/>
    <p:sldId id="309" r:id="rId5"/>
    <p:sldId id="310" r:id="rId6"/>
    <p:sldId id="311" r:id="rId7"/>
    <p:sldId id="312" r:id="rId8"/>
    <p:sldId id="313" r:id="rId9"/>
    <p:sldId id="314" r:id="rId10"/>
    <p:sldId id="303" r:id="rId11"/>
  </p:sldIdLst>
  <p:sldSz cx="9144000" cy="5143500" type="screen16x9"/>
  <p:notesSz cx="6858000" cy="9144000"/>
  <p:custDataLst>
    <p:tags r:id="rId13"/>
  </p:custDataLst>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FC07D"/>
    <a:srgbClr val="B2D76E"/>
    <a:srgbClr val="F4B248"/>
    <a:srgbClr val="AE937E"/>
    <a:srgbClr val="F3DD49"/>
    <a:srgbClr val="E24E4E"/>
    <a:srgbClr val="7D66E0"/>
    <a:srgbClr val="EDEBDF"/>
    <a:srgbClr val="937158"/>
    <a:srgbClr val="C39F8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90" d="100"/>
          <a:sy n="90" d="100"/>
        </p:scale>
        <p:origin x="-1002" y="-462"/>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gs" Target="tags/tag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31E7DE6-0DC3-48A8-A73C-17E5A0A4EC85}" type="datetimeFigureOut">
              <a:rPr lang="zh-CN" altLang="en-US" smtClean="0"/>
              <a:t>2017/6/9/Friday</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801EDFA-64A6-4001-B6CF-2D33DFDC1E35}" type="slidenum">
              <a:rPr lang="zh-CN" altLang="en-US" smtClean="0"/>
              <a:t>‹#›</a:t>
            </a:fld>
            <a:endParaRPr lang="zh-CN" altLang="en-US"/>
          </a:p>
        </p:txBody>
      </p:sp>
    </p:spTree>
    <p:extLst>
      <p:ext uri="{BB962C8B-B14F-4D97-AF65-F5344CB8AC3E}">
        <p14:creationId xmlns:p14="http://schemas.microsoft.com/office/powerpoint/2010/main" val="1806281398"/>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9" name="矩形 8"/>
          <p:cNvSpPr/>
          <p:nvPr userDrawn="1"/>
        </p:nvSpPr>
        <p:spPr>
          <a:xfrm>
            <a:off x="143666" y="231648"/>
            <a:ext cx="275399" cy="275363"/>
          </a:xfrm>
          <a:prstGeom prst="rect">
            <a:avLst/>
          </a:prstGeom>
          <a:solidFill>
            <a:srgbClr val="D1EE9A"/>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cxnSp>
        <p:nvCxnSpPr>
          <p:cNvPr id="22" name="直接连接符 21"/>
          <p:cNvCxnSpPr/>
          <p:nvPr userDrawn="1"/>
        </p:nvCxnSpPr>
        <p:spPr>
          <a:xfrm>
            <a:off x="630866" y="557579"/>
            <a:ext cx="6751629" cy="0"/>
          </a:xfrm>
          <a:prstGeom prst="line">
            <a:avLst/>
          </a:prstGeom>
          <a:ln>
            <a:solidFill>
              <a:srgbClr val="AE937E"/>
            </a:solidFill>
            <a:prstDash val="dash"/>
          </a:ln>
        </p:spPr>
        <p:style>
          <a:lnRef idx="1">
            <a:schemeClr val="accent1"/>
          </a:lnRef>
          <a:fillRef idx="0">
            <a:schemeClr val="accent1"/>
          </a:fillRef>
          <a:effectRef idx="0">
            <a:schemeClr val="accent1"/>
          </a:effectRef>
          <a:fontRef idx="minor">
            <a:schemeClr val="tx1"/>
          </a:fontRef>
        </p:style>
      </p:cxnSp>
      <p:sp>
        <p:nvSpPr>
          <p:cNvPr id="24" name="平行四边形 23"/>
          <p:cNvSpPr/>
          <p:nvPr userDrawn="1"/>
        </p:nvSpPr>
        <p:spPr>
          <a:xfrm>
            <a:off x="7542716" y="411510"/>
            <a:ext cx="972235" cy="162018"/>
          </a:xfrm>
          <a:prstGeom prst="parallelogram">
            <a:avLst>
              <a:gd name="adj" fmla="val 72620"/>
            </a:avLst>
          </a:prstGeom>
          <a:solidFill>
            <a:srgbClr val="6FC07D"/>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900" dirty="0">
              <a:latin typeface="AvantGarde Md BT" pitchFamily="34" charset="0"/>
            </a:endParaRPr>
          </a:p>
        </p:txBody>
      </p:sp>
      <p:sp>
        <p:nvSpPr>
          <p:cNvPr id="7" name="矩形 6"/>
          <p:cNvSpPr/>
          <p:nvPr userDrawn="1"/>
        </p:nvSpPr>
        <p:spPr>
          <a:xfrm>
            <a:off x="243489" y="329170"/>
            <a:ext cx="275399" cy="275363"/>
          </a:xfrm>
          <a:prstGeom prst="rect">
            <a:avLst/>
          </a:prstGeom>
          <a:solidFill>
            <a:srgbClr val="6FC07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800">
              <a:latin typeface="AvantGarde Md BT" pitchFamily="34" charset="0"/>
            </a:endParaRPr>
          </a:p>
        </p:txBody>
      </p:sp>
      <p:sp>
        <p:nvSpPr>
          <p:cNvPr id="6" name="矩形 5"/>
          <p:cNvSpPr/>
          <p:nvPr userDrawn="1"/>
        </p:nvSpPr>
        <p:spPr>
          <a:xfrm>
            <a:off x="-5700" y="4876006"/>
            <a:ext cx="9149700" cy="267493"/>
          </a:xfrm>
          <a:prstGeom prst="rect">
            <a:avLst/>
          </a:prstGeom>
          <a:gradFill>
            <a:gsLst>
              <a:gs pos="100000">
                <a:srgbClr val="00A89B"/>
              </a:gs>
              <a:gs pos="20000">
                <a:srgbClr val="00B05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7" name="矩形 6"/>
          <p:cNvSpPr/>
          <p:nvPr userDrawn="1"/>
        </p:nvSpPr>
        <p:spPr>
          <a:xfrm>
            <a:off x="-396552" y="267494"/>
            <a:ext cx="216052" cy="216024"/>
          </a:xfrm>
          <a:prstGeom prst="rect">
            <a:avLst/>
          </a:prstGeom>
          <a:solidFill>
            <a:srgbClr val="6FC07D"/>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800">
              <a:latin typeface="AvantGarde Md BT" pitchFamily="34" charset="0"/>
            </a:endParaRPr>
          </a:p>
        </p:txBody>
      </p:sp>
      <p:sp>
        <p:nvSpPr>
          <p:cNvPr id="8" name="矩形 7"/>
          <p:cNvSpPr/>
          <p:nvPr userDrawn="1"/>
        </p:nvSpPr>
        <p:spPr>
          <a:xfrm>
            <a:off x="-396552" y="483518"/>
            <a:ext cx="216052" cy="216024"/>
          </a:xfrm>
          <a:prstGeom prst="rect">
            <a:avLst/>
          </a:prstGeom>
          <a:solidFill>
            <a:srgbClr val="B2D76E"/>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500">
              <a:latin typeface="AvantGarde Md BT" pitchFamily="34" charset="0"/>
            </a:endParaRPr>
          </a:p>
        </p:txBody>
      </p:sp>
      <p:sp>
        <p:nvSpPr>
          <p:cNvPr id="9" name="矩形 8"/>
          <p:cNvSpPr/>
          <p:nvPr userDrawn="1"/>
        </p:nvSpPr>
        <p:spPr>
          <a:xfrm>
            <a:off x="-396552" y="699542"/>
            <a:ext cx="216052" cy="216024"/>
          </a:xfrm>
          <a:prstGeom prst="rect">
            <a:avLst/>
          </a:prstGeom>
          <a:solidFill>
            <a:srgbClr val="D1EE9A"/>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0" name="矩形 9"/>
          <p:cNvSpPr/>
          <p:nvPr userDrawn="1"/>
        </p:nvSpPr>
        <p:spPr>
          <a:xfrm>
            <a:off x="-396552" y="915566"/>
            <a:ext cx="216052" cy="216024"/>
          </a:xfrm>
          <a:prstGeom prst="rect">
            <a:avLst/>
          </a:prstGeom>
          <a:solidFill>
            <a:srgbClr val="F3DD49"/>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2100">
              <a:latin typeface="AvantGarde Md BT" pitchFamily="34" charset="0"/>
            </a:endParaRPr>
          </a:p>
        </p:txBody>
      </p:sp>
      <p:sp>
        <p:nvSpPr>
          <p:cNvPr id="11" name="矩形 10"/>
          <p:cNvSpPr/>
          <p:nvPr userDrawn="1"/>
        </p:nvSpPr>
        <p:spPr>
          <a:xfrm>
            <a:off x="-396552" y="1131590"/>
            <a:ext cx="216052" cy="216024"/>
          </a:xfrm>
          <a:prstGeom prst="rect">
            <a:avLst/>
          </a:prstGeom>
          <a:solidFill>
            <a:srgbClr val="EDEBDF"/>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500">
              <a:latin typeface="AvantGarde Md BT" pitchFamily="34" charset="0"/>
            </a:endParaRPr>
          </a:p>
        </p:txBody>
      </p:sp>
      <p:sp>
        <p:nvSpPr>
          <p:cNvPr id="12" name="矩形 11"/>
          <p:cNvSpPr/>
          <p:nvPr userDrawn="1"/>
        </p:nvSpPr>
        <p:spPr>
          <a:xfrm>
            <a:off x="-396552" y="51470"/>
            <a:ext cx="216052" cy="216024"/>
          </a:xfrm>
          <a:prstGeom prst="rect">
            <a:avLst/>
          </a:prstGeom>
          <a:solidFill>
            <a:srgbClr val="AE937E"/>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AvantGarde Md BT" pitchFamily="34" charset="0"/>
            </a:endParaRPr>
          </a:p>
        </p:txBody>
      </p:sp>
      <p:sp>
        <p:nvSpPr>
          <p:cNvPr id="13" name="矩形 12"/>
          <p:cNvSpPr/>
          <p:nvPr userDrawn="1"/>
        </p:nvSpPr>
        <p:spPr>
          <a:xfrm>
            <a:off x="143666" y="231648"/>
            <a:ext cx="275399" cy="275363"/>
          </a:xfrm>
          <a:prstGeom prst="rect">
            <a:avLst/>
          </a:prstGeom>
          <a:solidFill>
            <a:srgbClr val="D1EE9A"/>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4" name="矩形 13"/>
          <p:cNvSpPr/>
          <p:nvPr userDrawn="1"/>
        </p:nvSpPr>
        <p:spPr>
          <a:xfrm>
            <a:off x="243489" y="329170"/>
            <a:ext cx="275399" cy="275363"/>
          </a:xfrm>
          <a:prstGeom prst="rect">
            <a:avLst/>
          </a:prstGeom>
          <a:solidFill>
            <a:srgbClr val="6FC07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800">
              <a:latin typeface="AvantGarde Md BT" pitchFamily="34" charset="0"/>
            </a:endParaRP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2" name="矩形 1"/>
          <p:cNvSpPr/>
          <p:nvPr userDrawn="1"/>
        </p:nvSpPr>
        <p:spPr>
          <a:xfrm>
            <a:off x="-5699" y="0"/>
            <a:ext cx="9149699" cy="5143500"/>
          </a:xfrm>
          <a:prstGeom prst="rect">
            <a:avLst/>
          </a:prstGeom>
          <a:gradFill>
            <a:gsLst>
              <a:gs pos="100000">
                <a:srgbClr val="00A89B"/>
              </a:gs>
              <a:gs pos="20000">
                <a:srgbClr val="00B05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节标题">
    <p:bg>
      <p:bgPr>
        <a:solidFill>
          <a:schemeClr val="tx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6616479"/>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2" descr="C:\Users\Administrator\Desktop\00000fff.jpg"/>
          <p:cNvPicPr>
            <a:picLocks noChangeAspect="1" noChangeArrowheads="1"/>
          </p:cNvPicPr>
          <p:nvPr userDrawn="1"/>
        </p:nvPicPr>
        <p:blipFill>
          <a:blip r:embed="rId6">
            <a:extLst>
              <a:ext uri="{28A0092B-C50C-407E-A947-70E740481C1C}">
                <a14:useLocalDpi xmlns:a14="http://schemas.microsoft.com/office/drawing/2010/main"/>
              </a:ext>
            </a:extLst>
          </a:blip>
          <a:srcRect/>
          <a:stretch>
            <a:fillRect/>
          </a:stretch>
        </p:blipFill>
        <p:spPr bwMode="auto">
          <a:xfrm>
            <a:off x="0" y="-12186"/>
            <a:ext cx="9150111" cy="5155686"/>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iming>
    <p:tnLst>
      <p:par>
        <p:cTn id="1" dur="indefinite" restart="never" nodeType="tmRoot"/>
      </p:par>
    </p:tnLst>
  </p:timing>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557213" indent="-214313" algn="l" defTabSz="685800"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4" name="Picture 10" descr="向日葵花图片"/>
          <p:cNvPicPr>
            <a:picLocks noChangeAspect="1" noChangeArrowheads="1"/>
          </p:cNvPicPr>
          <p:nvPr/>
        </p:nvPicPr>
        <p:blipFill rotWithShape="1">
          <a:blip r:embed="rId2">
            <a:extLst>
              <a:ext uri="{28A0092B-C50C-407E-A947-70E740481C1C}">
                <a14:useLocalDpi xmlns:a14="http://schemas.microsoft.com/office/drawing/2010/main" val="0"/>
              </a:ext>
            </a:extLst>
          </a:blip>
          <a:srcRect t="688" b="14834"/>
          <a:stretch/>
        </p:blipFill>
        <p:spPr bwMode="auto">
          <a:xfrm>
            <a:off x="0" y="-1"/>
            <a:ext cx="9144000" cy="5143501"/>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p:nvSpPr>
        <p:spPr>
          <a:xfrm flipV="1">
            <a:off x="568834" y="-10915"/>
            <a:ext cx="4464496" cy="4886921"/>
          </a:xfrm>
          <a:prstGeom prst="rect">
            <a:avLst/>
          </a:prstGeom>
          <a:gradFill>
            <a:gsLst>
              <a:gs pos="100000">
                <a:srgbClr val="00A89B"/>
              </a:gs>
              <a:gs pos="20000">
                <a:srgbClr val="00B05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32" name="TextBox 31"/>
          <p:cNvSpPr txBox="1"/>
          <p:nvPr/>
        </p:nvSpPr>
        <p:spPr>
          <a:xfrm>
            <a:off x="915427" y="1995686"/>
            <a:ext cx="4117903" cy="2039002"/>
          </a:xfrm>
          <a:prstGeom prst="rect">
            <a:avLst/>
          </a:prstGeom>
          <a:noFill/>
        </p:spPr>
        <p:txBody>
          <a:bodyPr wrap="square" lIns="68562" tIns="34281" rIns="68562" bIns="34281" rtlCol="0">
            <a:spAutoFit/>
          </a:bodyPr>
          <a:lstStyle/>
          <a:p>
            <a:r>
              <a:rPr lang="zh-CN" altLang="zh-CN" sz="3200" dirty="0">
                <a:solidFill>
                  <a:schemeClr val="bg1"/>
                </a:solidFill>
                <a:latin typeface="华文中宋" pitchFamily="2" charset="-122"/>
                <a:ea typeface="华文中宋" pitchFamily="2" charset="-122"/>
              </a:rPr>
              <a:t>珍爱</a:t>
            </a:r>
            <a:r>
              <a:rPr lang="zh-CN" altLang="zh-CN" sz="3200" dirty="0" smtClean="0">
                <a:solidFill>
                  <a:schemeClr val="bg1"/>
                </a:solidFill>
                <a:latin typeface="华文中宋" pitchFamily="2" charset="-122"/>
                <a:ea typeface="华文中宋" pitchFamily="2" charset="-122"/>
              </a:rPr>
              <a:t>生命</a:t>
            </a:r>
            <a:endParaRPr lang="en-US" altLang="zh-CN" sz="3200" dirty="0" smtClean="0">
              <a:solidFill>
                <a:schemeClr val="bg1"/>
              </a:solidFill>
              <a:latin typeface="华文中宋" pitchFamily="2" charset="-122"/>
              <a:ea typeface="华文中宋" pitchFamily="2" charset="-122"/>
            </a:endParaRPr>
          </a:p>
          <a:p>
            <a:r>
              <a:rPr lang="zh-CN" altLang="zh-CN" sz="3200" dirty="0" smtClean="0">
                <a:solidFill>
                  <a:schemeClr val="bg1"/>
                </a:solidFill>
                <a:latin typeface="华文中宋" pitchFamily="2" charset="-122"/>
                <a:ea typeface="华文中宋" pitchFamily="2" charset="-122"/>
              </a:rPr>
              <a:t>——</a:t>
            </a:r>
            <a:endParaRPr lang="en-US" altLang="zh-CN" sz="3200" dirty="0" smtClean="0">
              <a:solidFill>
                <a:schemeClr val="bg1"/>
              </a:solidFill>
              <a:latin typeface="华文中宋" pitchFamily="2" charset="-122"/>
              <a:ea typeface="华文中宋" pitchFamily="2" charset="-122"/>
            </a:endParaRPr>
          </a:p>
          <a:p>
            <a:r>
              <a:rPr lang="zh-CN" altLang="zh-CN" sz="3200" dirty="0" smtClean="0">
                <a:solidFill>
                  <a:schemeClr val="bg1"/>
                </a:solidFill>
                <a:latin typeface="华文中宋" pitchFamily="2" charset="-122"/>
                <a:ea typeface="华文中宋" pitchFamily="2" charset="-122"/>
              </a:rPr>
              <a:t>大学生</a:t>
            </a:r>
            <a:r>
              <a:rPr lang="zh-CN" altLang="zh-CN" sz="3200" dirty="0">
                <a:solidFill>
                  <a:schemeClr val="bg1"/>
                </a:solidFill>
                <a:latin typeface="华文中宋" pitchFamily="2" charset="-122"/>
                <a:ea typeface="华文中宋" pitchFamily="2" charset="-122"/>
              </a:rPr>
              <a:t>生命教育与危机应对</a:t>
            </a:r>
            <a:endParaRPr lang="zh-CN" altLang="zh-CN" sz="3200" dirty="0">
              <a:solidFill>
                <a:schemeClr val="bg1"/>
              </a:solidFill>
              <a:latin typeface="华文中宋" pitchFamily="2" charset="-122"/>
              <a:ea typeface="华文中宋" pitchFamily="2" charset="-122"/>
            </a:endParaRPr>
          </a:p>
        </p:txBody>
      </p:sp>
      <p:sp>
        <p:nvSpPr>
          <p:cNvPr id="13" name="矩形 12"/>
          <p:cNvSpPr/>
          <p:nvPr/>
        </p:nvSpPr>
        <p:spPr>
          <a:xfrm>
            <a:off x="568835" y="4876006"/>
            <a:ext cx="4464496" cy="280075"/>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solidFill>
                <a:schemeClr val="tx1">
                  <a:lumMod val="65000"/>
                  <a:lumOff val="35000"/>
                </a:schemeClr>
              </a:solidFill>
            </a:endParaRPr>
          </a:p>
        </p:txBody>
      </p:sp>
      <p:sp>
        <p:nvSpPr>
          <p:cNvPr id="14" name="TextBox 13"/>
          <p:cNvSpPr txBox="1"/>
          <p:nvPr/>
        </p:nvSpPr>
        <p:spPr>
          <a:xfrm>
            <a:off x="915427" y="987574"/>
            <a:ext cx="4117904" cy="684785"/>
          </a:xfrm>
          <a:prstGeom prst="rect">
            <a:avLst/>
          </a:prstGeom>
          <a:noFill/>
        </p:spPr>
        <p:txBody>
          <a:bodyPr wrap="square" lIns="68562" tIns="34281" rIns="68562" bIns="34281" rtlCol="0">
            <a:spAutoFit/>
          </a:bodyPr>
          <a:lstStyle/>
          <a:p>
            <a:pPr lvl="0"/>
            <a:r>
              <a:rPr lang="zh-CN" altLang="en-US" sz="4000" b="1" dirty="0" smtClean="0">
                <a:solidFill>
                  <a:schemeClr val="bg1"/>
                </a:solidFill>
                <a:latin typeface="微软雅黑" pitchFamily="34" charset="-122"/>
                <a:ea typeface="微软雅黑" pitchFamily="34" charset="-122"/>
              </a:rPr>
              <a:t>第十一章</a:t>
            </a:r>
            <a:endParaRPr lang="zh-CN" altLang="zh-CN" sz="40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745893597"/>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childTnLst>
                          </p:cTn>
                        </p:par>
                        <p:par>
                          <p:cTn id="14" fill="hold">
                            <p:stCondLst>
                              <p:cond delay="15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14"/>
                                        </p:tgtEl>
                                        <p:attrNameLst>
                                          <p:attrName>style.visibility</p:attrName>
                                        </p:attrNameLst>
                                      </p:cBhvr>
                                      <p:to>
                                        <p:strVal val="visible"/>
                                      </p:to>
                                    </p:set>
                                    <p:anim calcmode="lin" valueType="num">
                                      <p:cBhvr>
                                        <p:cTn id="17"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14"/>
                                        </p:tgtEl>
                                        <p:attrNameLst>
                                          <p:attrName>ppt_y</p:attrName>
                                        </p:attrNameLst>
                                      </p:cBhvr>
                                      <p:tavLst>
                                        <p:tav tm="0">
                                          <p:val>
                                            <p:strVal val="#ppt_y"/>
                                          </p:val>
                                        </p:tav>
                                        <p:tav tm="100000">
                                          <p:val>
                                            <p:strVal val="#ppt_y"/>
                                          </p:val>
                                        </p:tav>
                                      </p:tavLst>
                                    </p:anim>
                                    <p:anim calcmode="lin" valueType="num">
                                      <p:cBhvr>
                                        <p:cTn id="19"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14"/>
                                        </p:tgtEl>
                                      </p:cBhvr>
                                    </p:animEffect>
                                  </p:childTnLst>
                                </p:cTn>
                              </p:par>
                            </p:childTnLst>
                          </p:cTn>
                        </p:par>
                        <p:par>
                          <p:cTn id="22" fill="hold">
                            <p:stCondLst>
                              <p:cond delay="2150"/>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32"/>
                                        </p:tgtEl>
                                        <p:attrNameLst>
                                          <p:attrName>style.visibility</p:attrName>
                                        </p:attrNameLst>
                                      </p:cBhvr>
                                      <p:to>
                                        <p:strVal val="visible"/>
                                      </p:to>
                                    </p:set>
                                    <p:anim calcmode="lin" valueType="num">
                                      <p:cBhvr>
                                        <p:cTn id="25"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32"/>
                                        </p:tgtEl>
                                        <p:attrNameLst>
                                          <p:attrName>ppt_y</p:attrName>
                                        </p:attrNameLst>
                                      </p:cBhvr>
                                      <p:tavLst>
                                        <p:tav tm="0">
                                          <p:val>
                                            <p:strVal val="#ppt_y"/>
                                          </p:val>
                                        </p:tav>
                                        <p:tav tm="100000">
                                          <p:val>
                                            <p:strVal val="#ppt_y"/>
                                          </p:val>
                                        </p:tav>
                                      </p:tavLst>
                                    </p:anim>
                                    <p:anim calcmode="lin" valueType="num">
                                      <p:cBhvr>
                                        <p:cTn id="27"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32" grpId="0"/>
      <p:bldP spid="13" grpId="0" animBg="1"/>
      <p:bldP spid="1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0" y="1779662"/>
            <a:ext cx="9144000" cy="1177245"/>
          </a:xfrm>
          <a:prstGeom prst="rect">
            <a:avLst/>
          </a:prstGeom>
        </p:spPr>
        <p:txBody>
          <a:bodyPr wrap="square" lIns="68562" tIns="34281" rIns="68562" bIns="34281">
            <a:spAutoFit/>
          </a:bodyPr>
          <a:lstStyle/>
          <a:p>
            <a:pPr algn="ctr"/>
            <a:r>
              <a:rPr lang="en-US" altLang="zh-CN" sz="7200" b="1" dirty="0" smtClean="0">
                <a:solidFill>
                  <a:schemeClr val="bg1"/>
                </a:solidFill>
                <a:latin typeface="微软雅黑" panose="020B0503020204020204" pitchFamily="34" charset="-122"/>
                <a:ea typeface="微软雅黑" panose="020B0503020204020204" pitchFamily="34" charset="-122"/>
              </a:rPr>
              <a:t>THANKS</a:t>
            </a:r>
            <a:endParaRPr lang="zh-CN" altLang="en-US" sz="7200" dirty="0">
              <a:solidFill>
                <a:schemeClr val="bg1"/>
              </a:solidFill>
            </a:endParaRPr>
          </a:p>
        </p:txBody>
      </p:sp>
    </p:spTree>
    <p:extLst>
      <p:ext uri="{BB962C8B-B14F-4D97-AF65-F5344CB8AC3E}">
        <p14:creationId xmlns:p14="http://schemas.microsoft.com/office/powerpoint/2010/main" val="3270967408"/>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iterate type="lt">
                                    <p:tmPct val="10000"/>
                                  </p:iterate>
                                  <p:childTnLst>
                                    <p:set>
                                      <p:cBhvr>
                                        <p:cTn id="6" dur="1" fill="hold">
                                          <p:stCondLst>
                                            <p:cond delay="0"/>
                                          </p:stCondLst>
                                        </p:cTn>
                                        <p:tgtEl>
                                          <p:spTgt spid="31">
                                            <p:txEl>
                                              <p:pRg st="0" end="0"/>
                                            </p:txEl>
                                          </p:spTgt>
                                        </p:tgtEl>
                                        <p:attrNameLst>
                                          <p:attrName>style.visibility</p:attrName>
                                        </p:attrNameLst>
                                      </p:cBhvr>
                                      <p:to>
                                        <p:strVal val="visible"/>
                                      </p:to>
                                    </p:set>
                                    <p:anim calcmode="lin" valueType="num">
                                      <p:cBhvr>
                                        <p:cTn id="7" dur="1000" fill="hold"/>
                                        <p:tgtEl>
                                          <p:spTgt spid="31">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1">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1">
                                            <p:txEl>
                                              <p:pRg st="0" end="0"/>
                                            </p:txEl>
                                          </p:spTgt>
                                        </p:tgtEl>
                                        <p:attrNameLst>
                                          <p:attrName>style.rotation</p:attrName>
                                        </p:attrNameLst>
                                      </p:cBhvr>
                                      <p:tavLst>
                                        <p:tav tm="0">
                                          <p:val>
                                            <p:fltVal val="360"/>
                                          </p:val>
                                        </p:tav>
                                        <p:tav tm="100000">
                                          <p:val>
                                            <p:fltVal val="0"/>
                                          </p:val>
                                        </p:tav>
                                      </p:tavLst>
                                    </p:anim>
                                    <p:animEffect transition="in" filter="fade">
                                      <p:cBhvr>
                                        <p:cTn id="10" dur="1000"/>
                                        <p:tgtEl>
                                          <p:spTgt spid="3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683568" y="1814243"/>
            <a:ext cx="5400600" cy="358822"/>
          </a:xfrm>
          <a:prstGeom prst="rect">
            <a:avLst/>
          </a:prstGeom>
          <a:solidFill>
            <a:srgbClr val="00B050"/>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r>
              <a:rPr lang="zh-CN" altLang="zh-CN" sz="2400" b="1" dirty="0">
                <a:latin typeface="微软雅黑" pitchFamily="34" charset="-122"/>
                <a:ea typeface="微软雅黑" pitchFamily="34" charset="-122"/>
              </a:rPr>
              <a:t>第一</a:t>
            </a:r>
            <a:r>
              <a:rPr lang="zh-CN" altLang="zh-CN" sz="2400" b="1" dirty="0" smtClean="0">
                <a:latin typeface="微软雅黑" pitchFamily="34" charset="-122"/>
                <a:ea typeface="微软雅黑" pitchFamily="34" charset="-122"/>
              </a:rPr>
              <a:t>节</a:t>
            </a:r>
            <a:r>
              <a:rPr lang="en-US" altLang="zh-CN" sz="2400" b="1" dirty="0" smtClean="0">
                <a:latin typeface="微软雅黑" pitchFamily="34" charset="-122"/>
                <a:ea typeface="微软雅黑" pitchFamily="34" charset="-122"/>
              </a:rPr>
              <a:t> </a:t>
            </a:r>
            <a:r>
              <a:rPr lang="zh-CN" altLang="zh-CN" sz="2400" b="1" dirty="0" smtClean="0">
                <a:latin typeface="微软雅黑" pitchFamily="34" charset="-122"/>
                <a:ea typeface="微软雅黑" pitchFamily="34" charset="-122"/>
              </a:rPr>
              <a:t>生命</a:t>
            </a:r>
            <a:r>
              <a:rPr lang="zh-CN" altLang="zh-CN" sz="2400" b="1" dirty="0">
                <a:latin typeface="微软雅黑" pitchFamily="34" charset="-122"/>
                <a:ea typeface="微软雅黑" pitchFamily="34" charset="-122"/>
              </a:rPr>
              <a:t>的意义</a:t>
            </a:r>
          </a:p>
        </p:txBody>
      </p:sp>
      <p:sp>
        <p:nvSpPr>
          <p:cNvPr id="4" name="椭圆 3"/>
          <p:cNvSpPr/>
          <p:nvPr/>
        </p:nvSpPr>
        <p:spPr>
          <a:xfrm>
            <a:off x="6451568" y="964317"/>
            <a:ext cx="2692432" cy="2692432"/>
          </a:xfrm>
          <a:prstGeom prst="ellipse">
            <a:avLst/>
          </a:prstGeom>
          <a:solidFill>
            <a:schemeClr val="bg1"/>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21"/>
          <p:cNvSpPr txBox="1"/>
          <p:nvPr/>
        </p:nvSpPr>
        <p:spPr>
          <a:xfrm>
            <a:off x="6959093" y="1814243"/>
            <a:ext cx="1677382" cy="992579"/>
          </a:xfrm>
          <a:prstGeom prst="rect">
            <a:avLst/>
          </a:prstGeom>
          <a:noFill/>
        </p:spPr>
        <p:txBody>
          <a:bodyPr wrap="none" lIns="68580" tIns="34290" rIns="68580" bIns="34290" rtlCol="0">
            <a:spAutoFit/>
          </a:bodyPr>
          <a:lstStyle/>
          <a:p>
            <a:r>
              <a:rPr lang="zh-CN" altLang="en-US" sz="6000" dirty="0" smtClean="0">
                <a:solidFill>
                  <a:srgbClr val="00B050"/>
                </a:solidFill>
                <a:latin typeface="AvantGarde Md BT" pitchFamily="34" charset="0"/>
                <a:ea typeface="微软雅黑" pitchFamily="34" charset="-122"/>
              </a:rPr>
              <a:t>目录</a:t>
            </a:r>
            <a:endParaRPr lang="en-US" altLang="zh-CN" sz="6000" dirty="0">
              <a:solidFill>
                <a:srgbClr val="00B050"/>
              </a:solidFill>
              <a:latin typeface="AvantGarde Md BT" pitchFamily="34" charset="0"/>
              <a:ea typeface="微软雅黑" pitchFamily="34" charset="-122"/>
            </a:endParaRPr>
          </a:p>
        </p:txBody>
      </p:sp>
      <p:sp>
        <p:nvSpPr>
          <p:cNvPr id="11" name="矩形 10"/>
          <p:cNvSpPr/>
          <p:nvPr/>
        </p:nvSpPr>
        <p:spPr>
          <a:xfrm>
            <a:off x="683568" y="2500995"/>
            <a:ext cx="5400600" cy="358822"/>
          </a:xfrm>
          <a:prstGeom prst="rect">
            <a:avLst/>
          </a:prstGeom>
          <a:solidFill>
            <a:srgbClr val="00B050"/>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r>
              <a:rPr lang="zh-CN" altLang="zh-CN" sz="2400" b="1" dirty="0">
                <a:latin typeface="微软雅黑" pitchFamily="34" charset="-122"/>
                <a:ea typeface="微软雅黑" pitchFamily="34" charset="-122"/>
              </a:rPr>
              <a:t>第二</a:t>
            </a:r>
            <a:r>
              <a:rPr lang="zh-CN" altLang="zh-CN" sz="2400" b="1" dirty="0" smtClean="0">
                <a:latin typeface="微软雅黑" pitchFamily="34" charset="-122"/>
                <a:ea typeface="微软雅黑" pitchFamily="34" charset="-122"/>
              </a:rPr>
              <a:t>节</a:t>
            </a:r>
            <a:r>
              <a:rPr lang="en-US" altLang="zh-CN" sz="2400" b="1" dirty="0" smtClean="0">
                <a:latin typeface="微软雅黑" pitchFamily="34" charset="-122"/>
                <a:ea typeface="微软雅黑" pitchFamily="34" charset="-122"/>
              </a:rPr>
              <a:t> </a:t>
            </a:r>
            <a:r>
              <a:rPr lang="zh-CN" altLang="zh-CN" sz="2400" b="1" dirty="0" smtClean="0">
                <a:latin typeface="微软雅黑" pitchFamily="34" charset="-122"/>
                <a:ea typeface="微软雅黑" pitchFamily="34" charset="-122"/>
              </a:rPr>
              <a:t>大学生</a:t>
            </a:r>
            <a:r>
              <a:rPr lang="zh-CN" altLang="zh-CN" sz="2400" b="1" dirty="0">
                <a:latin typeface="微软雅黑" pitchFamily="34" charset="-122"/>
                <a:ea typeface="微软雅黑" pitchFamily="34" charset="-122"/>
              </a:rPr>
              <a:t>生命教育的意义</a:t>
            </a:r>
          </a:p>
        </p:txBody>
      </p:sp>
    </p:spTree>
    <p:extLst>
      <p:ext uri="{BB962C8B-B14F-4D97-AF65-F5344CB8AC3E}">
        <p14:creationId xmlns:p14="http://schemas.microsoft.com/office/powerpoint/2010/main" val="786540199"/>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42" presetClass="entr" presetSubtype="0"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anim calcmode="lin" valueType="num">
                                      <p:cBhvr>
                                        <p:cTn id="13" dur="1000" fill="hold"/>
                                        <p:tgtEl>
                                          <p:spTgt spid="22"/>
                                        </p:tgtEl>
                                        <p:attrNameLst>
                                          <p:attrName>ppt_x</p:attrName>
                                        </p:attrNameLst>
                                      </p:cBhvr>
                                      <p:tavLst>
                                        <p:tav tm="0">
                                          <p:val>
                                            <p:strVal val="#ppt_x"/>
                                          </p:val>
                                        </p:tav>
                                        <p:tav tm="100000">
                                          <p:val>
                                            <p:strVal val="#ppt_x"/>
                                          </p:val>
                                        </p:tav>
                                      </p:tavLst>
                                    </p:anim>
                                    <p:anim calcmode="lin" valueType="num">
                                      <p:cBhvr>
                                        <p:cTn id="14" dur="1000" fill="hold"/>
                                        <p:tgtEl>
                                          <p:spTgt spid="22"/>
                                        </p:tgtEl>
                                        <p:attrNameLst>
                                          <p:attrName>ppt_y</p:attrName>
                                        </p:attrNameLst>
                                      </p:cBhvr>
                                      <p:tavLst>
                                        <p:tav tm="0">
                                          <p:val>
                                            <p:strVal val="#ppt_y+.1"/>
                                          </p:val>
                                        </p:tav>
                                        <p:tav tm="100000">
                                          <p:val>
                                            <p:strVal val="#ppt_y"/>
                                          </p:val>
                                        </p:tav>
                                      </p:tavLst>
                                    </p:anim>
                                  </p:childTnLst>
                                </p:cTn>
                              </p:par>
                            </p:childTnLst>
                          </p:cTn>
                        </p:par>
                        <p:par>
                          <p:cTn id="15" fill="hold">
                            <p:stCondLst>
                              <p:cond delay="2000"/>
                            </p:stCondLst>
                            <p:childTnLst>
                              <p:par>
                                <p:cTn id="16" presetID="16" presetClass="entr" presetSubtype="37"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arn(outVertical)">
                                      <p:cBhvr>
                                        <p:cTn id="18" dur="500"/>
                                        <p:tgtEl>
                                          <p:spTgt spid="6"/>
                                        </p:tgtEl>
                                      </p:cBhvr>
                                    </p:animEffect>
                                  </p:childTnLst>
                                </p:cTn>
                              </p:par>
                            </p:childTnLst>
                          </p:cTn>
                        </p:par>
                        <p:par>
                          <p:cTn id="19" fill="hold">
                            <p:stCondLst>
                              <p:cond delay="2500"/>
                            </p:stCondLst>
                            <p:childTnLst>
                              <p:par>
                                <p:cTn id="20" presetID="16" presetClass="entr" presetSubtype="37"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arn(outVertical)">
                                      <p:cBhvr>
                                        <p:cTn id="2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P spid="22" grpId="0"/>
      <p:bldP spid="11"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2050882"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第一</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生命</a:t>
            </a:r>
            <a:r>
              <a:rPr lang="zh-CN" altLang="zh-CN" sz="1800" b="1" dirty="0">
                <a:latin typeface="微软雅黑" pitchFamily="34" charset="-122"/>
                <a:ea typeface="微软雅黑" pitchFamily="34" charset="-122"/>
              </a:rPr>
              <a:t>的意义</a:t>
            </a:r>
          </a:p>
        </p:txBody>
      </p:sp>
      <p:sp>
        <p:nvSpPr>
          <p:cNvPr id="9" name="TextBox 8"/>
          <p:cNvSpPr txBox="1"/>
          <p:nvPr/>
        </p:nvSpPr>
        <p:spPr>
          <a:xfrm>
            <a:off x="513401" y="699542"/>
            <a:ext cx="2002792" cy="377026"/>
          </a:xfrm>
          <a:prstGeom prst="rect">
            <a:avLst/>
          </a:prstGeom>
          <a:noFill/>
        </p:spPr>
        <p:txBody>
          <a:bodyPr wrap="none" lIns="68580" tIns="34290" rIns="68580" bIns="34290" rtlCol="0">
            <a:spAutoFit/>
          </a:bodyPr>
          <a:lstStyle/>
          <a:p>
            <a:r>
              <a:rPr lang="en-US" altLang="zh-CN" sz="2000" b="1" dirty="0"/>
              <a:t> </a:t>
            </a:r>
            <a:r>
              <a:rPr lang="zh-CN" altLang="zh-CN" sz="2000" b="1" dirty="0"/>
              <a:t>一、生命的内涵</a:t>
            </a:r>
            <a:endParaRPr lang="zh-CN" altLang="zh-CN" sz="2000" dirty="0"/>
          </a:p>
        </p:txBody>
      </p:sp>
      <p:sp>
        <p:nvSpPr>
          <p:cNvPr id="2" name="矩形 1"/>
          <p:cNvSpPr/>
          <p:nvPr/>
        </p:nvSpPr>
        <p:spPr>
          <a:xfrm>
            <a:off x="549073" y="1203598"/>
            <a:ext cx="8055376" cy="2246769"/>
          </a:xfrm>
          <a:prstGeom prst="rect">
            <a:avLst/>
          </a:prstGeom>
        </p:spPr>
        <p:txBody>
          <a:bodyPr wrap="square">
            <a:spAutoFit/>
          </a:bodyPr>
          <a:lstStyle/>
          <a:p>
            <a:r>
              <a:rPr lang="en-US" altLang="zh-CN" sz="2000" dirty="0"/>
              <a:t>1.</a:t>
            </a:r>
            <a:r>
              <a:rPr lang="zh-CN" altLang="zh-CN" sz="2000" dirty="0"/>
              <a:t>解读生命</a:t>
            </a:r>
          </a:p>
          <a:p>
            <a:r>
              <a:rPr lang="zh-CN" altLang="zh-CN" sz="2000" dirty="0"/>
              <a:t>现代汉语词典关于生命的解释：生命泛指有机物和水构成的一个或多个细胞组成的一类具有稳定的物质和能量代谢现象</a:t>
            </a:r>
            <a:r>
              <a:rPr lang="en-US" altLang="zh-CN" sz="2000" dirty="0"/>
              <a:t>(</a:t>
            </a:r>
            <a:r>
              <a:rPr lang="zh-CN" altLang="zh-CN" sz="2000" dirty="0"/>
              <a:t>能够稳定地从外界获取物质和能量并将体内产生的废物和多余的热量排放到外界</a:t>
            </a:r>
            <a:r>
              <a:rPr lang="en-US" altLang="zh-CN" sz="2000" dirty="0"/>
              <a:t>)</a:t>
            </a:r>
            <a:r>
              <a:rPr lang="zh-CN" altLang="zh-CN" sz="2000" dirty="0"/>
              <a:t>、能回应刺激、能进行自我复制</a:t>
            </a:r>
            <a:r>
              <a:rPr lang="en-US" altLang="zh-CN" sz="2000" dirty="0"/>
              <a:t>(</a:t>
            </a:r>
            <a:r>
              <a:rPr lang="zh-CN" altLang="zh-CN" sz="2000" dirty="0"/>
              <a:t>繁殖</a:t>
            </a:r>
            <a:r>
              <a:rPr lang="en-US" altLang="zh-CN" sz="2000" dirty="0"/>
              <a:t>)</a:t>
            </a:r>
            <a:r>
              <a:rPr lang="zh-CN" altLang="zh-CN" sz="2000" dirty="0"/>
              <a:t>的半开放物质系统。生命个体通常都要经历出生、成长和死亡。生命种群则在一代代个体的更替中经过自然选择发生进化以适应环境。</a:t>
            </a:r>
          </a:p>
        </p:txBody>
      </p:sp>
    </p:spTree>
    <p:extLst>
      <p:ext uri="{BB962C8B-B14F-4D97-AF65-F5344CB8AC3E}">
        <p14:creationId xmlns:p14="http://schemas.microsoft.com/office/powerpoint/2010/main" val="1257843100"/>
      </p:ext>
    </p:extLst>
  </p:cSld>
  <p:clrMapOvr>
    <a:masterClrMapping/>
  </p:clrMapOvr>
  <p:transition spd="slow">
    <p:pull/>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2050882"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第一</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生命</a:t>
            </a:r>
            <a:r>
              <a:rPr lang="zh-CN" altLang="zh-CN" sz="1800" b="1" dirty="0">
                <a:latin typeface="微软雅黑" pitchFamily="34" charset="-122"/>
                <a:ea typeface="微软雅黑" pitchFamily="34" charset="-122"/>
              </a:rPr>
              <a:t>的意义</a:t>
            </a:r>
          </a:p>
        </p:txBody>
      </p:sp>
      <p:sp>
        <p:nvSpPr>
          <p:cNvPr id="2" name="矩形 1"/>
          <p:cNvSpPr/>
          <p:nvPr/>
        </p:nvSpPr>
        <p:spPr>
          <a:xfrm>
            <a:off x="549073" y="699542"/>
            <a:ext cx="8055376" cy="707886"/>
          </a:xfrm>
          <a:prstGeom prst="rect">
            <a:avLst/>
          </a:prstGeom>
        </p:spPr>
        <p:txBody>
          <a:bodyPr wrap="square">
            <a:spAutoFit/>
          </a:bodyPr>
          <a:lstStyle/>
          <a:p>
            <a:r>
              <a:rPr lang="en-US" altLang="zh-CN" sz="2000" dirty="0"/>
              <a:t>2.</a:t>
            </a:r>
            <a:r>
              <a:rPr lang="zh-CN" altLang="zh-CN" sz="2000" dirty="0"/>
              <a:t>关注</a:t>
            </a:r>
            <a:r>
              <a:rPr lang="zh-CN" altLang="zh-CN" sz="2000" dirty="0" smtClean="0"/>
              <a:t>生命</a:t>
            </a:r>
            <a:endParaRPr lang="en-US" altLang="zh-CN" sz="2000" dirty="0" smtClean="0"/>
          </a:p>
          <a:p>
            <a:r>
              <a:rPr lang="zh-CN" altLang="zh-CN" sz="2000" dirty="0"/>
              <a:t>青年人对生命的关注现状表现为</a:t>
            </a:r>
            <a:r>
              <a:rPr lang="zh-CN" altLang="zh-CN" sz="2000" dirty="0" smtClean="0"/>
              <a:t>：</a:t>
            </a:r>
            <a:endParaRPr lang="zh-CN" altLang="zh-CN" sz="2000" dirty="0"/>
          </a:p>
        </p:txBody>
      </p:sp>
      <p:sp>
        <p:nvSpPr>
          <p:cNvPr id="5" name="矩形 4"/>
          <p:cNvSpPr/>
          <p:nvPr/>
        </p:nvSpPr>
        <p:spPr>
          <a:xfrm>
            <a:off x="549073" y="1563638"/>
            <a:ext cx="8055376" cy="1477328"/>
          </a:xfrm>
          <a:prstGeom prst="rect">
            <a:avLst/>
          </a:prstGeom>
        </p:spPr>
        <p:txBody>
          <a:bodyPr wrap="square">
            <a:spAutoFit/>
          </a:bodyPr>
          <a:lstStyle/>
          <a:p>
            <a:pPr>
              <a:lnSpc>
                <a:spcPct val="150000"/>
              </a:lnSpc>
            </a:pPr>
            <a:r>
              <a:rPr lang="en-US" altLang="zh-CN" sz="2000" dirty="0"/>
              <a:t>(1)</a:t>
            </a:r>
            <a:r>
              <a:rPr lang="zh-CN" altLang="zh-CN" sz="2000" dirty="0"/>
              <a:t>轻视自己的</a:t>
            </a:r>
            <a:r>
              <a:rPr lang="zh-CN" altLang="zh-CN" sz="2000" dirty="0" smtClean="0"/>
              <a:t>生命</a:t>
            </a:r>
            <a:endParaRPr lang="en-US" altLang="zh-CN" sz="2000" dirty="0" smtClean="0"/>
          </a:p>
          <a:p>
            <a:pPr>
              <a:lnSpc>
                <a:spcPct val="150000"/>
              </a:lnSpc>
            </a:pPr>
            <a:r>
              <a:rPr lang="en-US" altLang="zh-CN" sz="2000" dirty="0"/>
              <a:t>(2)</a:t>
            </a:r>
            <a:r>
              <a:rPr lang="zh-CN" altLang="zh-CN" sz="2000" dirty="0"/>
              <a:t>漠视他人的生命</a:t>
            </a:r>
          </a:p>
          <a:p>
            <a:pPr>
              <a:lnSpc>
                <a:spcPct val="150000"/>
              </a:lnSpc>
            </a:pPr>
            <a:r>
              <a:rPr lang="en-US" altLang="zh-CN" sz="2000" dirty="0"/>
              <a:t>(3)</a:t>
            </a:r>
            <a:r>
              <a:rPr lang="zh-CN" altLang="zh-CN" sz="2000" dirty="0"/>
              <a:t>迷失生命的</a:t>
            </a:r>
            <a:r>
              <a:rPr lang="zh-CN" altLang="zh-CN" sz="2000" dirty="0" smtClean="0"/>
              <a:t>意义</a:t>
            </a:r>
            <a:endParaRPr lang="zh-CN" altLang="zh-CN" sz="2000" dirty="0"/>
          </a:p>
        </p:txBody>
      </p:sp>
    </p:spTree>
    <p:extLst>
      <p:ext uri="{BB962C8B-B14F-4D97-AF65-F5344CB8AC3E}">
        <p14:creationId xmlns:p14="http://schemas.microsoft.com/office/powerpoint/2010/main" val="2773002077"/>
      </p:ext>
    </p:extLst>
  </p:cSld>
  <p:clrMapOvr>
    <a:masterClrMapping/>
  </p:clrMapOvr>
  <p:transition spd="slow">
    <p:pull/>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2050882"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第一</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生命</a:t>
            </a:r>
            <a:r>
              <a:rPr lang="zh-CN" altLang="zh-CN" sz="1800" b="1" dirty="0">
                <a:latin typeface="微软雅黑" pitchFamily="34" charset="-122"/>
                <a:ea typeface="微软雅黑" pitchFamily="34" charset="-122"/>
              </a:rPr>
              <a:t>的意义</a:t>
            </a:r>
          </a:p>
        </p:txBody>
      </p:sp>
      <p:sp>
        <p:nvSpPr>
          <p:cNvPr id="2" name="矩形 1"/>
          <p:cNvSpPr/>
          <p:nvPr/>
        </p:nvSpPr>
        <p:spPr>
          <a:xfrm>
            <a:off x="549073" y="699542"/>
            <a:ext cx="8055376" cy="400110"/>
          </a:xfrm>
          <a:prstGeom prst="rect">
            <a:avLst/>
          </a:prstGeom>
        </p:spPr>
        <p:txBody>
          <a:bodyPr wrap="square">
            <a:spAutoFit/>
          </a:bodyPr>
          <a:lstStyle/>
          <a:p>
            <a:r>
              <a:rPr lang="zh-CN" altLang="zh-CN" sz="2000" b="1" dirty="0"/>
              <a:t>二、大学生生命教育现状</a:t>
            </a:r>
            <a:endParaRPr lang="zh-CN" altLang="zh-CN" sz="2000" dirty="0"/>
          </a:p>
        </p:txBody>
      </p:sp>
      <p:sp>
        <p:nvSpPr>
          <p:cNvPr id="6" name="矩形 5"/>
          <p:cNvSpPr/>
          <p:nvPr/>
        </p:nvSpPr>
        <p:spPr>
          <a:xfrm>
            <a:off x="549073" y="1136048"/>
            <a:ext cx="8055376" cy="1631216"/>
          </a:xfrm>
          <a:prstGeom prst="rect">
            <a:avLst/>
          </a:prstGeom>
        </p:spPr>
        <p:txBody>
          <a:bodyPr wrap="square">
            <a:spAutoFit/>
          </a:bodyPr>
          <a:lstStyle/>
          <a:p>
            <a:r>
              <a:rPr lang="en-US" altLang="zh-CN" sz="2000" dirty="0"/>
              <a:t>1.</a:t>
            </a:r>
            <a:r>
              <a:rPr lang="zh-CN" altLang="zh-CN" sz="2000" dirty="0"/>
              <a:t>国外生命教育的发展</a:t>
            </a:r>
          </a:p>
          <a:p>
            <a:r>
              <a:rPr lang="zh-CN" altLang="zh-CN" sz="2000" dirty="0"/>
              <a:t>概括而言，大约在</a:t>
            </a:r>
            <a:r>
              <a:rPr lang="en-US" altLang="zh-CN" sz="2000" dirty="0"/>
              <a:t>20</a:t>
            </a:r>
            <a:r>
              <a:rPr lang="zh-CN" altLang="zh-CN" sz="2000" dirty="0"/>
              <a:t>世纪</a:t>
            </a:r>
            <a:r>
              <a:rPr lang="en-US" altLang="zh-CN" sz="2000" dirty="0"/>
              <a:t>80</a:t>
            </a:r>
            <a:r>
              <a:rPr lang="zh-CN" altLang="zh-CN" sz="2000" dirty="0"/>
              <a:t>年代起，美、英等西方国家规定在中小学开始实施生命教育，其目的在于帮助儿童科学地了解人的生死关系，以理解的态度面对生命历程中不可抗拒的客观规律，从而活得更充实、更有意义和更有价值。</a:t>
            </a:r>
          </a:p>
        </p:txBody>
      </p:sp>
    </p:spTree>
    <p:extLst>
      <p:ext uri="{BB962C8B-B14F-4D97-AF65-F5344CB8AC3E}">
        <p14:creationId xmlns:p14="http://schemas.microsoft.com/office/powerpoint/2010/main" val="3557012462"/>
      </p:ext>
    </p:extLst>
  </p:cSld>
  <p:clrMapOvr>
    <a:masterClrMapping/>
  </p:clrMapOvr>
  <p:transition spd="slow">
    <p:pull/>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2050882"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第一</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生命</a:t>
            </a:r>
            <a:r>
              <a:rPr lang="zh-CN" altLang="zh-CN" sz="1800" b="1" dirty="0">
                <a:latin typeface="微软雅黑" pitchFamily="34" charset="-122"/>
                <a:ea typeface="微软雅黑" pitchFamily="34" charset="-122"/>
              </a:rPr>
              <a:t>的意义</a:t>
            </a:r>
          </a:p>
        </p:txBody>
      </p:sp>
      <p:sp>
        <p:nvSpPr>
          <p:cNvPr id="2" name="矩形 1"/>
          <p:cNvSpPr/>
          <p:nvPr/>
        </p:nvSpPr>
        <p:spPr>
          <a:xfrm>
            <a:off x="549073" y="699542"/>
            <a:ext cx="8055376" cy="400110"/>
          </a:xfrm>
          <a:prstGeom prst="rect">
            <a:avLst/>
          </a:prstGeom>
        </p:spPr>
        <p:txBody>
          <a:bodyPr wrap="square">
            <a:spAutoFit/>
          </a:bodyPr>
          <a:lstStyle/>
          <a:p>
            <a:r>
              <a:rPr lang="zh-CN" altLang="zh-CN" sz="2000" b="1" dirty="0"/>
              <a:t>二、大学生生命教育现状</a:t>
            </a:r>
            <a:endParaRPr lang="zh-CN" altLang="zh-CN" sz="2000" dirty="0"/>
          </a:p>
        </p:txBody>
      </p:sp>
      <p:sp>
        <p:nvSpPr>
          <p:cNvPr id="6" name="矩形 5"/>
          <p:cNvSpPr/>
          <p:nvPr/>
        </p:nvSpPr>
        <p:spPr>
          <a:xfrm>
            <a:off x="549073" y="1098016"/>
            <a:ext cx="8055376" cy="3477875"/>
          </a:xfrm>
          <a:prstGeom prst="rect">
            <a:avLst/>
          </a:prstGeom>
        </p:spPr>
        <p:txBody>
          <a:bodyPr wrap="square">
            <a:spAutoFit/>
          </a:bodyPr>
          <a:lstStyle/>
          <a:p>
            <a:r>
              <a:rPr lang="en-US" altLang="zh-CN" sz="2000" dirty="0"/>
              <a:t>2.</a:t>
            </a:r>
            <a:r>
              <a:rPr lang="zh-CN" altLang="zh-CN" sz="2000" dirty="0"/>
              <a:t>我国生命教育的发展</a:t>
            </a:r>
          </a:p>
          <a:p>
            <a:r>
              <a:rPr lang="zh-CN" altLang="zh-CN" sz="2000" dirty="0"/>
              <a:t>大学生生命教育笼统地说，主要是教育者</a:t>
            </a:r>
            <a:r>
              <a:rPr lang="en-US" altLang="zh-CN" sz="2000" dirty="0"/>
              <a:t>(</a:t>
            </a:r>
            <a:r>
              <a:rPr lang="zh-CN" altLang="zh-CN" sz="2000" dirty="0"/>
              <a:t>学校、家庭、社会</a:t>
            </a:r>
            <a:r>
              <a:rPr lang="en-US" altLang="zh-CN" sz="2000" dirty="0"/>
              <a:t>)</a:t>
            </a:r>
            <a:r>
              <a:rPr lang="zh-CN" altLang="zh-CN" sz="2000" dirty="0"/>
              <a:t>围绕大学生的生命问题、人生问题、生活问题而进行的直接或间接的知识传授以及大学生自身体验的双向过程，目的是要使大学生不但要了解自然生命，更要深入领悟社会生命的价值和意义，引导个体树立正确的人生观和价值观，从而达到个体生命的健康成长。因此，所谓大学生生命教育就是针对大学生群体的特点，用适宜的教育方法引导大学生学习并掌握生存及生活方面的知识和技能，正确处理个人与他人、社会、自然之间的关系，感悟生命的意义和价值，提升人生态度，形成其对自身、他人及其他生命体的尊重、关爱、敬畏之情，培养社会责任感，最终实现个人自身的和谐</a:t>
            </a:r>
            <a:r>
              <a:rPr lang="en-US" altLang="zh-CN" sz="2000" dirty="0"/>
              <a:t>(</a:t>
            </a:r>
            <a:r>
              <a:rPr lang="zh-CN" altLang="zh-CN" sz="2000" dirty="0"/>
              <a:t>形成优质自己</a:t>
            </a:r>
            <a:r>
              <a:rPr lang="en-US" altLang="zh-CN" sz="2000" dirty="0"/>
              <a:t>)</a:t>
            </a:r>
            <a:r>
              <a:rPr lang="zh-CN" altLang="zh-CN" sz="2000" dirty="0"/>
              <a:t>及个人与社会的和谐。</a:t>
            </a:r>
          </a:p>
        </p:txBody>
      </p:sp>
    </p:spTree>
    <p:extLst>
      <p:ext uri="{BB962C8B-B14F-4D97-AF65-F5344CB8AC3E}">
        <p14:creationId xmlns:p14="http://schemas.microsoft.com/office/powerpoint/2010/main" val="1865498726"/>
      </p:ext>
    </p:extLst>
  </p:cSld>
  <p:clrMapOvr>
    <a:masterClrMapping/>
  </p:clrMapOvr>
  <p:transition spd="slow">
    <p:pull/>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2050882"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第一</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生命</a:t>
            </a:r>
            <a:r>
              <a:rPr lang="zh-CN" altLang="zh-CN" sz="1800" b="1" dirty="0">
                <a:latin typeface="微软雅黑" pitchFamily="34" charset="-122"/>
                <a:ea typeface="微软雅黑" pitchFamily="34" charset="-122"/>
              </a:rPr>
              <a:t>的意义</a:t>
            </a:r>
          </a:p>
        </p:txBody>
      </p:sp>
      <p:sp>
        <p:nvSpPr>
          <p:cNvPr id="2" name="矩形 1"/>
          <p:cNvSpPr/>
          <p:nvPr/>
        </p:nvSpPr>
        <p:spPr>
          <a:xfrm>
            <a:off x="549073" y="699542"/>
            <a:ext cx="8055376" cy="400110"/>
          </a:xfrm>
          <a:prstGeom prst="rect">
            <a:avLst/>
          </a:prstGeom>
        </p:spPr>
        <p:txBody>
          <a:bodyPr wrap="square">
            <a:spAutoFit/>
          </a:bodyPr>
          <a:lstStyle/>
          <a:p>
            <a:r>
              <a:rPr lang="zh-CN" altLang="zh-CN" sz="2000" b="1" dirty="0"/>
              <a:t>二、大学生生命教育现状</a:t>
            </a:r>
            <a:endParaRPr lang="zh-CN" altLang="zh-CN" sz="2000" dirty="0"/>
          </a:p>
        </p:txBody>
      </p:sp>
      <p:sp>
        <p:nvSpPr>
          <p:cNvPr id="6" name="矩形 5"/>
          <p:cNvSpPr/>
          <p:nvPr/>
        </p:nvSpPr>
        <p:spPr>
          <a:xfrm>
            <a:off x="549073" y="1098016"/>
            <a:ext cx="8055376" cy="3170099"/>
          </a:xfrm>
          <a:prstGeom prst="rect">
            <a:avLst/>
          </a:prstGeom>
        </p:spPr>
        <p:txBody>
          <a:bodyPr wrap="square">
            <a:spAutoFit/>
          </a:bodyPr>
          <a:lstStyle/>
          <a:p>
            <a:r>
              <a:rPr lang="en-US" altLang="zh-CN" sz="2000" dirty="0"/>
              <a:t>3.</a:t>
            </a:r>
            <a:r>
              <a:rPr lang="zh-CN" altLang="zh-CN" sz="2000" dirty="0"/>
              <a:t>生命教育的内涵</a:t>
            </a:r>
          </a:p>
          <a:p>
            <a:r>
              <a:rPr lang="zh-CN" altLang="zh-CN" sz="2000" dirty="0"/>
              <a:t>什么是生命教育？目前对生命教育的内涵有几种代表性观点：其一，从生命实践展开的角度，强调生命教育的生活化，重视生命的照料、人际调适、社会能力和道德良心等情感的培养。其二，从批判过度理性化的立场出发，强调生命教育的终极关怀，探索终极依归。其三，从轻视生命的事实出发，强调生命的本体价值，教导学生珍爱与尊重生命。以积极的态度面对生命中的失落和痛苦，确认生命的意义与价值。这种教育能够使人学会生存、学会生活、学会沟通、学会与人相处，从而摆脱迷茫，树立信心，激发勇气，重新点燃生命之火，走出困境，走出焦虑、抑郁、消沉的泥沼。</a:t>
            </a:r>
          </a:p>
        </p:txBody>
      </p:sp>
    </p:spTree>
    <p:extLst>
      <p:ext uri="{BB962C8B-B14F-4D97-AF65-F5344CB8AC3E}">
        <p14:creationId xmlns:p14="http://schemas.microsoft.com/office/powerpoint/2010/main" val="3458235381"/>
      </p:ext>
    </p:extLst>
  </p:cSld>
  <p:clrMapOvr>
    <a:masterClrMapping/>
  </p:clrMapOvr>
  <p:transition spd="slow">
    <p:pull/>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3213059"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第二</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大学生</a:t>
            </a:r>
            <a:r>
              <a:rPr lang="zh-CN" altLang="zh-CN" sz="1800" b="1" dirty="0">
                <a:latin typeface="微软雅黑" pitchFamily="34" charset="-122"/>
                <a:ea typeface="微软雅黑" pitchFamily="34" charset="-122"/>
              </a:rPr>
              <a:t>生命教育的意义</a:t>
            </a:r>
          </a:p>
        </p:txBody>
      </p:sp>
      <p:sp>
        <p:nvSpPr>
          <p:cNvPr id="2" name="矩形 1"/>
          <p:cNvSpPr/>
          <p:nvPr/>
        </p:nvSpPr>
        <p:spPr>
          <a:xfrm>
            <a:off x="549073" y="699542"/>
            <a:ext cx="8055376" cy="400110"/>
          </a:xfrm>
          <a:prstGeom prst="rect">
            <a:avLst/>
          </a:prstGeom>
        </p:spPr>
        <p:txBody>
          <a:bodyPr wrap="square">
            <a:spAutoFit/>
          </a:bodyPr>
          <a:lstStyle/>
          <a:p>
            <a:r>
              <a:rPr lang="en-US" altLang="zh-CN" sz="2000" b="1" dirty="0"/>
              <a:t> </a:t>
            </a:r>
            <a:r>
              <a:rPr lang="zh-CN" altLang="zh-CN" sz="2000" b="1" dirty="0"/>
              <a:t>一、大学生生命教育兴起的原因</a:t>
            </a:r>
            <a:endParaRPr lang="zh-CN" altLang="zh-CN" sz="2000" dirty="0"/>
          </a:p>
        </p:txBody>
      </p:sp>
      <p:sp>
        <p:nvSpPr>
          <p:cNvPr id="6" name="矩形 5"/>
          <p:cNvSpPr/>
          <p:nvPr/>
        </p:nvSpPr>
        <p:spPr>
          <a:xfrm>
            <a:off x="549073" y="1098016"/>
            <a:ext cx="8055376" cy="2246769"/>
          </a:xfrm>
          <a:prstGeom prst="rect">
            <a:avLst/>
          </a:prstGeom>
        </p:spPr>
        <p:txBody>
          <a:bodyPr wrap="square">
            <a:spAutoFit/>
          </a:bodyPr>
          <a:lstStyle/>
          <a:p>
            <a:r>
              <a:rPr lang="zh-CN" altLang="zh-CN" sz="2000" dirty="0"/>
              <a:t>大学是为国家培养建设人才的重要阵地。大学阶段是确立人生目标和形成健康生活方式的最关键时期；大学生身受高等教育</a:t>
            </a:r>
            <a:r>
              <a:rPr lang="en-US" altLang="zh-CN" sz="2000" dirty="0"/>
              <a:t>,</a:t>
            </a:r>
            <a:r>
              <a:rPr lang="zh-CN" altLang="zh-CN" sz="2000" dirty="0"/>
              <a:t>是国家宝贵的人才资源。引导大学生建立正确的世界观、人生观、价值观在大学里开展生命教育已经刻不容缓。</a:t>
            </a:r>
          </a:p>
          <a:p>
            <a:r>
              <a:rPr lang="en-US" altLang="zh-CN" sz="2000" dirty="0"/>
              <a:t>1.</a:t>
            </a:r>
            <a:r>
              <a:rPr lang="zh-CN" altLang="zh-CN" sz="2000" dirty="0"/>
              <a:t>大学生自杀、暴力事件逐年增加，已成为十分突出的普遍性问题，实施生命教育势在必行</a:t>
            </a:r>
          </a:p>
          <a:p>
            <a:r>
              <a:rPr lang="en-US" altLang="zh-CN" sz="2000" dirty="0"/>
              <a:t>2.</a:t>
            </a:r>
            <a:r>
              <a:rPr lang="zh-CN" altLang="zh-CN" sz="2000" dirty="0"/>
              <a:t>大学生生命安全意识缺失，大学生生命自救教育刻不容缓</a:t>
            </a:r>
          </a:p>
        </p:txBody>
      </p:sp>
    </p:spTree>
    <p:extLst>
      <p:ext uri="{BB962C8B-B14F-4D97-AF65-F5344CB8AC3E}">
        <p14:creationId xmlns:p14="http://schemas.microsoft.com/office/powerpoint/2010/main" val="484949299"/>
      </p:ext>
    </p:extLst>
  </p:cSld>
  <p:clrMapOvr>
    <a:masterClrMapping/>
  </p:clrMapOvr>
  <p:transition spd="slow">
    <p:pull/>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3213059"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第二</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大学生</a:t>
            </a:r>
            <a:r>
              <a:rPr lang="zh-CN" altLang="zh-CN" sz="1800" b="1" dirty="0">
                <a:latin typeface="微软雅黑" pitchFamily="34" charset="-122"/>
                <a:ea typeface="微软雅黑" pitchFamily="34" charset="-122"/>
              </a:rPr>
              <a:t>生命教育的意义</a:t>
            </a:r>
          </a:p>
        </p:txBody>
      </p:sp>
      <p:sp>
        <p:nvSpPr>
          <p:cNvPr id="2" name="矩形 1"/>
          <p:cNvSpPr/>
          <p:nvPr/>
        </p:nvSpPr>
        <p:spPr>
          <a:xfrm>
            <a:off x="549073" y="699542"/>
            <a:ext cx="8055376" cy="400110"/>
          </a:xfrm>
          <a:prstGeom prst="rect">
            <a:avLst/>
          </a:prstGeom>
        </p:spPr>
        <p:txBody>
          <a:bodyPr wrap="square">
            <a:spAutoFit/>
          </a:bodyPr>
          <a:lstStyle/>
          <a:p>
            <a:r>
              <a:rPr lang="zh-CN" altLang="zh-CN" sz="2000" b="1" dirty="0"/>
              <a:t>二、大学生生命教育的意义</a:t>
            </a:r>
            <a:endParaRPr lang="zh-CN" altLang="zh-CN" sz="2000" dirty="0"/>
          </a:p>
        </p:txBody>
      </p:sp>
      <p:sp>
        <p:nvSpPr>
          <p:cNvPr id="6" name="矩形 5"/>
          <p:cNvSpPr/>
          <p:nvPr/>
        </p:nvSpPr>
        <p:spPr>
          <a:xfrm>
            <a:off x="549072" y="1098016"/>
            <a:ext cx="8127383" cy="2554545"/>
          </a:xfrm>
          <a:prstGeom prst="rect">
            <a:avLst/>
          </a:prstGeom>
        </p:spPr>
        <p:txBody>
          <a:bodyPr wrap="square">
            <a:spAutoFit/>
          </a:bodyPr>
          <a:lstStyle/>
          <a:p>
            <a:r>
              <a:rPr lang="en-US" altLang="zh-CN" sz="2000" dirty="0"/>
              <a:t>1.</a:t>
            </a:r>
            <a:r>
              <a:rPr lang="zh-CN" altLang="zh-CN" sz="2000" dirty="0"/>
              <a:t>生命教育促进大学生认识生命的完整性</a:t>
            </a:r>
          </a:p>
          <a:p>
            <a:r>
              <a:rPr lang="en-US" altLang="zh-CN" sz="2000" dirty="0"/>
              <a:t>(1)</a:t>
            </a:r>
            <a:r>
              <a:rPr lang="zh-CN" altLang="zh-CN" sz="2000" dirty="0"/>
              <a:t>根据生命存在的不同层次，生命分为自然生命、精神生命和价值生命</a:t>
            </a:r>
          </a:p>
          <a:p>
            <a:r>
              <a:rPr lang="en-US" altLang="zh-CN" sz="2000" dirty="0"/>
              <a:t>(2)</a:t>
            </a:r>
            <a:r>
              <a:rPr lang="zh-CN" altLang="zh-CN" sz="2000" dirty="0"/>
              <a:t>生命一般的完整性包括从生到死的整个过程</a:t>
            </a:r>
          </a:p>
          <a:p>
            <a:r>
              <a:rPr lang="en-US" altLang="zh-CN" sz="2000" dirty="0"/>
              <a:t>(3)</a:t>
            </a:r>
            <a:r>
              <a:rPr lang="zh-CN" altLang="zh-CN" sz="2000" dirty="0"/>
              <a:t>生命的完整性还包括认知、情感的</a:t>
            </a:r>
            <a:r>
              <a:rPr lang="zh-CN" altLang="zh-CN" sz="2000" dirty="0" smtClean="0"/>
              <a:t>统一</a:t>
            </a:r>
            <a:endParaRPr lang="en-US" altLang="zh-CN" sz="2000" dirty="0" smtClean="0"/>
          </a:p>
          <a:p>
            <a:endParaRPr lang="zh-CN" altLang="zh-CN" sz="2000" dirty="0"/>
          </a:p>
          <a:p>
            <a:r>
              <a:rPr lang="en-US" altLang="zh-CN" sz="2000" dirty="0"/>
              <a:t>2.</a:t>
            </a:r>
            <a:r>
              <a:rPr lang="zh-CN" altLang="zh-CN" sz="2000" dirty="0"/>
              <a:t>生命教育唤醒大学生生命</a:t>
            </a:r>
            <a:r>
              <a:rPr lang="zh-CN" altLang="zh-CN" sz="2000" dirty="0" smtClean="0"/>
              <a:t>意识</a:t>
            </a:r>
            <a:endParaRPr lang="en-US" altLang="zh-CN" sz="2000" dirty="0" smtClean="0"/>
          </a:p>
          <a:p>
            <a:endParaRPr lang="zh-CN" altLang="zh-CN" sz="2000" dirty="0"/>
          </a:p>
          <a:p>
            <a:r>
              <a:rPr lang="en-US" altLang="zh-CN" sz="2000" dirty="0"/>
              <a:t>3.</a:t>
            </a:r>
            <a:r>
              <a:rPr lang="zh-CN" altLang="zh-CN" sz="2000" dirty="0"/>
              <a:t>生命教育培养大学生积极的生命情感</a:t>
            </a:r>
          </a:p>
        </p:txBody>
      </p:sp>
    </p:spTree>
    <p:extLst>
      <p:ext uri="{BB962C8B-B14F-4D97-AF65-F5344CB8AC3E}">
        <p14:creationId xmlns:p14="http://schemas.microsoft.com/office/powerpoint/2010/main" val="1800981415"/>
      </p:ext>
    </p:extLst>
  </p:cSld>
  <p:clrMapOvr>
    <a:masterClrMapping/>
  </p:clrMapOvr>
  <p:transition spd="slow">
    <p:pull/>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24587d1089935163506c90b1d61c8ec38bba92f"/>
</p:tagLst>
</file>

<file path=ppt/theme/theme1.xml><?xml version="1.0" encoding="utf-8"?>
<a:theme xmlns:a="http://schemas.openxmlformats.org/drawingml/2006/main" name="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867</TotalTime>
  <Words>836</Words>
  <Application>Microsoft Office PowerPoint</Application>
  <PresentationFormat>全屏显示(16:9)</PresentationFormat>
  <Paragraphs>45</Paragraphs>
  <Slides>10</Slides>
  <Notes>0</Notes>
  <HiddenSlides>0</HiddenSlides>
  <MMClips>0</MMClips>
  <ScaleCrop>false</ScaleCrop>
  <HeadingPairs>
    <vt:vector size="4" baseType="variant">
      <vt:variant>
        <vt:lpstr>主题</vt:lpstr>
      </vt:variant>
      <vt:variant>
        <vt:i4>1</vt:i4>
      </vt:variant>
      <vt:variant>
        <vt:lpstr>幻灯片标题</vt:lpstr>
      </vt:variant>
      <vt:variant>
        <vt:i4>10</vt:i4>
      </vt:variant>
    </vt:vector>
  </HeadingPairs>
  <TitlesOfParts>
    <vt:vector size="11" baseType="lpstr">
      <vt:lpstr>office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YYJY</cp:lastModifiedBy>
  <cp:revision>877</cp:revision>
  <dcterms:created xsi:type="dcterms:W3CDTF">2015-10-13T09:44:51Z</dcterms:created>
  <dcterms:modified xsi:type="dcterms:W3CDTF">2017-06-09T08:23:43Z</dcterms:modified>
</cp:coreProperties>
</file>