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257" r:id="rId2"/>
    <p:sldId id="308" r:id="rId3"/>
    <p:sldId id="258" r:id="rId4"/>
    <p:sldId id="309" r:id="rId5"/>
    <p:sldId id="310" r:id="rId6"/>
    <p:sldId id="311" r:id="rId7"/>
    <p:sldId id="312" r:id="rId8"/>
    <p:sldId id="313" r:id="rId9"/>
    <p:sldId id="314" r:id="rId10"/>
    <p:sldId id="315" r:id="rId11"/>
    <p:sldId id="316" r:id="rId12"/>
    <p:sldId id="317" r:id="rId13"/>
    <p:sldId id="318" r:id="rId14"/>
    <p:sldId id="319" r:id="rId15"/>
    <p:sldId id="320" r:id="rId16"/>
    <p:sldId id="321" r:id="rId17"/>
    <p:sldId id="322" r:id="rId18"/>
    <p:sldId id="323" r:id="rId19"/>
    <p:sldId id="303" r:id="rId20"/>
  </p:sldIdLst>
  <p:sldSz cx="9144000" cy="5143500" type="screen16x9"/>
  <p:notesSz cx="6858000" cy="9144000"/>
  <p:custDataLst>
    <p:tags r:id="rId22"/>
  </p:custDataLst>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FC07D"/>
    <a:srgbClr val="F4B248"/>
    <a:srgbClr val="AE937E"/>
    <a:srgbClr val="B2D76E"/>
    <a:srgbClr val="F3DD49"/>
    <a:srgbClr val="E24E4E"/>
    <a:srgbClr val="7D66E0"/>
    <a:srgbClr val="EDEBDF"/>
    <a:srgbClr val="937158"/>
    <a:srgbClr val="C39F8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90" d="100"/>
          <a:sy n="90" d="100"/>
        </p:scale>
        <p:origin x="-1002" y="-462"/>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31E7DE6-0DC3-48A8-A73C-17E5A0A4EC85}" type="datetimeFigureOut">
              <a:rPr lang="zh-CN" altLang="en-US" smtClean="0"/>
              <a:t>2017/6/9/Friday</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801EDFA-64A6-4001-B6CF-2D33DFDC1E35}" type="slidenum">
              <a:rPr lang="zh-CN" altLang="en-US" smtClean="0"/>
              <a:t>‹#›</a:t>
            </a:fld>
            <a:endParaRPr lang="zh-CN" altLang="en-US"/>
          </a:p>
        </p:txBody>
      </p:sp>
    </p:spTree>
    <p:extLst>
      <p:ext uri="{BB962C8B-B14F-4D97-AF65-F5344CB8AC3E}">
        <p14:creationId xmlns:p14="http://schemas.microsoft.com/office/powerpoint/2010/main" val="1806281398"/>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9" name="矩形 8"/>
          <p:cNvSpPr/>
          <p:nvPr userDrawn="1"/>
        </p:nvSpPr>
        <p:spPr>
          <a:xfrm>
            <a:off x="143666" y="231648"/>
            <a:ext cx="275399" cy="275363"/>
          </a:xfrm>
          <a:prstGeom prst="rect">
            <a:avLst/>
          </a:prstGeom>
          <a:solidFill>
            <a:srgbClr val="D1EE9A"/>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cxnSp>
        <p:nvCxnSpPr>
          <p:cNvPr id="22" name="直接连接符 21"/>
          <p:cNvCxnSpPr/>
          <p:nvPr userDrawn="1"/>
        </p:nvCxnSpPr>
        <p:spPr>
          <a:xfrm>
            <a:off x="630866" y="557579"/>
            <a:ext cx="6751629" cy="0"/>
          </a:xfrm>
          <a:prstGeom prst="line">
            <a:avLst/>
          </a:prstGeom>
          <a:ln>
            <a:solidFill>
              <a:srgbClr val="AE937E"/>
            </a:solidFill>
            <a:prstDash val="dash"/>
          </a:ln>
        </p:spPr>
        <p:style>
          <a:lnRef idx="1">
            <a:schemeClr val="accent1"/>
          </a:lnRef>
          <a:fillRef idx="0">
            <a:schemeClr val="accent1"/>
          </a:fillRef>
          <a:effectRef idx="0">
            <a:schemeClr val="accent1"/>
          </a:effectRef>
          <a:fontRef idx="minor">
            <a:schemeClr val="tx1"/>
          </a:fontRef>
        </p:style>
      </p:cxnSp>
      <p:sp>
        <p:nvSpPr>
          <p:cNvPr id="24" name="平行四边形 23"/>
          <p:cNvSpPr/>
          <p:nvPr userDrawn="1"/>
        </p:nvSpPr>
        <p:spPr>
          <a:xfrm>
            <a:off x="7542716" y="411510"/>
            <a:ext cx="972235" cy="162018"/>
          </a:xfrm>
          <a:prstGeom prst="parallelogram">
            <a:avLst>
              <a:gd name="adj" fmla="val 72620"/>
            </a:avLst>
          </a:prstGeom>
          <a:solidFill>
            <a:srgbClr val="6FC07D"/>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900" dirty="0">
              <a:latin typeface="AvantGarde Md BT" pitchFamily="34" charset="0"/>
            </a:endParaRPr>
          </a:p>
        </p:txBody>
      </p:sp>
      <p:sp>
        <p:nvSpPr>
          <p:cNvPr id="7" name="矩形 6"/>
          <p:cNvSpPr/>
          <p:nvPr userDrawn="1"/>
        </p:nvSpPr>
        <p:spPr>
          <a:xfrm>
            <a:off x="243489" y="329170"/>
            <a:ext cx="275399" cy="275363"/>
          </a:xfrm>
          <a:prstGeom prst="rect">
            <a:avLst/>
          </a:prstGeom>
          <a:solidFill>
            <a:srgbClr val="6FC07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800">
              <a:latin typeface="AvantGarde Md BT" pitchFamily="34" charset="0"/>
            </a:endParaRPr>
          </a:p>
        </p:txBody>
      </p:sp>
      <p:sp>
        <p:nvSpPr>
          <p:cNvPr id="6" name="矩形 5"/>
          <p:cNvSpPr/>
          <p:nvPr userDrawn="1"/>
        </p:nvSpPr>
        <p:spPr>
          <a:xfrm>
            <a:off x="-5700" y="4876006"/>
            <a:ext cx="9149700" cy="267493"/>
          </a:xfrm>
          <a:prstGeom prst="rect">
            <a:avLst/>
          </a:prstGeom>
          <a:gradFill>
            <a:gsLst>
              <a:gs pos="100000">
                <a:srgbClr val="00A89B"/>
              </a:gs>
              <a:gs pos="20000">
                <a:srgbClr val="00B05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7" name="矩形 6"/>
          <p:cNvSpPr/>
          <p:nvPr userDrawn="1"/>
        </p:nvSpPr>
        <p:spPr>
          <a:xfrm>
            <a:off x="-396552" y="267494"/>
            <a:ext cx="216052" cy="216024"/>
          </a:xfrm>
          <a:prstGeom prst="rect">
            <a:avLst/>
          </a:prstGeom>
          <a:solidFill>
            <a:srgbClr val="6FC07D"/>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800">
              <a:latin typeface="AvantGarde Md BT" pitchFamily="34" charset="0"/>
            </a:endParaRPr>
          </a:p>
        </p:txBody>
      </p:sp>
      <p:sp>
        <p:nvSpPr>
          <p:cNvPr id="8" name="矩形 7"/>
          <p:cNvSpPr/>
          <p:nvPr userDrawn="1"/>
        </p:nvSpPr>
        <p:spPr>
          <a:xfrm>
            <a:off x="-396552" y="483518"/>
            <a:ext cx="216052" cy="216024"/>
          </a:xfrm>
          <a:prstGeom prst="rect">
            <a:avLst/>
          </a:prstGeom>
          <a:solidFill>
            <a:srgbClr val="B2D76E"/>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500">
              <a:latin typeface="AvantGarde Md BT" pitchFamily="34" charset="0"/>
            </a:endParaRPr>
          </a:p>
        </p:txBody>
      </p:sp>
      <p:sp>
        <p:nvSpPr>
          <p:cNvPr id="9" name="矩形 8"/>
          <p:cNvSpPr/>
          <p:nvPr userDrawn="1"/>
        </p:nvSpPr>
        <p:spPr>
          <a:xfrm>
            <a:off x="-396552" y="699542"/>
            <a:ext cx="216052" cy="216024"/>
          </a:xfrm>
          <a:prstGeom prst="rect">
            <a:avLst/>
          </a:prstGeom>
          <a:solidFill>
            <a:srgbClr val="D1EE9A"/>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0" name="矩形 9"/>
          <p:cNvSpPr/>
          <p:nvPr userDrawn="1"/>
        </p:nvSpPr>
        <p:spPr>
          <a:xfrm>
            <a:off x="-396552" y="915566"/>
            <a:ext cx="216052" cy="216024"/>
          </a:xfrm>
          <a:prstGeom prst="rect">
            <a:avLst/>
          </a:prstGeom>
          <a:solidFill>
            <a:srgbClr val="F3DD49"/>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2100">
              <a:latin typeface="AvantGarde Md BT" pitchFamily="34" charset="0"/>
            </a:endParaRPr>
          </a:p>
        </p:txBody>
      </p:sp>
      <p:sp>
        <p:nvSpPr>
          <p:cNvPr id="11" name="矩形 10"/>
          <p:cNvSpPr/>
          <p:nvPr userDrawn="1"/>
        </p:nvSpPr>
        <p:spPr>
          <a:xfrm>
            <a:off x="-396552" y="1131590"/>
            <a:ext cx="216052" cy="216024"/>
          </a:xfrm>
          <a:prstGeom prst="rect">
            <a:avLst/>
          </a:prstGeom>
          <a:solidFill>
            <a:srgbClr val="EDEBDF"/>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500">
              <a:latin typeface="AvantGarde Md BT" pitchFamily="34" charset="0"/>
            </a:endParaRPr>
          </a:p>
        </p:txBody>
      </p:sp>
      <p:sp>
        <p:nvSpPr>
          <p:cNvPr id="12" name="矩形 11"/>
          <p:cNvSpPr/>
          <p:nvPr userDrawn="1"/>
        </p:nvSpPr>
        <p:spPr>
          <a:xfrm>
            <a:off x="-396552" y="51470"/>
            <a:ext cx="216052" cy="216024"/>
          </a:xfrm>
          <a:prstGeom prst="rect">
            <a:avLst/>
          </a:prstGeom>
          <a:solidFill>
            <a:srgbClr val="AE937E"/>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AvantGarde Md BT" pitchFamily="34" charset="0"/>
            </a:endParaRPr>
          </a:p>
        </p:txBody>
      </p:sp>
      <p:sp>
        <p:nvSpPr>
          <p:cNvPr id="13" name="矩形 12"/>
          <p:cNvSpPr/>
          <p:nvPr userDrawn="1"/>
        </p:nvSpPr>
        <p:spPr>
          <a:xfrm>
            <a:off x="143666" y="231648"/>
            <a:ext cx="275399" cy="275363"/>
          </a:xfrm>
          <a:prstGeom prst="rect">
            <a:avLst/>
          </a:prstGeom>
          <a:solidFill>
            <a:srgbClr val="D1EE9A"/>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4" name="矩形 13"/>
          <p:cNvSpPr/>
          <p:nvPr userDrawn="1"/>
        </p:nvSpPr>
        <p:spPr>
          <a:xfrm>
            <a:off x="243489" y="329170"/>
            <a:ext cx="275399" cy="275363"/>
          </a:xfrm>
          <a:prstGeom prst="rect">
            <a:avLst/>
          </a:prstGeom>
          <a:solidFill>
            <a:srgbClr val="6FC07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800">
              <a:latin typeface="AvantGarde Md BT" pitchFamily="34" charset="0"/>
            </a:endParaRP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2" name="矩形 1"/>
          <p:cNvSpPr/>
          <p:nvPr userDrawn="1"/>
        </p:nvSpPr>
        <p:spPr>
          <a:xfrm>
            <a:off x="-5699" y="0"/>
            <a:ext cx="9149699" cy="5143500"/>
          </a:xfrm>
          <a:prstGeom prst="rect">
            <a:avLst/>
          </a:prstGeom>
          <a:gradFill>
            <a:gsLst>
              <a:gs pos="100000">
                <a:srgbClr val="00A89B"/>
              </a:gs>
              <a:gs pos="20000">
                <a:srgbClr val="00B05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节标题">
    <p:bg>
      <p:bgPr>
        <a:solidFill>
          <a:schemeClr val="tx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6616479"/>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2" descr="C:\Users\Administrator\Desktop\00000fff.jpg"/>
          <p:cNvPicPr>
            <a:picLocks noChangeAspect="1" noChangeArrowheads="1"/>
          </p:cNvPicPr>
          <p:nvPr userDrawn="1"/>
        </p:nvPicPr>
        <p:blipFill>
          <a:blip r:embed="rId6">
            <a:extLst>
              <a:ext uri="{28A0092B-C50C-407E-A947-70E740481C1C}">
                <a14:useLocalDpi xmlns:a14="http://schemas.microsoft.com/office/drawing/2010/main"/>
              </a:ext>
            </a:extLst>
          </a:blip>
          <a:srcRect/>
          <a:stretch>
            <a:fillRect/>
          </a:stretch>
        </p:blipFill>
        <p:spPr bwMode="auto">
          <a:xfrm>
            <a:off x="0" y="-12186"/>
            <a:ext cx="9150111" cy="5155686"/>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iming>
    <p:tnLst>
      <p:par>
        <p:cTn id="1" dur="indefinite" restart="never" nodeType="tmRoot"/>
      </p:par>
    </p:tnLst>
  </p:timing>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557213" indent="-214313" algn="l" defTabSz="685800"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4" name="Picture 10" descr="向日葵花图片"/>
          <p:cNvPicPr>
            <a:picLocks noChangeAspect="1" noChangeArrowheads="1"/>
          </p:cNvPicPr>
          <p:nvPr/>
        </p:nvPicPr>
        <p:blipFill rotWithShape="1">
          <a:blip r:embed="rId2">
            <a:extLst>
              <a:ext uri="{28A0092B-C50C-407E-A947-70E740481C1C}">
                <a14:useLocalDpi xmlns:a14="http://schemas.microsoft.com/office/drawing/2010/main" val="0"/>
              </a:ext>
            </a:extLst>
          </a:blip>
          <a:srcRect t="688" b="14834"/>
          <a:stretch/>
        </p:blipFill>
        <p:spPr bwMode="auto">
          <a:xfrm>
            <a:off x="0" y="-1"/>
            <a:ext cx="9144000" cy="5143501"/>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p:nvSpPr>
        <p:spPr>
          <a:xfrm flipV="1">
            <a:off x="568834" y="-10915"/>
            <a:ext cx="4464496" cy="4886921"/>
          </a:xfrm>
          <a:prstGeom prst="rect">
            <a:avLst/>
          </a:prstGeom>
          <a:gradFill>
            <a:gsLst>
              <a:gs pos="100000">
                <a:srgbClr val="00A89B"/>
              </a:gs>
              <a:gs pos="20000">
                <a:srgbClr val="00B05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32" name="TextBox 31"/>
          <p:cNvSpPr txBox="1"/>
          <p:nvPr/>
        </p:nvSpPr>
        <p:spPr>
          <a:xfrm>
            <a:off x="915427" y="1995686"/>
            <a:ext cx="4117903" cy="1731225"/>
          </a:xfrm>
          <a:prstGeom prst="rect">
            <a:avLst/>
          </a:prstGeom>
          <a:noFill/>
        </p:spPr>
        <p:txBody>
          <a:bodyPr wrap="square" lIns="68562" tIns="34281" rIns="68562" bIns="34281" rtlCol="0">
            <a:spAutoFit/>
          </a:bodyPr>
          <a:lstStyle/>
          <a:p>
            <a:r>
              <a:rPr lang="zh-CN" altLang="zh-CN" sz="3600" dirty="0">
                <a:solidFill>
                  <a:schemeClr val="bg1"/>
                </a:solidFill>
                <a:latin typeface="华文中宋" pitchFamily="2" charset="-122"/>
                <a:ea typeface="华文中宋" pitchFamily="2" charset="-122"/>
              </a:rPr>
              <a:t>做真实的</a:t>
            </a:r>
            <a:r>
              <a:rPr lang="zh-CN" altLang="zh-CN" sz="3600" dirty="0" smtClean="0">
                <a:solidFill>
                  <a:schemeClr val="bg1"/>
                </a:solidFill>
                <a:latin typeface="华文中宋" pitchFamily="2" charset="-122"/>
                <a:ea typeface="华文中宋" pitchFamily="2" charset="-122"/>
              </a:rPr>
              <a:t>自己</a:t>
            </a:r>
            <a:endParaRPr lang="en-US" altLang="zh-CN" sz="3600" dirty="0" smtClean="0">
              <a:solidFill>
                <a:schemeClr val="bg1"/>
              </a:solidFill>
              <a:latin typeface="华文中宋" pitchFamily="2" charset="-122"/>
              <a:ea typeface="华文中宋" pitchFamily="2" charset="-122"/>
            </a:endParaRPr>
          </a:p>
          <a:p>
            <a:r>
              <a:rPr lang="en-US" altLang="zh-CN" sz="3600" dirty="0" smtClean="0">
                <a:solidFill>
                  <a:schemeClr val="bg1"/>
                </a:solidFill>
                <a:latin typeface="华文中宋" pitchFamily="2" charset="-122"/>
                <a:ea typeface="华文中宋" pitchFamily="2" charset="-122"/>
              </a:rPr>
              <a:t>——</a:t>
            </a:r>
          </a:p>
          <a:p>
            <a:r>
              <a:rPr lang="zh-CN" altLang="zh-CN" sz="3600" dirty="0" smtClean="0">
                <a:solidFill>
                  <a:schemeClr val="bg1"/>
                </a:solidFill>
                <a:latin typeface="华文中宋" pitchFamily="2" charset="-122"/>
                <a:ea typeface="华文中宋" pitchFamily="2" charset="-122"/>
              </a:rPr>
              <a:t>大学生</a:t>
            </a:r>
            <a:r>
              <a:rPr lang="zh-CN" altLang="zh-CN" sz="3600" dirty="0">
                <a:solidFill>
                  <a:schemeClr val="bg1"/>
                </a:solidFill>
                <a:latin typeface="华文中宋" pitchFamily="2" charset="-122"/>
                <a:ea typeface="华文中宋" pitchFamily="2" charset="-122"/>
              </a:rPr>
              <a:t>自我意识</a:t>
            </a:r>
          </a:p>
        </p:txBody>
      </p:sp>
      <p:sp>
        <p:nvSpPr>
          <p:cNvPr id="13" name="矩形 12"/>
          <p:cNvSpPr/>
          <p:nvPr/>
        </p:nvSpPr>
        <p:spPr>
          <a:xfrm>
            <a:off x="568835" y="4876006"/>
            <a:ext cx="4464496" cy="280075"/>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solidFill>
                <a:schemeClr val="tx1">
                  <a:lumMod val="65000"/>
                  <a:lumOff val="35000"/>
                </a:schemeClr>
              </a:solidFill>
            </a:endParaRPr>
          </a:p>
        </p:txBody>
      </p:sp>
      <p:sp>
        <p:nvSpPr>
          <p:cNvPr id="14" name="TextBox 13"/>
          <p:cNvSpPr txBox="1"/>
          <p:nvPr/>
        </p:nvSpPr>
        <p:spPr>
          <a:xfrm>
            <a:off x="915427" y="987574"/>
            <a:ext cx="4117904" cy="684785"/>
          </a:xfrm>
          <a:prstGeom prst="rect">
            <a:avLst/>
          </a:prstGeom>
          <a:noFill/>
        </p:spPr>
        <p:txBody>
          <a:bodyPr wrap="square" lIns="68562" tIns="34281" rIns="68562" bIns="34281" rtlCol="0">
            <a:spAutoFit/>
          </a:bodyPr>
          <a:lstStyle/>
          <a:p>
            <a:pPr lvl="0"/>
            <a:r>
              <a:rPr lang="zh-CN" altLang="en-US" sz="4000" b="1" dirty="0" smtClean="0">
                <a:solidFill>
                  <a:schemeClr val="bg1"/>
                </a:solidFill>
                <a:latin typeface="微软雅黑" pitchFamily="34" charset="-122"/>
                <a:ea typeface="微软雅黑" pitchFamily="34" charset="-122"/>
              </a:rPr>
              <a:t>第二章</a:t>
            </a:r>
            <a:endParaRPr lang="zh-CN" altLang="zh-CN" sz="40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745893597"/>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childTnLst>
                          </p:cTn>
                        </p:par>
                        <p:par>
                          <p:cTn id="14" fill="hold">
                            <p:stCondLst>
                              <p:cond delay="15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14"/>
                                        </p:tgtEl>
                                        <p:attrNameLst>
                                          <p:attrName>style.visibility</p:attrName>
                                        </p:attrNameLst>
                                      </p:cBhvr>
                                      <p:to>
                                        <p:strVal val="visible"/>
                                      </p:to>
                                    </p:set>
                                    <p:anim calcmode="lin" valueType="num">
                                      <p:cBhvr>
                                        <p:cTn id="17"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14"/>
                                        </p:tgtEl>
                                        <p:attrNameLst>
                                          <p:attrName>ppt_y</p:attrName>
                                        </p:attrNameLst>
                                      </p:cBhvr>
                                      <p:tavLst>
                                        <p:tav tm="0">
                                          <p:val>
                                            <p:strVal val="#ppt_y"/>
                                          </p:val>
                                        </p:tav>
                                        <p:tav tm="100000">
                                          <p:val>
                                            <p:strVal val="#ppt_y"/>
                                          </p:val>
                                        </p:tav>
                                      </p:tavLst>
                                    </p:anim>
                                    <p:anim calcmode="lin" valueType="num">
                                      <p:cBhvr>
                                        <p:cTn id="19"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14"/>
                                        </p:tgtEl>
                                      </p:cBhvr>
                                    </p:animEffect>
                                  </p:childTnLst>
                                </p:cTn>
                              </p:par>
                            </p:childTnLst>
                          </p:cTn>
                        </p:par>
                        <p:par>
                          <p:cTn id="22" fill="hold">
                            <p:stCondLst>
                              <p:cond delay="2100"/>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32"/>
                                        </p:tgtEl>
                                        <p:attrNameLst>
                                          <p:attrName>style.visibility</p:attrName>
                                        </p:attrNameLst>
                                      </p:cBhvr>
                                      <p:to>
                                        <p:strVal val="visible"/>
                                      </p:to>
                                    </p:set>
                                    <p:anim calcmode="lin" valueType="num">
                                      <p:cBhvr>
                                        <p:cTn id="25"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32"/>
                                        </p:tgtEl>
                                        <p:attrNameLst>
                                          <p:attrName>ppt_y</p:attrName>
                                        </p:attrNameLst>
                                      </p:cBhvr>
                                      <p:tavLst>
                                        <p:tav tm="0">
                                          <p:val>
                                            <p:strVal val="#ppt_y"/>
                                          </p:val>
                                        </p:tav>
                                        <p:tav tm="100000">
                                          <p:val>
                                            <p:strVal val="#ppt_y"/>
                                          </p:val>
                                        </p:tav>
                                      </p:tavLst>
                                    </p:anim>
                                    <p:anim calcmode="lin" valueType="num">
                                      <p:cBhvr>
                                        <p:cTn id="27"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32" grpId="0"/>
      <p:bldP spid="13" grpId="0" animBg="1"/>
      <p:bldP spid="1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3213059"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第二</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大学生</a:t>
            </a:r>
            <a:r>
              <a:rPr lang="zh-CN" altLang="zh-CN" sz="1800" b="1" dirty="0">
                <a:latin typeface="微软雅黑" pitchFamily="34" charset="-122"/>
                <a:ea typeface="微软雅黑" pitchFamily="34" charset="-122"/>
              </a:rPr>
              <a:t>自我意识的发展</a:t>
            </a:r>
          </a:p>
        </p:txBody>
      </p:sp>
      <p:sp>
        <p:nvSpPr>
          <p:cNvPr id="9" name="TextBox 8"/>
          <p:cNvSpPr txBox="1"/>
          <p:nvPr/>
        </p:nvSpPr>
        <p:spPr>
          <a:xfrm>
            <a:off x="513401" y="699542"/>
            <a:ext cx="3809376" cy="377026"/>
          </a:xfrm>
          <a:prstGeom prst="rect">
            <a:avLst/>
          </a:prstGeom>
          <a:noFill/>
        </p:spPr>
        <p:txBody>
          <a:bodyPr wrap="none" lIns="68580" tIns="34290" rIns="68580" bIns="34290" rtlCol="0">
            <a:spAutoFit/>
          </a:bodyPr>
          <a:lstStyle/>
          <a:p>
            <a:r>
              <a:rPr lang="zh-CN" altLang="zh-CN" sz="2000" b="1" dirty="0"/>
              <a:t> 一、大学生自我意识发展的特点</a:t>
            </a:r>
            <a:endParaRPr lang="zh-CN" altLang="zh-CN" sz="2000" dirty="0"/>
          </a:p>
        </p:txBody>
      </p:sp>
      <p:sp>
        <p:nvSpPr>
          <p:cNvPr id="2" name="矩形 1"/>
          <p:cNvSpPr/>
          <p:nvPr/>
        </p:nvSpPr>
        <p:spPr>
          <a:xfrm>
            <a:off x="549073" y="1078687"/>
            <a:ext cx="8055376" cy="400110"/>
          </a:xfrm>
          <a:prstGeom prst="rect">
            <a:avLst/>
          </a:prstGeom>
        </p:spPr>
        <p:txBody>
          <a:bodyPr wrap="square">
            <a:spAutoFit/>
          </a:bodyPr>
          <a:lstStyle/>
          <a:p>
            <a:r>
              <a:rPr lang="en-US" altLang="zh-CN" sz="2000" dirty="0"/>
              <a:t>2.</a:t>
            </a:r>
            <a:r>
              <a:rPr lang="zh-CN" altLang="zh-CN" sz="2000" dirty="0"/>
              <a:t>自我体验发展的特点</a:t>
            </a:r>
          </a:p>
        </p:txBody>
      </p:sp>
      <p:sp>
        <p:nvSpPr>
          <p:cNvPr id="5" name="矩形 4"/>
          <p:cNvSpPr/>
          <p:nvPr/>
        </p:nvSpPr>
        <p:spPr>
          <a:xfrm>
            <a:off x="549073" y="1478797"/>
            <a:ext cx="8055376" cy="1569660"/>
          </a:xfrm>
          <a:prstGeom prst="rect">
            <a:avLst/>
          </a:prstGeom>
        </p:spPr>
        <p:txBody>
          <a:bodyPr wrap="square">
            <a:spAutoFit/>
          </a:bodyPr>
          <a:lstStyle/>
          <a:p>
            <a:r>
              <a:rPr lang="zh-CN" altLang="zh-CN" sz="1600" dirty="0"/>
              <a:t>自我体验发展是个体在自我评价的基础上对自己产生地情感体验。大学阶段可以说是一生当中和各种社会群体中“最善感”的阶段，大多数学生喜欢自己，满意自己，独立，自信，好胜。自我体验发发展特点主要表现几个方面内容</a:t>
            </a:r>
            <a:r>
              <a:rPr lang="zh-CN" altLang="zh-CN" sz="1600" dirty="0" smtClean="0"/>
              <a:t>：</a:t>
            </a:r>
            <a:endParaRPr lang="en-US" altLang="zh-CN" sz="1600" dirty="0" smtClean="0"/>
          </a:p>
          <a:p>
            <a:endParaRPr lang="en-US" altLang="zh-CN" sz="1600" dirty="0" smtClean="0"/>
          </a:p>
          <a:p>
            <a:r>
              <a:rPr lang="en-US" altLang="zh-CN" sz="1600" dirty="0"/>
              <a:t>(1)</a:t>
            </a:r>
            <a:r>
              <a:rPr lang="zh-CN" altLang="zh-CN" sz="1600" dirty="0"/>
              <a:t>自我体验的丰富性</a:t>
            </a:r>
          </a:p>
          <a:p>
            <a:r>
              <a:rPr lang="en-US" altLang="zh-CN" sz="1600" dirty="0" smtClean="0"/>
              <a:t>(</a:t>
            </a:r>
            <a:r>
              <a:rPr lang="en-US" altLang="zh-CN" sz="1600" dirty="0"/>
              <a:t>2)</a:t>
            </a:r>
            <a:r>
              <a:rPr lang="zh-CN" altLang="zh-CN" sz="1600" dirty="0"/>
              <a:t>自我体验的</a:t>
            </a:r>
            <a:r>
              <a:rPr lang="zh-CN" altLang="zh-CN" sz="1600" dirty="0" smtClean="0"/>
              <a:t>复杂性</a:t>
            </a:r>
            <a:endParaRPr lang="zh-CN" altLang="zh-CN" sz="1600" dirty="0"/>
          </a:p>
        </p:txBody>
      </p:sp>
    </p:spTree>
    <p:extLst>
      <p:ext uri="{BB962C8B-B14F-4D97-AF65-F5344CB8AC3E}">
        <p14:creationId xmlns:p14="http://schemas.microsoft.com/office/powerpoint/2010/main" val="455917528"/>
      </p:ext>
    </p:extLst>
  </p:cSld>
  <p:clrMapOvr>
    <a:masterClrMapping/>
  </p:clrMapOvr>
  <p:transition spd="slow">
    <p:pull/>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3213059"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第二</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大学生</a:t>
            </a:r>
            <a:r>
              <a:rPr lang="zh-CN" altLang="zh-CN" sz="1800" b="1" dirty="0">
                <a:latin typeface="微软雅黑" pitchFamily="34" charset="-122"/>
                <a:ea typeface="微软雅黑" pitchFamily="34" charset="-122"/>
              </a:rPr>
              <a:t>自我意识的发展</a:t>
            </a:r>
          </a:p>
        </p:txBody>
      </p:sp>
      <p:sp>
        <p:nvSpPr>
          <p:cNvPr id="9" name="TextBox 8"/>
          <p:cNvSpPr txBox="1"/>
          <p:nvPr/>
        </p:nvSpPr>
        <p:spPr>
          <a:xfrm>
            <a:off x="513401" y="699542"/>
            <a:ext cx="3809376" cy="377026"/>
          </a:xfrm>
          <a:prstGeom prst="rect">
            <a:avLst/>
          </a:prstGeom>
          <a:noFill/>
        </p:spPr>
        <p:txBody>
          <a:bodyPr wrap="none" lIns="68580" tIns="34290" rIns="68580" bIns="34290" rtlCol="0">
            <a:spAutoFit/>
          </a:bodyPr>
          <a:lstStyle/>
          <a:p>
            <a:r>
              <a:rPr lang="zh-CN" altLang="zh-CN" sz="2000" b="1" dirty="0"/>
              <a:t> 一、大学生自我意识发展的特点</a:t>
            </a:r>
            <a:endParaRPr lang="zh-CN" altLang="zh-CN" sz="2000" dirty="0"/>
          </a:p>
        </p:txBody>
      </p:sp>
      <p:sp>
        <p:nvSpPr>
          <p:cNvPr id="2" name="矩形 1"/>
          <p:cNvSpPr/>
          <p:nvPr/>
        </p:nvSpPr>
        <p:spPr>
          <a:xfrm>
            <a:off x="549073" y="1078687"/>
            <a:ext cx="8055376" cy="400110"/>
          </a:xfrm>
          <a:prstGeom prst="rect">
            <a:avLst/>
          </a:prstGeom>
        </p:spPr>
        <p:txBody>
          <a:bodyPr wrap="square">
            <a:spAutoFit/>
          </a:bodyPr>
          <a:lstStyle/>
          <a:p>
            <a:r>
              <a:rPr lang="en-US" altLang="zh-CN" sz="2000" dirty="0"/>
              <a:t>3.</a:t>
            </a:r>
            <a:r>
              <a:rPr lang="zh-CN" altLang="zh-CN" sz="2000" dirty="0"/>
              <a:t>自我控制发展的特点</a:t>
            </a:r>
          </a:p>
        </p:txBody>
      </p:sp>
      <p:sp>
        <p:nvSpPr>
          <p:cNvPr id="5" name="矩形 4"/>
          <p:cNvSpPr/>
          <p:nvPr/>
        </p:nvSpPr>
        <p:spPr>
          <a:xfrm>
            <a:off x="549073" y="1478797"/>
            <a:ext cx="8055376" cy="1077218"/>
          </a:xfrm>
          <a:prstGeom prst="rect">
            <a:avLst/>
          </a:prstGeom>
        </p:spPr>
        <p:txBody>
          <a:bodyPr wrap="square">
            <a:spAutoFit/>
          </a:bodyPr>
          <a:lstStyle/>
          <a:p>
            <a:r>
              <a:rPr lang="zh-CN" altLang="zh-CN" sz="1600" dirty="0"/>
              <a:t>大学生自我控制的自觉性和独立性显著增强，而盲目性和冲动性则逐渐减少。自我控制的水平明显提高，有强烈的自我设计和自我规划的愿望，大部分同学都奋发向上、力争成才，并且根据自我设计目标自觉调节行为。力图摆脱社会传统的束缚，按照自己的意愿行事；他们也能够自觉地根据社会的要求来调节自己不合实际的目标和动机。</a:t>
            </a:r>
          </a:p>
        </p:txBody>
      </p:sp>
    </p:spTree>
    <p:extLst>
      <p:ext uri="{BB962C8B-B14F-4D97-AF65-F5344CB8AC3E}">
        <p14:creationId xmlns:p14="http://schemas.microsoft.com/office/powerpoint/2010/main" val="1536883073"/>
      </p:ext>
    </p:extLst>
  </p:cSld>
  <p:clrMapOvr>
    <a:masterClrMapping/>
  </p:clrMapOvr>
  <p:transition spd="slow">
    <p:pull/>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3213059"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第二</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大学生</a:t>
            </a:r>
            <a:r>
              <a:rPr lang="zh-CN" altLang="zh-CN" sz="1800" b="1" dirty="0">
                <a:latin typeface="微软雅黑" pitchFamily="34" charset="-122"/>
                <a:ea typeface="微软雅黑" pitchFamily="34" charset="-122"/>
              </a:rPr>
              <a:t>自我意识的发展</a:t>
            </a:r>
          </a:p>
        </p:txBody>
      </p:sp>
      <p:sp>
        <p:nvSpPr>
          <p:cNvPr id="9" name="TextBox 8"/>
          <p:cNvSpPr txBox="1"/>
          <p:nvPr/>
        </p:nvSpPr>
        <p:spPr>
          <a:xfrm>
            <a:off x="513401" y="699542"/>
            <a:ext cx="4525919" cy="377026"/>
          </a:xfrm>
          <a:prstGeom prst="rect">
            <a:avLst/>
          </a:prstGeom>
          <a:noFill/>
        </p:spPr>
        <p:txBody>
          <a:bodyPr wrap="none" lIns="68580" tIns="34290" rIns="68580" bIns="34290" rtlCol="0">
            <a:spAutoFit/>
          </a:bodyPr>
          <a:lstStyle/>
          <a:p>
            <a:r>
              <a:rPr lang="zh-CN" altLang="zh-CN" sz="2000" b="1" dirty="0"/>
              <a:t>二、大学生自我意识的同一性发展类型</a:t>
            </a:r>
            <a:endParaRPr lang="zh-CN" altLang="zh-CN" sz="2000" dirty="0"/>
          </a:p>
        </p:txBody>
      </p:sp>
      <p:sp>
        <p:nvSpPr>
          <p:cNvPr id="2" name="矩形 1"/>
          <p:cNvSpPr/>
          <p:nvPr/>
        </p:nvSpPr>
        <p:spPr>
          <a:xfrm>
            <a:off x="549073" y="1078687"/>
            <a:ext cx="8055376" cy="2862322"/>
          </a:xfrm>
          <a:prstGeom prst="rect">
            <a:avLst/>
          </a:prstGeom>
        </p:spPr>
        <p:txBody>
          <a:bodyPr wrap="square">
            <a:spAutoFit/>
          </a:bodyPr>
          <a:lstStyle/>
          <a:p>
            <a:r>
              <a:rPr lang="zh-CN" altLang="zh-CN" sz="2000" dirty="0"/>
              <a:t>大学生处在青年中期，他们在自我同一性的探索中主要是确定“我到底是什么人”，并达到“这就是我”的自我认同。参照美国心理学家马萨</a:t>
            </a:r>
            <a:r>
              <a:rPr lang="en-US" altLang="zh-CN" sz="2000" dirty="0"/>
              <a:t>(Marcia J.)</a:t>
            </a:r>
            <a:r>
              <a:rPr lang="zh-CN" altLang="zh-CN" sz="2000" dirty="0"/>
              <a:t>关于青少年同一性的四种方式的分类，我国大学生自我同一性的发展状况也可以分为四种类型</a:t>
            </a:r>
            <a:r>
              <a:rPr lang="zh-CN" altLang="zh-CN" sz="2000" dirty="0" smtClean="0"/>
              <a:t>：</a:t>
            </a:r>
            <a:endParaRPr lang="en-US" altLang="zh-CN" sz="2000" dirty="0" smtClean="0"/>
          </a:p>
          <a:p>
            <a:endParaRPr lang="en-US" altLang="zh-CN" sz="2000" dirty="0" smtClean="0"/>
          </a:p>
          <a:p>
            <a:r>
              <a:rPr lang="en-US" altLang="zh-CN" sz="2000" dirty="0"/>
              <a:t>1.</a:t>
            </a:r>
            <a:r>
              <a:rPr lang="zh-CN" altLang="zh-CN" sz="2000" dirty="0"/>
              <a:t>达成型</a:t>
            </a:r>
          </a:p>
          <a:p>
            <a:r>
              <a:rPr lang="en-US" altLang="zh-CN" sz="2000" dirty="0"/>
              <a:t>2.</a:t>
            </a:r>
            <a:r>
              <a:rPr lang="zh-CN" altLang="zh-CN" sz="2000" dirty="0"/>
              <a:t>早定型</a:t>
            </a:r>
          </a:p>
          <a:p>
            <a:r>
              <a:rPr lang="en-US" altLang="zh-CN" sz="2000" dirty="0"/>
              <a:t>3.</a:t>
            </a:r>
            <a:r>
              <a:rPr lang="zh-CN" altLang="zh-CN" sz="2000" dirty="0"/>
              <a:t>延缓型</a:t>
            </a:r>
          </a:p>
          <a:p>
            <a:r>
              <a:rPr lang="en-US" altLang="zh-CN" sz="2000" dirty="0"/>
              <a:t>4.</a:t>
            </a:r>
            <a:r>
              <a:rPr lang="zh-CN" altLang="zh-CN" sz="2000" dirty="0"/>
              <a:t>迷惘</a:t>
            </a:r>
            <a:r>
              <a:rPr lang="zh-CN" altLang="zh-CN" sz="2000" dirty="0" smtClean="0"/>
              <a:t>型</a:t>
            </a:r>
            <a:endParaRPr lang="zh-CN" altLang="zh-CN" sz="2000" dirty="0"/>
          </a:p>
        </p:txBody>
      </p:sp>
    </p:spTree>
    <p:extLst>
      <p:ext uri="{BB962C8B-B14F-4D97-AF65-F5344CB8AC3E}">
        <p14:creationId xmlns:p14="http://schemas.microsoft.com/office/powerpoint/2010/main" val="3314464168"/>
      </p:ext>
    </p:extLst>
  </p:cSld>
  <p:clrMapOvr>
    <a:masterClrMapping/>
  </p:clrMapOvr>
  <p:transition spd="slow">
    <p:pull/>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3213059"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第二</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大学生</a:t>
            </a:r>
            <a:r>
              <a:rPr lang="zh-CN" altLang="zh-CN" sz="1800" b="1" dirty="0">
                <a:latin typeface="微软雅黑" pitchFamily="34" charset="-122"/>
                <a:ea typeface="微软雅黑" pitchFamily="34" charset="-122"/>
              </a:rPr>
              <a:t>自我意识的发展</a:t>
            </a:r>
          </a:p>
        </p:txBody>
      </p:sp>
      <p:sp>
        <p:nvSpPr>
          <p:cNvPr id="9" name="TextBox 8"/>
          <p:cNvSpPr txBox="1"/>
          <p:nvPr/>
        </p:nvSpPr>
        <p:spPr>
          <a:xfrm>
            <a:off x="513401" y="699542"/>
            <a:ext cx="4583627" cy="377026"/>
          </a:xfrm>
          <a:prstGeom prst="rect">
            <a:avLst/>
          </a:prstGeom>
          <a:noFill/>
        </p:spPr>
        <p:txBody>
          <a:bodyPr wrap="none" lIns="68580" tIns="34290" rIns="68580" bIns="34290" rtlCol="0">
            <a:spAutoFit/>
          </a:bodyPr>
          <a:lstStyle/>
          <a:p>
            <a:r>
              <a:rPr lang="zh-CN" altLang="zh-CN" sz="2000" b="1" dirty="0"/>
              <a:t> 三、影响大学生自我意识发展中的因素</a:t>
            </a:r>
            <a:endParaRPr lang="zh-CN" altLang="zh-CN" sz="2000" dirty="0"/>
          </a:p>
        </p:txBody>
      </p:sp>
      <p:sp>
        <p:nvSpPr>
          <p:cNvPr id="2" name="矩形 1"/>
          <p:cNvSpPr/>
          <p:nvPr/>
        </p:nvSpPr>
        <p:spPr>
          <a:xfrm>
            <a:off x="549073" y="1078687"/>
            <a:ext cx="8055376" cy="1631216"/>
          </a:xfrm>
          <a:prstGeom prst="rect">
            <a:avLst/>
          </a:prstGeom>
        </p:spPr>
        <p:txBody>
          <a:bodyPr wrap="square">
            <a:spAutoFit/>
          </a:bodyPr>
          <a:lstStyle/>
          <a:p>
            <a:r>
              <a:rPr lang="en-US" altLang="zh-CN" sz="2000" dirty="0"/>
              <a:t>1.</a:t>
            </a:r>
            <a:r>
              <a:rPr lang="zh-CN" altLang="zh-CN" sz="2000" dirty="0"/>
              <a:t>理想自我与现实自我的</a:t>
            </a:r>
            <a:r>
              <a:rPr lang="zh-CN" altLang="zh-CN" sz="2000" dirty="0" smtClean="0"/>
              <a:t>困扰</a:t>
            </a:r>
            <a:endParaRPr lang="en-US" altLang="zh-CN" sz="2000" dirty="0" smtClean="0"/>
          </a:p>
          <a:p>
            <a:r>
              <a:rPr lang="en-US" altLang="zh-CN" sz="2000" dirty="0"/>
              <a:t>2.</a:t>
            </a:r>
            <a:r>
              <a:rPr lang="zh-CN" altLang="zh-CN" sz="2000" dirty="0"/>
              <a:t>独立感与依附心理的困扰</a:t>
            </a:r>
          </a:p>
          <a:p>
            <a:r>
              <a:rPr lang="en-US" altLang="zh-CN" sz="2000" dirty="0"/>
              <a:t>3.</a:t>
            </a:r>
            <a:r>
              <a:rPr lang="zh-CN" altLang="zh-CN" sz="2000" dirty="0"/>
              <a:t>自傲与自卑的困扰</a:t>
            </a:r>
          </a:p>
          <a:p>
            <a:r>
              <a:rPr lang="en-US" altLang="zh-CN" sz="2000" dirty="0"/>
              <a:t>4.</a:t>
            </a:r>
            <a:r>
              <a:rPr lang="zh-CN" altLang="zh-CN" sz="2000" dirty="0"/>
              <a:t>渴望关爱与缺乏知音的困扰</a:t>
            </a:r>
          </a:p>
          <a:p>
            <a:r>
              <a:rPr lang="en-US" altLang="zh-CN" sz="2000" dirty="0"/>
              <a:t>5.</a:t>
            </a:r>
            <a:r>
              <a:rPr lang="zh-CN" altLang="zh-CN" sz="2000" dirty="0"/>
              <a:t>主观需要与客观现实的</a:t>
            </a:r>
            <a:r>
              <a:rPr lang="zh-CN" altLang="zh-CN" sz="2000" dirty="0" smtClean="0"/>
              <a:t>困扰</a:t>
            </a:r>
            <a:endParaRPr lang="zh-CN" altLang="zh-CN" sz="2000" dirty="0"/>
          </a:p>
        </p:txBody>
      </p:sp>
    </p:spTree>
    <p:extLst>
      <p:ext uri="{BB962C8B-B14F-4D97-AF65-F5344CB8AC3E}">
        <p14:creationId xmlns:p14="http://schemas.microsoft.com/office/powerpoint/2010/main" val="77073170"/>
      </p:ext>
    </p:extLst>
  </p:cSld>
  <p:clrMapOvr>
    <a:masterClrMapping/>
  </p:clrMapOvr>
  <p:transition spd="slow">
    <p:pull/>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3677930"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第三</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大学生</a:t>
            </a:r>
            <a:r>
              <a:rPr lang="zh-CN" altLang="zh-CN" sz="1800" b="1" dirty="0">
                <a:latin typeface="微软雅黑" pitchFamily="34" charset="-122"/>
                <a:ea typeface="微软雅黑" pitchFamily="34" charset="-122"/>
              </a:rPr>
              <a:t>健康自我意识的培养</a:t>
            </a:r>
          </a:p>
        </p:txBody>
      </p:sp>
      <p:sp>
        <p:nvSpPr>
          <p:cNvPr id="9" name="TextBox 8"/>
          <p:cNvSpPr txBox="1"/>
          <p:nvPr/>
        </p:nvSpPr>
        <p:spPr>
          <a:xfrm>
            <a:off x="513401" y="699542"/>
            <a:ext cx="2461251" cy="377026"/>
          </a:xfrm>
          <a:prstGeom prst="rect">
            <a:avLst/>
          </a:prstGeom>
          <a:noFill/>
        </p:spPr>
        <p:txBody>
          <a:bodyPr wrap="none" lIns="68580" tIns="34290" rIns="68580" bIns="34290" rtlCol="0">
            <a:spAutoFit/>
          </a:bodyPr>
          <a:lstStyle/>
          <a:p>
            <a:r>
              <a:rPr lang="zh-CN" altLang="zh-CN" sz="2000" b="1" dirty="0"/>
              <a:t>一、正确地认识自我</a:t>
            </a:r>
            <a:endParaRPr lang="zh-CN" altLang="zh-CN" sz="2000" dirty="0"/>
          </a:p>
        </p:txBody>
      </p:sp>
      <p:sp>
        <p:nvSpPr>
          <p:cNvPr id="2" name="矩形 1"/>
          <p:cNvSpPr/>
          <p:nvPr/>
        </p:nvSpPr>
        <p:spPr>
          <a:xfrm>
            <a:off x="549073" y="1078687"/>
            <a:ext cx="8055376" cy="400110"/>
          </a:xfrm>
          <a:prstGeom prst="rect">
            <a:avLst/>
          </a:prstGeom>
        </p:spPr>
        <p:txBody>
          <a:bodyPr wrap="square">
            <a:spAutoFit/>
          </a:bodyPr>
          <a:lstStyle/>
          <a:p>
            <a:r>
              <a:rPr lang="en-US" altLang="zh-CN" sz="2000" dirty="0"/>
              <a:t>1.</a:t>
            </a:r>
            <a:r>
              <a:rPr lang="zh-CN" altLang="zh-CN" sz="2000" dirty="0"/>
              <a:t>通过比较，认识自我</a:t>
            </a:r>
          </a:p>
        </p:txBody>
      </p:sp>
      <p:sp>
        <p:nvSpPr>
          <p:cNvPr id="5" name="矩形 4"/>
          <p:cNvSpPr/>
          <p:nvPr/>
        </p:nvSpPr>
        <p:spPr>
          <a:xfrm>
            <a:off x="549073" y="1478797"/>
            <a:ext cx="8055376" cy="1015663"/>
          </a:xfrm>
          <a:prstGeom prst="rect">
            <a:avLst/>
          </a:prstGeom>
        </p:spPr>
        <p:txBody>
          <a:bodyPr wrap="square">
            <a:spAutoFit/>
          </a:bodyPr>
          <a:lstStyle/>
          <a:p>
            <a:r>
              <a:rPr lang="en-US" altLang="zh-CN" sz="2000" dirty="0" smtClean="0"/>
              <a:t>(</a:t>
            </a:r>
            <a:r>
              <a:rPr lang="en-US" altLang="zh-CN" sz="2000" dirty="0"/>
              <a:t>1)</a:t>
            </a:r>
            <a:r>
              <a:rPr lang="zh-CN" altLang="zh-CN" sz="2000" dirty="0"/>
              <a:t>通过与他人的比较来认识自我</a:t>
            </a:r>
          </a:p>
          <a:p>
            <a:r>
              <a:rPr lang="en-US" altLang="zh-CN" sz="2000" dirty="0" smtClean="0"/>
              <a:t>(</a:t>
            </a:r>
            <a:r>
              <a:rPr lang="en-US" altLang="zh-CN" sz="2000" dirty="0"/>
              <a:t>2)</a:t>
            </a:r>
            <a:r>
              <a:rPr lang="zh-CN" altLang="zh-CN" sz="2000" dirty="0"/>
              <a:t>从他人对自己的态度中认识自我</a:t>
            </a:r>
          </a:p>
          <a:p>
            <a:r>
              <a:rPr lang="en-US" altLang="zh-CN" sz="2000" dirty="0" smtClean="0"/>
              <a:t>(</a:t>
            </a:r>
            <a:r>
              <a:rPr lang="en-US" altLang="zh-CN" sz="2000" dirty="0"/>
              <a:t>3)</a:t>
            </a:r>
            <a:r>
              <a:rPr lang="zh-CN" altLang="zh-CN" sz="2000" dirty="0"/>
              <a:t>通过自我比较来认识</a:t>
            </a:r>
            <a:r>
              <a:rPr lang="zh-CN" altLang="zh-CN" sz="2000" dirty="0" smtClean="0"/>
              <a:t>自我</a:t>
            </a:r>
            <a:endParaRPr lang="zh-CN" altLang="zh-CN" sz="2000" dirty="0"/>
          </a:p>
        </p:txBody>
      </p:sp>
    </p:spTree>
    <p:extLst>
      <p:ext uri="{BB962C8B-B14F-4D97-AF65-F5344CB8AC3E}">
        <p14:creationId xmlns:p14="http://schemas.microsoft.com/office/powerpoint/2010/main" val="3777232589"/>
      </p:ext>
    </p:extLst>
  </p:cSld>
  <p:clrMapOvr>
    <a:masterClrMapping/>
  </p:clrMapOvr>
  <p:transition spd="slow">
    <p:pull/>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3677930"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第三</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大学生</a:t>
            </a:r>
            <a:r>
              <a:rPr lang="zh-CN" altLang="zh-CN" sz="1800" b="1" dirty="0">
                <a:latin typeface="微软雅黑" pitchFamily="34" charset="-122"/>
                <a:ea typeface="微软雅黑" pitchFamily="34" charset="-122"/>
              </a:rPr>
              <a:t>健康自我意识的培养</a:t>
            </a:r>
          </a:p>
        </p:txBody>
      </p:sp>
      <p:sp>
        <p:nvSpPr>
          <p:cNvPr id="9" name="TextBox 8"/>
          <p:cNvSpPr txBox="1"/>
          <p:nvPr/>
        </p:nvSpPr>
        <p:spPr>
          <a:xfrm>
            <a:off x="513401" y="699542"/>
            <a:ext cx="2461251" cy="377026"/>
          </a:xfrm>
          <a:prstGeom prst="rect">
            <a:avLst/>
          </a:prstGeom>
          <a:noFill/>
        </p:spPr>
        <p:txBody>
          <a:bodyPr wrap="none" lIns="68580" tIns="34290" rIns="68580" bIns="34290" rtlCol="0">
            <a:spAutoFit/>
          </a:bodyPr>
          <a:lstStyle/>
          <a:p>
            <a:r>
              <a:rPr lang="zh-CN" altLang="zh-CN" sz="2000" b="1" dirty="0"/>
              <a:t>一、正确地认识自我</a:t>
            </a:r>
            <a:endParaRPr lang="zh-CN" altLang="zh-CN" sz="2000" dirty="0"/>
          </a:p>
        </p:txBody>
      </p:sp>
      <p:sp>
        <p:nvSpPr>
          <p:cNvPr id="2" name="矩形 1"/>
          <p:cNvSpPr/>
          <p:nvPr/>
        </p:nvSpPr>
        <p:spPr>
          <a:xfrm>
            <a:off x="549073" y="1078687"/>
            <a:ext cx="8055376" cy="400110"/>
          </a:xfrm>
          <a:prstGeom prst="rect">
            <a:avLst/>
          </a:prstGeom>
        </p:spPr>
        <p:txBody>
          <a:bodyPr wrap="square">
            <a:spAutoFit/>
          </a:bodyPr>
          <a:lstStyle/>
          <a:p>
            <a:r>
              <a:rPr lang="en-US" altLang="zh-CN" sz="2000" dirty="0"/>
              <a:t>2.</a:t>
            </a:r>
            <a:r>
              <a:rPr lang="zh-CN" altLang="zh-CN" sz="2000" dirty="0"/>
              <a:t>通过自我反省来认识自我</a:t>
            </a:r>
          </a:p>
        </p:txBody>
      </p:sp>
      <p:sp>
        <p:nvSpPr>
          <p:cNvPr id="5" name="矩形 4"/>
          <p:cNvSpPr/>
          <p:nvPr/>
        </p:nvSpPr>
        <p:spPr>
          <a:xfrm>
            <a:off x="549073" y="1478797"/>
            <a:ext cx="8055376" cy="2246769"/>
          </a:xfrm>
          <a:prstGeom prst="rect">
            <a:avLst/>
          </a:prstGeom>
        </p:spPr>
        <p:txBody>
          <a:bodyPr wrap="square">
            <a:spAutoFit/>
          </a:bodyPr>
          <a:lstStyle/>
          <a:p>
            <a:r>
              <a:rPr lang="zh-CN" altLang="zh-CN" sz="2000" dirty="0"/>
              <a:t>我们不仅是他人眼中的客体，也是自己眼中的客体，因此，可以通过直接地观察自己的心理过程、行为举止和活动结果来认识、评价自己。认识自己的外貌、体态等外在特性比较容易，因为你可以通过镜子、照片等直接看到。而智力、能力、性格等心理现象是看不见、摸不着的，如何认识和把握这些内在的特性呢行为，是人的心理的镜子。通过分析人的行为，就能把握人的心理状态。怎样透过变幻的行为表现来准确地把握人的真实心理特征呢</a:t>
            </a:r>
            <a:r>
              <a:rPr lang="en-US" altLang="zh-CN" sz="2000" dirty="0"/>
              <a:t>?</a:t>
            </a:r>
            <a:r>
              <a:rPr lang="zh-CN" altLang="zh-CN" sz="2000" dirty="0"/>
              <a:t>让我们来看这样一个例子。</a:t>
            </a:r>
          </a:p>
        </p:txBody>
      </p:sp>
    </p:spTree>
    <p:extLst>
      <p:ext uri="{BB962C8B-B14F-4D97-AF65-F5344CB8AC3E}">
        <p14:creationId xmlns:p14="http://schemas.microsoft.com/office/powerpoint/2010/main" val="2245108733"/>
      </p:ext>
    </p:extLst>
  </p:cSld>
  <p:clrMapOvr>
    <a:masterClrMapping/>
  </p:clrMapOvr>
  <p:transition spd="slow">
    <p:pull/>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3677930"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第三</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大学生</a:t>
            </a:r>
            <a:r>
              <a:rPr lang="zh-CN" altLang="zh-CN" sz="1800" b="1" dirty="0">
                <a:latin typeface="微软雅黑" pitchFamily="34" charset="-122"/>
                <a:ea typeface="微软雅黑" pitchFamily="34" charset="-122"/>
              </a:rPr>
              <a:t>健康自我意识的培养</a:t>
            </a:r>
          </a:p>
        </p:txBody>
      </p:sp>
      <p:sp>
        <p:nvSpPr>
          <p:cNvPr id="9" name="TextBox 8"/>
          <p:cNvSpPr txBox="1"/>
          <p:nvPr/>
        </p:nvSpPr>
        <p:spPr>
          <a:xfrm>
            <a:off x="513401" y="699542"/>
            <a:ext cx="2461251" cy="377026"/>
          </a:xfrm>
          <a:prstGeom prst="rect">
            <a:avLst/>
          </a:prstGeom>
          <a:noFill/>
        </p:spPr>
        <p:txBody>
          <a:bodyPr wrap="none" lIns="68580" tIns="34290" rIns="68580" bIns="34290" rtlCol="0">
            <a:spAutoFit/>
          </a:bodyPr>
          <a:lstStyle/>
          <a:p>
            <a:r>
              <a:rPr lang="zh-CN" altLang="zh-CN" sz="2000" b="1" dirty="0"/>
              <a:t>一、正确地认识自我</a:t>
            </a:r>
            <a:endParaRPr lang="zh-CN" altLang="zh-CN" sz="2000" dirty="0"/>
          </a:p>
        </p:txBody>
      </p:sp>
      <p:sp>
        <p:nvSpPr>
          <p:cNvPr id="2" name="矩形 1"/>
          <p:cNvSpPr/>
          <p:nvPr/>
        </p:nvSpPr>
        <p:spPr>
          <a:xfrm>
            <a:off x="549073" y="1078687"/>
            <a:ext cx="8055376" cy="400110"/>
          </a:xfrm>
          <a:prstGeom prst="rect">
            <a:avLst/>
          </a:prstGeom>
        </p:spPr>
        <p:txBody>
          <a:bodyPr wrap="square">
            <a:spAutoFit/>
          </a:bodyPr>
          <a:lstStyle/>
          <a:p>
            <a:r>
              <a:rPr lang="en-US" altLang="zh-CN" sz="2000" dirty="0"/>
              <a:t>3.</a:t>
            </a:r>
            <a:r>
              <a:rPr lang="zh-CN" altLang="zh-CN" sz="2000" dirty="0"/>
              <a:t>参与实践，认识自我</a:t>
            </a:r>
          </a:p>
        </p:txBody>
      </p:sp>
      <p:sp>
        <p:nvSpPr>
          <p:cNvPr id="5" name="矩形 4"/>
          <p:cNvSpPr/>
          <p:nvPr/>
        </p:nvSpPr>
        <p:spPr>
          <a:xfrm>
            <a:off x="549073" y="1478797"/>
            <a:ext cx="8055376" cy="1323439"/>
          </a:xfrm>
          <a:prstGeom prst="rect">
            <a:avLst/>
          </a:prstGeom>
        </p:spPr>
        <p:txBody>
          <a:bodyPr wrap="square">
            <a:spAutoFit/>
          </a:bodyPr>
          <a:lstStyle/>
          <a:p>
            <a:r>
              <a:rPr lang="zh-CN" altLang="zh-CN" sz="2000" dirty="0"/>
              <a:t>深刻的自我认识是以深刻认识和理解他人、理解社会为前提的。我们应积极主动地投身于认识世界、改造世界的社会实践活动中去，不断丰富自己对自然、社会和他人的认识，通过认识他人、认识外界事物来进一步认识自我。</a:t>
            </a:r>
          </a:p>
        </p:txBody>
      </p:sp>
    </p:spTree>
    <p:extLst>
      <p:ext uri="{BB962C8B-B14F-4D97-AF65-F5344CB8AC3E}">
        <p14:creationId xmlns:p14="http://schemas.microsoft.com/office/powerpoint/2010/main" val="3848169754"/>
      </p:ext>
    </p:extLst>
  </p:cSld>
  <p:clrMapOvr>
    <a:masterClrMapping/>
  </p:clrMapOvr>
  <p:transition spd="slow">
    <p:pull/>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3677930"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第三</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大学生</a:t>
            </a:r>
            <a:r>
              <a:rPr lang="zh-CN" altLang="zh-CN" sz="1800" b="1" dirty="0">
                <a:latin typeface="微软雅黑" pitchFamily="34" charset="-122"/>
                <a:ea typeface="微软雅黑" pitchFamily="34" charset="-122"/>
              </a:rPr>
              <a:t>健康自我意识的培养</a:t>
            </a:r>
          </a:p>
        </p:txBody>
      </p:sp>
      <p:sp>
        <p:nvSpPr>
          <p:cNvPr id="9" name="TextBox 8"/>
          <p:cNvSpPr txBox="1"/>
          <p:nvPr/>
        </p:nvSpPr>
        <p:spPr>
          <a:xfrm>
            <a:off x="513401" y="699542"/>
            <a:ext cx="2518959" cy="377026"/>
          </a:xfrm>
          <a:prstGeom prst="rect">
            <a:avLst/>
          </a:prstGeom>
          <a:noFill/>
        </p:spPr>
        <p:txBody>
          <a:bodyPr wrap="none" lIns="68580" tIns="34290" rIns="68580" bIns="34290" rtlCol="0">
            <a:spAutoFit/>
          </a:bodyPr>
          <a:lstStyle/>
          <a:p>
            <a:r>
              <a:rPr lang="en-US" altLang="zh-CN" sz="2000" b="1" dirty="0"/>
              <a:t> </a:t>
            </a:r>
            <a:r>
              <a:rPr lang="zh-CN" altLang="zh-CN" sz="2000" b="1" dirty="0"/>
              <a:t>二、积极地悦纳自我</a:t>
            </a:r>
            <a:endParaRPr lang="zh-CN" altLang="zh-CN" sz="2000" dirty="0"/>
          </a:p>
        </p:txBody>
      </p:sp>
      <p:sp>
        <p:nvSpPr>
          <p:cNvPr id="2" name="矩形 1"/>
          <p:cNvSpPr/>
          <p:nvPr/>
        </p:nvSpPr>
        <p:spPr>
          <a:xfrm>
            <a:off x="549073" y="1078687"/>
            <a:ext cx="8055376" cy="400110"/>
          </a:xfrm>
          <a:prstGeom prst="rect">
            <a:avLst/>
          </a:prstGeom>
        </p:spPr>
        <p:txBody>
          <a:bodyPr wrap="square">
            <a:spAutoFit/>
          </a:bodyPr>
          <a:lstStyle/>
          <a:p>
            <a:r>
              <a:rPr lang="en-US" altLang="zh-CN" sz="2000" dirty="0"/>
              <a:t>1.</a:t>
            </a:r>
            <a:r>
              <a:rPr lang="zh-CN" altLang="zh-CN" sz="2000" dirty="0"/>
              <a:t>悦纳自我需要积极肯定自我。</a:t>
            </a:r>
          </a:p>
        </p:txBody>
      </p:sp>
      <p:sp>
        <p:nvSpPr>
          <p:cNvPr id="6" name="矩形 5"/>
          <p:cNvSpPr/>
          <p:nvPr/>
        </p:nvSpPr>
        <p:spPr>
          <a:xfrm>
            <a:off x="549073" y="1478797"/>
            <a:ext cx="8055376" cy="400110"/>
          </a:xfrm>
          <a:prstGeom prst="rect">
            <a:avLst/>
          </a:prstGeom>
        </p:spPr>
        <p:txBody>
          <a:bodyPr wrap="square">
            <a:spAutoFit/>
          </a:bodyPr>
          <a:lstStyle/>
          <a:p>
            <a:r>
              <a:rPr lang="en-US" altLang="zh-CN" sz="2000" dirty="0"/>
              <a:t>2.</a:t>
            </a:r>
            <a:r>
              <a:rPr lang="zh-CN" altLang="zh-CN" sz="2000" dirty="0"/>
              <a:t>悦纳自我需要接受、喜欢自己</a:t>
            </a:r>
          </a:p>
        </p:txBody>
      </p:sp>
      <p:sp>
        <p:nvSpPr>
          <p:cNvPr id="7" name="矩形 6"/>
          <p:cNvSpPr/>
          <p:nvPr/>
        </p:nvSpPr>
        <p:spPr>
          <a:xfrm>
            <a:off x="549073" y="1878907"/>
            <a:ext cx="8055376" cy="400110"/>
          </a:xfrm>
          <a:prstGeom prst="rect">
            <a:avLst/>
          </a:prstGeom>
        </p:spPr>
        <p:txBody>
          <a:bodyPr wrap="square">
            <a:spAutoFit/>
          </a:bodyPr>
          <a:lstStyle/>
          <a:p>
            <a:r>
              <a:rPr lang="en-US" altLang="zh-CN" sz="2000" dirty="0"/>
              <a:t>3.</a:t>
            </a:r>
            <a:r>
              <a:rPr lang="zh-CN" altLang="zh-CN" sz="2000" dirty="0"/>
              <a:t>悦纳自我需要情绪乐观、心情开朗</a:t>
            </a:r>
          </a:p>
        </p:txBody>
      </p:sp>
      <p:sp>
        <p:nvSpPr>
          <p:cNvPr id="8" name="矩形 7"/>
          <p:cNvSpPr/>
          <p:nvPr/>
        </p:nvSpPr>
        <p:spPr>
          <a:xfrm>
            <a:off x="549073" y="2279017"/>
            <a:ext cx="8055376" cy="400110"/>
          </a:xfrm>
          <a:prstGeom prst="rect">
            <a:avLst/>
          </a:prstGeom>
        </p:spPr>
        <p:txBody>
          <a:bodyPr wrap="square">
            <a:spAutoFit/>
          </a:bodyPr>
          <a:lstStyle/>
          <a:p>
            <a:r>
              <a:rPr lang="en-US" altLang="zh-CN" sz="2000" dirty="0"/>
              <a:t>4.</a:t>
            </a:r>
            <a:r>
              <a:rPr lang="zh-CN" altLang="zh-CN" sz="2000" dirty="0"/>
              <a:t>悦纳自我需要全面看待自己的优缺点</a:t>
            </a:r>
          </a:p>
        </p:txBody>
      </p:sp>
      <p:sp>
        <p:nvSpPr>
          <p:cNvPr id="10" name="矩形 9"/>
          <p:cNvSpPr/>
          <p:nvPr/>
        </p:nvSpPr>
        <p:spPr>
          <a:xfrm>
            <a:off x="549073" y="2689482"/>
            <a:ext cx="8055376" cy="400110"/>
          </a:xfrm>
          <a:prstGeom prst="rect">
            <a:avLst/>
          </a:prstGeom>
        </p:spPr>
        <p:txBody>
          <a:bodyPr wrap="square">
            <a:spAutoFit/>
          </a:bodyPr>
          <a:lstStyle/>
          <a:p>
            <a:r>
              <a:rPr lang="en-US" altLang="zh-CN" sz="2000" dirty="0"/>
              <a:t>5.</a:t>
            </a:r>
            <a:r>
              <a:rPr lang="zh-CN" altLang="zh-CN" sz="2000" dirty="0"/>
              <a:t>悦纳自我需要有适当的抱负水平</a:t>
            </a:r>
          </a:p>
        </p:txBody>
      </p:sp>
    </p:spTree>
    <p:extLst>
      <p:ext uri="{BB962C8B-B14F-4D97-AF65-F5344CB8AC3E}">
        <p14:creationId xmlns:p14="http://schemas.microsoft.com/office/powerpoint/2010/main" val="3592107637"/>
      </p:ext>
    </p:extLst>
  </p:cSld>
  <p:clrMapOvr>
    <a:masterClrMapping/>
  </p:clrMapOvr>
  <p:transition spd="slow">
    <p:pull/>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3677930"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第三</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大学生</a:t>
            </a:r>
            <a:r>
              <a:rPr lang="zh-CN" altLang="zh-CN" sz="1800" b="1" dirty="0">
                <a:latin typeface="微软雅黑" pitchFamily="34" charset="-122"/>
                <a:ea typeface="微软雅黑" pitchFamily="34" charset="-122"/>
              </a:rPr>
              <a:t>健康自我意识的培养</a:t>
            </a:r>
          </a:p>
        </p:txBody>
      </p:sp>
      <p:sp>
        <p:nvSpPr>
          <p:cNvPr id="9" name="TextBox 8"/>
          <p:cNvSpPr txBox="1"/>
          <p:nvPr/>
        </p:nvSpPr>
        <p:spPr>
          <a:xfrm>
            <a:off x="513401" y="699542"/>
            <a:ext cx="2518959" cy="377026"/>
          </a:xfrm>
          <a:prstGeom prst="rect">
            <a:avLst/>
          </a:prstGeom>
          <a:noFill/>
        </p:spPr>
        <p:txBody>
          <a:bodyPr wrap="none" lIns="68580" tIns="34290" rIns="68580" bIns="34290" rtlCol="0">
            <a:spAutoFit/>
          </a:bodyPr>
          <a:lstStyle/>
          <a:p>
            <a:r>
              <a:rPr lang="en-US" altLang="zh-CN" sz="2000" b="1" dirty="0"/>
              <a:t> </a:t>
            </a:r>
            <a:r>
              <a:rPr lang="zh-CN" altLang="zh-CN" sz="2000" b="1" dirty="0"/>
              <a:t>三、有效地调控自我</a:t>
            </a:r>
            <a:endParaRPr lang="zh-CN" altLang="zh-CN" sz="2000" dirty="0"/>
          </a:p>
        </p:txBody>
      </p:sp>
      <p:sp>
        <p:nvSpPr>
          <p:cNvPr id="2" name="矩形 1"/>
          <p:cNvSpPr/>
          <p:nvPr/>
        </p:nvSpPr>
        <p:spPr>
          <a:xfrm>
            <a:off x="549073" y="1078687"/>
            <a:ext cx="8055376" cy="1323439"/>
          </a:xfrm>
          <a:prstGeom prst="rect">
            <a:avLst/>
          </a:prstGeom>
        </p:spPr>
        <p:txBody>
          <a:bodyPr wrap="square">
            <a:spAutoFit/>
          </a:bodyPr>
          <a:lstStyle/>
          <a:p>
            <a:r>
              <a:rPr lang="en-US" altLang="zh-CN" sz="2000" dirty="0"/>
              <a:t>1.</a:t>
            </a:r>
            <a:r>
              <a:rPr lang="zh-CN" altLang="zh-CN" sz="2000" dirty="0"/>
              <a:t>调整理想自我与现实自我的差距</a:t>
            </a:r>
          </a:p>
          <a:p>
            <a:r>
              <a:rPr lang="en-US" altLang="zh-CN" sz="2000" dirty="0"/>
              <a:t>2.</a:t>
            </a:r>
            <a:r>
              <a:rPr lang="zh-CN" altLang="zh-CN" sz="2000" dirty="0"/>
              <a:t>调整自我评价与他人评价的差距。</a:t>
            </a:r>
          </a:p>
          <a:p>
            <a:r>
              <a:rPr lang="en-US" altLang="zh-CN" sz="2000" dirty="0"/>
              <a:t>3.</a:t>
            </a:r>
            <a:r>
              <a:rPr lang="zh-CN" altLang="zh-CN" sz="2000" dirty="0"/>
              <a:t>置换不合理观念</a:t>
            </a:r>
          </a:p>
          <a:p>
            <a:r>
              <a:rPr lang="en-US" altLang="zh-CN" sz="2000" dirty="0"/>
              <a:t>4.</a:t>
            </a:r>
            <a:r>
              <a:rPr lang="zh-CN" altLang="zh-CN" sz="2000" dirty="0"/>
              <a:t>做事积极应对</a:t>
            </a:r>
          </a:p>
        </p:txBody>
      </p:sp>
    </p:spTree>
    <p:extLst>
      <p:ext uri="{BB962C8B-B14F-4D97-AF65-F5344CB8AC3E}">
        <p14:creationId xmlns:p14="http://schemas.microsoft.com/office/powerpoint/2010/main" val="2171363626"/>
      </p:ext>
    </p:extLst>
  </p:cSld>
  <p:clrMapOvr>
    <a:masterClrMapping/>
  </p:clrMapOvr>
  <p:transition spd="slow">
    <p:pull/>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0" y="1779662"/>
            <a:ext cx="9144000" cy="1177245"/>
          </a:xfrm>
          <a:prstGeom prst="rect">
            <a:avLst/>
          </a:prstGeom>
        </p:spPr>
        <p:txBody>
          <a:bodyPr wrap="square" lIns="68562" tIns="34281" rIns="68562" bIns="34281">
            <a:spAutoFit/>
          </a:bodyPr>
          <a:lstStyle/>
          <a:p>
            <a:pPr algn="ctr"/>
            <a:r>
              <a:rPr lang="en-US" altLang="zh-CN" sz="7200" b="1" dirty="0" smtClean="0">
                <a:solidFill>
                  <a:schemeClr val="bg1"/>
                </a:solidFill>
                <a:latin typeface="微软雅黑" panose="020B0503020204020204" pitchFamily="34" charset="-122"/>
                <a:ea typeface="微软雅黑" panose="020B0503020204020204" pitchFamily="34" charset="-122"/>
              </a:rPr>
              <a:t>THANKS</a:t>
            </a:r>
            <a:endParaRPr lang="zh-CN" altLang="en-US" sz="7200" dirty="0">
              <a:solidFill>
                <a:schemeClr val="bg1"/>
              </a:solidFill>
            </a:endParaRPr>
          </a:p>
        </p:txBody>
      </p:sp>
    </p:spTree>
    <p:extLst>
      <p:ext uri="{BB962C8B-B14F-4D97-AF65-F5344CB8AC3E}">
        <p14:creationId xmlns:p14="http://schemas.microsoft.com/office/powerpoint/2010/main" val="3270967408"/>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iterate type="lt">
                                    <p:tmPct val="10000"/>
                                  </p:iterate>
                                  <p:childTnLst>
                                    <p:set>
                                      <p:cBhvr>
                                        <p:cTn id="6" dur="1" fill="hold">
                                          <p:stCondLst>
                                            <p:cond delay="0"/>
                                          </p:stCondLst>
                                        </p:cTn>
                                        <p:tgtEl>
                                          <p:spTgt spid="31">
                                            <p:txEl>
                                              <p:pRg st="0" end="0"/>
                                            </p:txEl>
                                          </p:spTgt>
                                        </p:tgtEl>
                                        <p:attrNameLst>
                                          <p:attrName>style.visibility</p:attrName>
                                        </p:attrNameLst>
                                      </p:cBhvr>
                                      <p:to>
                                        <p:strVal val="visible"/>
                                      </p:to>
                                    </p:set>
                                    <p:anim calcmode="lin" valueType="num">
                                      <p:cBhvr>
                                        <p:cTn id="7" dur="1000" fill="hold"/>
                                        <p:tgtEl>
                                          <p:spTgt spid="31">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1">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1">
                                            <p:txEl>
                                              <p:pRg st="0" end="0"/>
                                            </p:txEl>
                                          </p:spTgt>
                                        </p:tgtEl>
                                        <p:attrNameLst>
                                          <p:attrName>style.rotation</p:attrName>
                                        </p:attrNameLst>
                                      </p:cBhvr>
                                      <p:tavLst>
                                        <p:tav tm="0">
                                          <p:val>
                                            <p:fltVal val="360"/>
                                          </p:val>
                                        </p:tav>
                                        <p:tav tm="100000">
                                          <p:val>
                                            <p:fltVal val="0"/>
                                          </p:val>
                                        </p:tav>
                                      </p:tavLst>
                                    </p:anim>
                                    <p:animEffect transition="in" filter="fade">
                                      <p:cBhvr>
                                        <p:cTn id="10" dur="1000"/>
                                        <p:tgtEl>
                                          <p:spTgt spid="3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683568" y="1455421"/>
            <a:ext cx="5400600" cy="358822"/>
          </a:xfrm>
          <a:prstGeom prst="rect">
            <a:avLst/>
          </a:prstGeom>
          <a:solidFill>
            <a:srgbClr val="00B050"/>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r>
              <a:rPr lang="zh-CN" altLang="zh-CN" sz="2400" b="1" dirty="0">
                <a:latin typeface="微软雅黑" pitchFamily="34" charset="-122"/>
                <a:ea typeface="微软雅黑" pitchFamily="34" charset="-122"/>
              </a:rPr>
              <a:t>第一</a:t>
            </a:r>
            <a:r>
              <a:rPr lang="zh-CN" altLang="zh-CN" sz="2400" b="1" dirty="0" smtClean="0">
                <a:latin typeface="微软雅黑" pitchFamily="34" charset="-122"/>
                <a:ea typeface="微软雅黑" pitchFamily="34" charset="-122"/>
              </a:rPr>
              <a:t>节</a:t>
            </a:r>
            <a:r>
              <a:rPr lang="en-US" altLang="zh-CN" sz="2400" b="1" dirty="0" smtClean="0">
                <a:latin typeface="微软雅黑" pitchFamily="34" charset="-122"/>
                <a:ea typeface="微软雅黑" pitchFamily="34" charset="-122"/>
              </a:rPr>
              <a:t> </a:t>
            </a:r>
            <a:r>
              <a:rPr lang="zh-CN" altLang="zh-CN" sz="2400" b="1" dirty="0" smtClean="0">
                <a:latin typeface="微软雅黑" pitchFamily="34" charset="-122"/>
                <a:ea typeface="微软雅黑" pitchFamily="34" charset="-122"/>
              </a:rPr>
              <a:t>自我</a:t>
            </a:r>
            <a:r>
              <a:rPr lang="zh-CN" altLang="zh-CN" sz="2400" b="1" dirty="0">
                <a:latin typeface="微软雅黑" pitchFamily="34" charset="-122"/>
                <a:ea typeface="微软雅黑" pitchFamily="34" charset="-122"/>
              </a:rPr>
              <a:t>意识</a:t>
            </a:r>
          </a:p>
        </p:txBody>
      </p:sp>
      <p:sp>
        <p:nvSpPr>
          <p:cNvPr id="4" name="椭圆 3"/>
          <p:cNvSpPr/>
          <p:nvPr/>
        </p:nvSpPr>
        <p:spPr>
          <a:xfrm>
            <a:off x="6451568" y="964317"/>
            <a:ext cx="2692432" cy="2692432"/>
          </a:xfrm>
          <a:prstGeom prst="ellipse">
            <a:avLst/>
          </a:prstGeom>
          <a:solidFill>
            <a:schemeClr val="bg1"/>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21"/>
          <p:cNvSpPr txBox="1"/>
          <p:nvPr/>
        </p:nvSpPr>
        <p:spPr>
          <a:xfrm>
            <a:off x="6959093" y="1814243"/>
            <a:ext cx="1677382" cy="992579"/>
          </a:xfrm>
          <a:prstGeom prst="rect">
            <a:avLst/>
          </a:prstGeom>
          <a:noFill/>
        </p:spPr>
        <p:txBody>
          <a:bodyPr wrap="none" lIns="68580" tIns="34290" rIns="68580" bIns="34290" rtlCol="0">
            <a:spAutoFit/>
          </a:bodyPr>
          <a:lstStyle/>
          <a:p>
            <a:r>
              <a:rPr lang="zh-CN" altLang="en-US" sz="6000" dirty="0" smtClean="0">
                <a:solidFill>
                  <a:srgbClr val="00B050"/>
                </a:solidFill>
                <a:latin typeface="AvantGarde Md BT" pitchFamily="34" charset="0"/>
                <a:ea typeface="微软雅黑" pitchFamily="34" charset="-122"/>
              </a:rPr>
              <a:t>目录</a:t>
            </a:r>
            <a:endParaRPr lang="en-US" altLang="zh-CN" sz="6000" dirty="0">
              <a:solidFill>
                <a:srgbClr val="00B050"/>
              </a:solidFill>
              <a:latin typeface="AvantGarde Md BT" pitchFamily="34" charset="0"/>
              <a:ea typeface="微软雅黑" pitchFamily="34" charset="-122"/>
            </a:endParaRPr>
          </a:p>
        </p:txBody>
      </p:sp>
      <p:sp>
        <p:nvSpPr>
          <p:cNvPr id="11" name="矩形 10"/>
          <p:cNvSpPr/>
          <p:nvPr/>
        </p:nvSpPr>
        <p:spPr>
          <a:xfrm>
            <a:off x="683568" y="2142173"/>
            <a:ext cx="5400600" cy="358822"/>
          </a:xfrm>
          <a:prstGeom prst="rect">
            <a:avLst/>
          </a:prstGeom>
          <a:solidFill>
            <a:srgbClr val="00B050"/>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r>
              <a:rPr lang="zh-CN" altLang="zh-CN" sz="2400" b="1" dirty="0">
                <a:latin typeface="微软雅黑" pitchFamily="34" charset="-122"/>
                <a:ea typeface="微软雅黑" pitchFamily="34" charset="-122"/>
              </a:rPr>
              <a:t>第二</a:t>
            </a:r>
            <a:r>
              <a:rPr lang="zh-CN" altLang="zh-CN" sz="2400" b="1" dirty="0" smtClean="0">
                <a:latin typeface="微软雅黑" pitchFamily="34" charset="-122"/>
                <a:ea typeface="微软雅黑" pitchFamily="34" charset="-122"/>
              </a:rPr>
              <a:t>节</a:t>
            </a:r>
            <a:r>
              <a:rPr lang="en-US" altLang="zh-CN" sz="2400" b="1" dirty="0" smtClean="0">
                <a:latin typeface="微软雅黑" pitchFamily="34" charset="-122"/>
                <a:ea typeface="微软雅黑" pitchFamily="34" charset="-122"/>
              </a:rPr>
              <a:t> </a:t>
            </a:r>
            <a:r>
              <a:rPr lang="zh-CN" altLang="zh-CN" sz="2400" b="1" dirty="0" smtClean="0">
                <a:latin typeface="微软雅黑" pitchFamily="34" charset="-122"/>
                <a:ea typeface="微软雅黑" pitchFamily="34" charset="-122"/>
              </a:rPr>
              <a:t>大学生</a:t>
            </a:r>
            <a:r>
              <a:rPr lang="zh-CN" altLang="zh-CN" sz="2400" b="1" dirty="0">
                <a:latin typeface="微软雅黑" pitchFamily="34" charset="-122"/>
                <a:ea typeface="微软雅黑" pitchFamily="34" charset="-122"/>
              </a:rPr>
              <a:t>自我意识的发展</a:t>
            </a:r>
          </a:p>
        </p:txBody>
      </p:sp>
      <p:sp>
        <p:nvSpPr>
          <p:cNvPr id="12" name="矩形 11"/>
          <p:cNvSpPr/>
          <p:nvPr/>
        </p:nvSpPr>
        <p:spPr>
          <a:xfrm>
            <a:off x="683568" y="2828925"/>
            <a:ext cx="5400600" cy="358822"/>
          </a:xfrm>
          <a:prstGeom prst="rect">
            <a:avLst/>
          </a:prstGeom>
          <a:solidFill>
            <a:srgbClr val="00B050"/>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r>
              <a:rPr lang="zh-CN" altLang="zh-CN" sz="2400" b="1" dirty="0">
                <a:latin typeface="微软雅黑" pitchFamily="34" charset="-122"/>
                <a:ea typeface="微软雅黑" pitchFamily="34" charset="-122"/>
              </a:rPr>
              <a:t>第三</a:t>
            </a:r>
            <a:r>
              <a:rPr lang="zh-CN" altLang="zh-CN" sz="2400" b="1" dirty="0" smtClean="0">
                <a:latin typeface="微软雅黑" pitchFamily="34" charset="-122"/>
                <a:ea typeface="微软雅黑" pitchFamily="34" charset="-122"/>
              </a:rPr>
              <a:t>节</a:t>
            </a:r>
            <a:r>
              <a:rPr lang="en-US" altLang="zh-CN" sz="2400" b="1" dirty="0" smtClean="0">
                <a:latin typeface="微软雅黑" pitchFamily="34" charset="-122"/>
                <a:ea typeface="微软雅黑" pitchFamily="34" charset="-122"/>
              </a:rPr>
              <a:t> </a:t>
            </a:r>
            <a:r>
              <a:rPr lang="zh-CN" altLang="zh-CN" sz="2400" b="1" dirty="0" smtClean="0">
                <a:latin typeface="微软雅黑" pitchFamily="34" charset="-122"/>
                <a:ea typeface="微软雅黑" pitchFamily="34" charset="-122"/>
              </a:rPr>
              <a:t>大学生</a:t>
            </a:r>
            <a:r>
              <a:rPr lang="zh-CN" altLang="zh-CN" sz="2400" b="1" dirty="0">
                <a:latin typeface="微软雅黑" pitchFamily="34" charset="-122"/>
                <a:ea typeface="微软雅黑" pitchFamily="34" charset="-122"/>
              </a:rPr>
              <a:t>健康自我意识的培养</a:t>
            </a:r>
          </a:p>
        </p:txBody>
      </p:sp>
    </p:spTree>
    <p:extLst>
      <p:ext uri="{BB962C8B-B14F-4D97-AF65-F5344CB8AC3E}">
        <p14:creationId xmlns:p14="http://schemas.microsoft.com/office/powerpoint/2010/main" val="786540199"/>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42" presetClass="entr" presetSubtype="0"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anim calcmode="lin" valueType="num">
                                      <p:cBhvr>
                                        <p:cTn id="13" dur="1000" fill="hold"/>
                                        <p:tgtEl>
                                          <p:spTgt spid="22"/>
                                        </p:tgtEl>
                                        <p:attrNameLst>
                                          <p:attrName>ppt_x</p:attrName>
                                        </p:attrNameLst>
                                      </p:cBhvr>
                                      <p:tavLst>
                                        <p:tav tm="0">
                                          <p:val>
                                            <p:strVal val="#ppt_x"/>
                                          </p:val>
                                        </p:tav>
                                        <p:tav tm="100000">
                                          <p:val>
                                            <p:strVal val="#ppt_x"/>
                                          </p:val>
                                        </p:tav>
                                      </p:tavLst>
                                    </p:anim>
                                    <p:anim calcmode="lin" valueType="num">
                                      <p:cBhvr>
                                        <p:cTn id="14" dur="1000" fill="hold"/>
                                        <p:tgtEl>
                                          <p:spTgt spid="22"/>
                                        </p:tgtEl>
                                        <p:attrNameLst>
                                          <p:attrName>ppt_y</p:attrName>
                                        </p:attrNameLst>
                                      </p:cBhvr>
                                      <p:tavLst>
                                        <p:tav tm="0">
                                          <p:val>
                                            <p:strVal val="#ppt_y+.1"/>
                                          </p:val>
                                        </p:tav>
                                        <p:tav tm="100000">
                                          <p:val>
                                            <p:strVal val="#ppt_y"/>
                                          </p:val>
                                        </p:tav>
                                      </p:tavLst>
                                    </p:anim>
                                  </p:childTnLst>
                                </p:cTn>
                              </p:par>
                            </p:childTnLst>
                          </p:cTn>
                        </p:par>
                        <p:par>
                          <p:cTn id="15" fill="hold">
                            <p:stCondLst>
                              <p:cond delay="2000"/>
                            </p:stCondLst>
                            <p:childTnLst>
                              <p:par>
                                <p:cTn id="16" presetID="16" presetClass="entr" presetSubtype="37"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arn(outVertical)">
                                      <p:cBhvr>
                                        <p:cTn id="18" dur="500"/>
                                        <p:tgtEl>
                                          <p:spTgt spid="6"/>
                                        </p:tgtEl>
                                      </p:cBhvr>
                                    </p:animEffect>
                                  </p:childTnLst>
                                </p:cTn>
                              </p:par>
                            </p:childTnLst>
                          </p:cTn>
                        </p:par>
                        <p:par>
                          <p:cTn id="19" fill="hold">
                            <p:stCondLst>
                              <p:cond delay="2500"/>
                            </p:stCondLst>
                            <p:childTnLst>
                              <p:par>
                                <p:cTn id="20" presetID="16" presetClass="entr" presetSubtype="37"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arn(outVertical)">
                                      <p:cBhvr>
                                        <p:cTn id="22" dur="500"/>
                                        <p:tgtEl>
                                          <p:spTgt spid="11"/>
                                        </p:tgtEl>
                                      </p:cBhvr>
                                    </p:animEffect>
                                  </p:childTnLst>
                                </p:cTn>
                              </p:par>
                            </p:childTnLst>
                          </p:cTn>
                        </p:par>
                        <p:par>
                          <p:cTn id="23" fill="hold">
                            <p:stCondLst>
                              <p:cond delay="3000"/>
                            </p:stCondLst>
                            <p:childTnLst>
                              <p:par>
                                <p:cTn id="24" presetID="16" presetClass="entr" presetSubtype="37"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barn(outVertical)">
                                      <p:cBhvr>
                                        <p:cTn id="2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P spid="22" grpId="0"/>
      <p:bldP spid="11" grpId="0" animBg="1"/>
      <p:bldP spid="1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1823256"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第一</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自我</a:t>
            </a:r>
            <a:r>
              <a:rPr lang="zh-CN" altLang="zh-CN" sz="1800" b="1" dirty="0">
                <a:latin typeface="微软雅黑" pitchFamily="34" charset="-122"/>
                <a:ea typeface="微软雅黑" pitchFamily="34" charset="-122"/>
              </a:rPr>
              <a:t>意识</a:t>
            </a:r>
          </a:p>
        </p:txBody>
      </p:sp>
      <p:sp>
        <p:nvSpPr>
          <p:cNvPr id="9" name="TextBox 8"/>
          <p:cNvSpPr txBox="1"/>
          <p:nvPr/>
        </p:nvSpPr>
        <p:spPr>
          <a:xfrm>
            <a:off x="513401" y="699542"/>
            <a:ext cx="2777042" cy="377026"/>
          </a:xfrm>
          <a:prstGeom prst="rect">
            <a:avLst/>
          </a:prstGeom>
          <a:noFill/>
        </p:spPr>
        <p:txBody>
          <a:bodyPr wrap="none" lIns="68580" tIns="34290" rIns="68580" bIns="34290" rtlCol="0">
            <a:spAutoFit/>
          </a:bodyPr>
          <a:lstStyle/>
          <a:p>
            <a:r>
              <a:rPr lang="en-US" altLang="zh-CN" sz="2000" b="1" dirty="0"/>
              <a:t> </a:t>
            </a:r>
            <a:r>
              <a:rPr lang="zh-CN" altLang="zh-CN" sz="2000" b="1" dirty="0"/>
              <a:t>一、什么是自我意识？</a:t>
            </a:r>
            <a:endParaRPr lang="zh-CN" altLang="zh-CN" sz="2000" b="1" dirty="0">
              <a:latin typeface="微软雅黑" pitchFamily="34" charset="-122"/>
              <a:ea typeface="微软雅黑" pitchFamily="34" charset="-122"/>
            </a:endParaRPr>
          </a:p>
        </p:txBody>
      </p:sp>
      <p:sp>
        <p:nvSpPr>
          <p:cNvPr id="2" name="矩形 1"/>
          <p:cNvSpPr/>
          <p:nvPr/>
        </p:nvSpPr>
        <p:spPr>
          <a:xfrm>
            <a:off x="549073" y="1203598"/>
            <a:ext cx="8055376" cy="3046988"/>
          </a:xfrm>
          <a:prstGeom prst="rect">
            <a:avLst/>
          </a:prstGeom>
        </p:spPr>
        <p:txBody>
          <a:bodyPr wrap="square">
            <a:spAutoFit/>
          </a:bodyPr>
          <a:lstStyle/>
          <a:p>
            <a:r>
              <a:rPr lang="zh-CN" altLang="zh-CN" sz="1600" dirty="0"/>
              <a:t>自我意识是个体对自身以及对自身与客观外界关系的认识与体验，包括认识自己的生理状况</a:t>
            </a:r>
            <a:r>
              <a:rPr lang="en-US" altLang="zh-CN" sz="1600" dirty="0"/>
              <a:t>(</a:t>
            </a:r>
            <a:r>
              <a:rPr lang="zh-CN" altLang="zh-CN" sz="1600" dirty="0"/>
              <a:t>如身高、体重、形态</a:t>
            </a:r>
            <a:r>
              <a:rPr lang="en-US" altLang="zh-CN" sz="1600" dirty="0"/>
              <a:t>)</a:t>
            </a:r>
            <a:r>
              <a:rPr lang="zh-CN" altLang="zh-CN" sz="1600" dirty="0"/>
              <a:t>，心理特征</a:t>
            </a:r>
            <a:r>
              <a:rPr lang="en-US" altLang="zh-CN" sz="1600" dirty="0"/>
              <a:t>(</a:t>
            </a:r>
            <a:r>
              <a:rPr lang="zh-CN" altLang="zh-CN" sz="1600" dirty="0"/>
              <a:t>如兴趣爱好、能力、性格、气质等</a:t>
            </a:r>
            <a:r>
              <a:rPr lang="en-US" altLang="zh-CN" sz="1600" dirty="0"/>
              <a:t>)</a:t>
            </a:r>
            <a:r>
              <a:rPr lang="zh-CN" altLang="zh-CN" sz="1600" dirty="0"/>
              <a:t>，以及自己与他人的关系</a:t>
            </a:r>
            <a:r>
              <a:rPr lang="en-US" altLang="zh-CN" sz="1600" dirty="0"/>
              <a:t>(</a:t>
            </a:r>
            <a:r>
              <a:rPr lang="zh-CN" altLang="zh-CN" sz="1600" dirty="0"/>
              <a:t>如自己在集体中的地位和作用</a:t>
            </a:r>
            <a:r>
              <a:rPr lang="en-US" altLang="zh-CN" sz="1600" dirty="0"/>
              <a:t>)</a:t>
            </a:r>
            <a:r>
              <a:rPr lang="zh-CN" altLang="zh-CN" sz="1600" dirty="0"/>
              <a:t>。一句话，就是自己对属于自己身心状况的认识。例如，自己与他人进行对话时，感觉到</a:t>
            </a:r>
            <a:r>
              <a:rPr lang="en-US" altLang="zh-CN" sz="1600" dirty="0"/>
              <a:t>(</a:t>
            </a:r>
            <a:r>
              <a:rPr lang="zh-CN" altLang="zh-CN" sz="1600" dirty="0"/>
              <a:t>体会到</a:t>
            </a:r>
            <a:r>
              <a:rPr lang="en-US" altLang="zh-CN" sz="1600" dirty="0"/>
              <a:t>)</a:t>
            </a:r>
            <a:r>
              <a:rPr lang="zh-CN" altLang="zh-CN" sz="1600" dirty="0"/>
              <a:t>自己正和别人谈话，意识到自己是否满意，同时还在判断自己的观点是否正确，评价的态度是否真诚等。</a:t>
            </a:r>
          </a:p>
          <a:p>
            <a:r>
              <a:rPr lang="zh-CN" altLang="zh-CN" sz="1600" dirty="0"/>
              <a:t>由于一个人能洞察自己的一切，因而能对自己的行为加以控制和调节，而且也形成了对自己固有的态度，如自怜、自爱、自暴、自弃、自尊、自信等。自我意识具有形象性。自我意识可以从人们对自己的情感与评价的认识发展为自我态度。一个学生通过班主任对他的谈话和态度，会想像班主任对他的印象好或不好，从而产生某种情绪体验，对自己感到满意或不满意，从而产生自尊或自卑的心理。自我意识是人所特有的一种复杂的心理现象，但它不是与生俱来的，它有发生与发展的过程。下面从知、情、意三个方面具体分析当代大学生自我意识发展的特征。</a:t>
            </a:r>
          </a:p>
        </p:txBody>
      </p:sp>
    </p:spTree>
    <p:extLst>
      <p:ext uri="{BB962C8B-B14F-4D97-AF65-F5344CB8AC3E}">
        <p14:creationId xmlns:p14="http://schemas.microsoft.com/office/powerpoint/2010/main" val="1257843100"/>
      </p:ext>
    </p:extLst>
  </p:cSld>
  <p:clrMapOvr>
    <a:masterClrMapping/>
  </p:clrMapOvr>
  <p:transition spd="slow">
    <p:pull/>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1823256"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第一</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自我</a:t>
            </a:r>
            <a:r>
              <a:rPr lang="zh-CN" altLang="zh-CN" sz="1800" b="1" dirty="0">
                <a:latin typeface="微软雅黑" pitchFamily="34" charset="-122"/>
                <a:ea typeface="微软雅黑" pitchFamily="34" charset="-122"/>
              </a:rPr>
              <a:t>意识</a:t>
            </a:r>
          </a:p>
        </p:txBody>
      </p:sp>
      <p:sp>
        <p:nvSpPr>
          <p:cNvPr id="9" name="TextBox 8"/>
          <p:cNvSpPr txBox="1"/>
          <p:nvPr/>
        </p:nvSpPr>
        <p:spPr>
          <a:xfrm>
            <a:off x="513401" y="699542"/>
            <a:ext cx="3410229" cy="377026"/>
          </a:xfrm>
          <a:prstGeom prst="rect">
            <a:avLst/>
          </a:prstGeom>
          <a:noFill/>
        </p:spPr>
        <p:txBody>
          <a:bodyPr wrap="none" lIns="68580" tIns="34290" rIns="68580" bIns="34290" rtlCol="0">
            <a:spAutoFit/>
          </a:bodyPr>
          <a:lstStyle/>
          <a:p>
            <a:r>
              <a:rPr lang="en-US" altLang="zh-CN" sz="2000" dirty="0"/>
              <a:t>1.</a:t>
            </a:r>
            <a:r>
              <a:rPr lang="zh-CN" altLang="zh-CN" sz="2000" dirty="0"/>
              <a:t>自我认识向广度与深度发展</a:t>
            </a:r>
          </a:p>
        </p:txBody>
      </p:sp>
      <p:sp>
        <p:nvSpPr>
          <p:cNvPr id="2" name="矩形 1"/>
          <p:cNvSpPr/>
          <p:nvPr/>
        </p:nvSpPr>
        <p:spPr>
          <a:xfrm>
            <a:off x="549073" y="1203598"/>
            <a:ext cx="8055376" cy="2800767"/>
          </a:xfrm>
          <a:prstGeom prst="rect">
            <a:avLst/>
          </a:prstGeom>
        </p:spPr>
        <p:txBody>
          <a:bodyPr wrap="square">
            <a:spAutoFit/>
          </a:bodyPr>
          <a:lstStyle/>
          <a:p>
            <a:r>
              <a:rPr lang="zh-CN" altLang="zh-CN" sz="1600" dirty="0"/>
              <a:t>自我认识是自我意识中的“知”的部分，包括自我感觉、自我观察、自我分析、自我评价等。</a:t>
            </a:r>
          </a:p>
          <a:p>
            <a:r>
              <a:rPr lang="zh-CN" altLang="zh-CN" sz="1600" dirty="0"/>
              <a:t>大学时期是自我意识发展的新阶段，在自我认识的广度和深度上有明显提高。从广度上看，大学生入校后，新的环境、新的知识、新的目标激发他们对自我本身以及自身与现实社会关系进行探究和思考，并表现出浓厚的兴趣和紧迫感，这就促使他们开阔视野，扩大信息量，加速自己的成熟。他们对自我的认识不仅涉及生理、心理等一般问题，而且涉及自我在社会中处于什么地位，自身价值的特殊性，将来在社会中能起什么作用等一系列问题。例如，围绕着校内外的社交活动而产生的对自己外貌、仪表、气质、性格，以及社会地位、社会威信的认识；围绕着个人未来的前途与发展而产生的社会角色、社会归属、社会义务、生活价值方面的自我认识等。尤其在目前的社会深化改革时期，人才的竞争更为激烈，青年学生对自我的认识和要求显得比以往更为广泛和提高。</a:t>
            </a:r>
          </a:p>
        </p:txBody>
      </p:sp>
    </p:spTree>
    <p:extLst>
      <p:ext uri="{BB962C8B-B14F-4D97-AF65-F5344CB8AC3E}">
        <p14:creationId xmlns:p14="http://schemas.microsoft.com/office/powerpoint/2010/main" val="2831814985"/>
      </p:ext>
    </p:extLst>
  </p:cSld>
  <p:clrMapOvr>
    <a:masterClrMapping/>
  </p:clrMapOvr>
  <p:transition spd="slow">
    <p:pull/>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1823256"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第一</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自我</a:t>
            </a:r>
            <a:r>
              <a:rPr lang="zh-CN" altLang="zh-CN" sz="1800" b="1" dirty="0">
                <a:latin typeface="微软雅黑" pitchFamily="34" charset="-122"/>
                <a:ea typeface="微软雅黑" pitchFamily="34" charset="-122"/>
              </a:rPr>
              <a:t>意识</a:t>
            </a:r>
          </a:p>
        </p:txBody>
      </p:sp>
      <p:sp>
        <p:nvSpPr>
          <p:cNvPr id="9" name="TextBox 8"/>
          <p:cNvSpPr txBox="1"/>
          <p:nvPr/>
        </p:nvSpPr>
        <p:spPr>
          <a:xfrm>
            <a:off x="513401" y="699542"/>
            <a:ext cx="4436151" cy="377026"/>
          </a:xfrm>
          <a:prstGeom prst="rect">
            <a:avLst/>
          </a:prstGeom>
          <a:noFill/>
        </p:spPr>
        <p:txBody>
          <a:bodyPr wrap="none" lIns="68580" tIns="34290" rIns="68580" bIns="34290" rtlCol="0">
            <a:spAutoFit/>
          </a:bodyPr>
          <a:lstStyle/>
          <a:p>
            <a:r>
              <a:rPr lang="en-US" altLang="zh-CN" sz="2000" dirty="0"/>
              <a:t>2.</a:t>
            </a:r>
            <a:r>
              <a:rPr lang="zh-CN" altLang="zh-CN" sz="2000" dirty="0"/>
              <a:t>自我意志的独立性与自主性明显增加</a:t>
            </a:r>
          </a:p>
        </p:txBody>
      </p:sp>
      <p:sp>
        <p:nvSpPr>
          <p:cNvPr id="2" name="矩形 1"/>
          <p:cNvSpPr/>
          <p:nvPr/>
        </p:nvSpPr>
        <p:spPr>
          <a:xfrm>
            <a:off x="549073" y="1203598"/>
            <a:ext cx="8055376" cy="2862322"/>
          </a:xfrm>
          <a:prstGeom prst="rect">
            <a:avLst/>
          </a:prstGeom>
        </p:spPr>
        <p:txBody>
          <a:bodyPr wrap="square">
            <a:spAutoFit/>
          </a:bodyPr>
          <a:lstStyle/>
          <a:p>
            <a:r>
              <a:rPr lang="en-US" altLang="zh-CN" sz="1800" dirty="0"/>
              <a:t>(1)</a:t>
            </a:r>
            <a:r>
              <a:rPr lang="zh-CN" altLang="zh-CN" sz="1800" dirty="0"/>
              <a:t>在自我确立行为的目标与规划上，从依附性向独立性转变，以适应大学生活，这是客观要求；从主观上，大学生生理和心理的发展促使他们希望尽快摆脱对家庭、他人的依附，尽快学会独立生活。</a:t>
            </a:r>
          </a:p>
          <a:p>
            <a:r>
              <a:rPr lang="en-US" altLang="zh-CN" sz="1800" dirty="0"/>
              <a:t>(2)</a:t>
            </a:r>
            <a:r>
              <a:rPr lang="zh-CN" altLang="zh-CN" sz="1800" dirty="0"/>
              <a:t>在自我执行行动的意识指向上，由盲目性向自主性发展。低年级学生往往凭一时冲动参加一些活动，而对自己参加活动要达到的目的想得不多。高年级学生，随着阅历的增加，自控能力增强，对自己的行动能有所选择，对那些自己认为应该参加的活动能自觉地参与，并较好地根据行动过程中反馈的信息控制自己在活动中的表现，而且能注意紧扣行动目的。</a:t>
            </a:r>
          </a:p>
          <a:p>
            <a:r>
              <a:rPr lang="en-US" altLang="zh-CN" sz="1800" dirty="0"/>
              <a:t>(3)</a:t>
            </a:r>
            <a:r>
              <a:rPr lang="zh-CN" altLang="zh-CN" sz="1800" dirty="0"/>
              <a:t>自我体验的丰富性与起伏性。自我体验包括自尊、自信以及义务感、任务感和友谊感等。</a:t>
            </a:r>
          </a:p>
        </p:txBody>
      </p:sp>
    </p:spTree>
    <p:extLst>
      <p:ext uri="{BB962C8B-B14F-4D97-AF65-F5344CB8AC3E}">
        <p14:creationId xmlns:p14="http://schemas.microsoft.com/office/powerpoint/2010/main" val="4104104122"/>
      </p:ext>
    </p:extLst>
  </p:cSld>
  <p:clrMapOvr>
    <a:masterClrMapping/>
  </p:clrMapOvr>
  <p:transition spd="slow">
    <p:pull/>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1823256"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第一</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自我</a:t>
            </a:r>
            <a:r>
              <a:rPr lang="zh-CN" altLang="zh-CN" sz="1800" b="1" dirty="0">
                <a:latin typeface="微软雅黑" pitchFamily="34" charset="-122"/>
                <a:ea typeface="微软雅黑" pitchFamily="34" charset="-122"/>
              </a:rPr>
              <a:t>意识</a:t>
            </a:r>
          </a:p>
        </p:txBody>
      </p:sp>
      <p:sp>
        <p:nvSpPr>
          <p:cNvPr id="9" name="TextBox 8"/>
          <p:cNvSpPr txBox="1"/>
          <p:nvPr/>
        </p:nvSpPr>
        <p:spPr>
          <a:xfrm>
            <a:off x="513401" y="699542"/>
            <a:ext cx="2461251" cy="377026"/>
          </a:xfrm>
          <a:prstGeom prst="rect">
            <a:avLst/>
          </a:prstGeom>
          <a:noFill/>
        </p:spPr>
        <p:txBody>
          <a:bodyPr wrap="none" lIns="68580" tIns="34290" rIns="68580" bIns="34290" rtlCol="0">
            <a:spAutoFit/>
          </a:bodyPr>
          <a:lstStyle/>
          <a:p>
            <a:r>
              <a:rPr lang="zh-CN" altLang="zh-CN" sz="2000" b="1" dirty="0"/>
              <a:t>二、自我意识的结构</a:t>
            </a:r>
            <a:endParaRPr lang="zh-CN" altLang="zh-CN" sz="2000" dirty="0"/>
          </a:p>
        </p:txBody>
      </p:sp>
      <p:sp>
        <p:nvSpPr>
          <p:cNvPr id="2" name="矩形 1"/>
          <p:cNvSpPr/>
          <p:nvPr/>
        </p:nvSpPr>
        <p:spPr>
          <a:xfrm>
            <a:off x="549073" y="1078687"/>
            <a:ext cx="8055376" cy="400110"/>
          </a:xfrm>
          <a:prstGeom prst="rect">
            <a:avLst/>
          </a:prstGeom>
        </p:spPr>
        <p:txBody>
          <a:bodyPr wrap="square">
            <a:spAutoFit/>
          </a:bodyPr>
          <a:lstStyle/>
          <a:p>
            <a:r>
              <a:rPr lang="en-US" altLang="zh-CN" sz="2000" dirty="0"/>
              <a:t>2.</a:t>
            </a:r>
            <a:r>
              <a:rPr lang="zh-CN" altLang="zh-CN" sz="2000" dirty="0"/>
              <a:t>从内容上的表现</a:t>
            </a:r>
          </a:p>
        </p:txBody>
      </p:sp>
      <p:sp>
        <p:nvSpPr>
          <p:cNvPr id="5" name="矩形 4"/>
          <p:cNvSpPr/>
          <p:nvPr/>
        </p:nvSpPr>
        <p:spPr>
          <a:xfrm>
            <a:off x="549073" y="1419622"/>
            <a:ext cx="8055376" cy="3108543"/>
          </a:xfrm>
          <a:prstGeom prst="rect">
            <a:avLst/>
          </a:prstGeom>
        </p:spPr>
        <p:txBody>
          <a:bodyPr wrap="square">
            <a:spAutoFit/>
          </a:bodyPr>
          <a:lstStyle/>
          <a:p>
            <a:r>
              <a:rPr lang="en-US" altLang="zh-CN" dirty="0"/>
              <a:t>(1)</a:t>
            </a:r>
            <a:r>
              <a:rPr lang="zh-CN" altLang="zh-CN" dirty="0"/>
              <a:t>生理自我</a:t>
            </a:r>
          </a:p>
          <a:p>
            <a:r>
              <a:rPr lang="zh-CN" altLang="zh-CN" dirty="0"/>
              <a:t>生理自我是最原始的形态，是个体对自身生理状况与特征的意识，即对自己的身材</a:t>
            </a:r>
            <a:r>
              <a:rPr lang="en-US" altLang="zh-CN" dirty="0"/>
              <a:t>(</a:t>
            </a:r>
            <a:r>
              <a:rPr lang="zh-CN" altLang="zh-CN" dirty="0"/>
              <a:t>高矮、胖瘦、健康、匀称与否</a:t>
            </a:r>
            <a:r>
              <a:rPr lang="en-US" altLang="zh-CN" dirty="0"/>
              <a:t>)</a:t>
            </a:r>
            <a:r>
              <a:rPr lang="zh-CN" altLang="zh-CN" dirty="0"/>
              <a:t>、相貌</a:t>
            </a:r>
            <a:r>
              <a:rPr lang="en-US" altLang="zh-CN" dirty="0"/>
              <a:t>(</a:t>
            </a:r>
            <a:r>
              <a:rPr lang="zh-CN" altLang="zh-CN" dirty="0"/>
              <a:t>美丑</a:t>
            </a:r>
            <a:r>
              <a:rPr lang="en-US" altLang="zh-CN" dirty="0"/>
              <a:t>)</a:t>
            </a:r>
            <a:r>
              <a:rPr lang="zh-CN" altLang="zh-CN" dirty="0"/>
              <a:t>、性别、衣着、风度等的认识、评价、态度、体验和愿望，以及温饱、饥渴、冷暖、劳累、舒适等生理状态的体知。</a:t>
            </a:r>
          </a:p>
          <a:p>
            <a:r>
              <a:rPr lang="en-US" altLang="zh-CN" dirty="0"/>
              <a:t>(2)</a:t>
            </a:r>
            <a:r>
              <a:rPr lang="zh-CN" altLang="zh-CN" dirty="0"/>
              <a:t>心理自我</a:t>
            </a:r>
          </a:p>
          <a:p>
            <a:r>
              <a:rPr lang="zh-CN" altLang="zh-CN" dirty="0"/>
              <a:t>心理自我是对自身心理状况与特征的意识，即个体对自己的心理活动、个性特点、心理品质，包括对自己的感知、记忆、想象、思维、知识、思想、情感、爱好、意志、兴趣、志向、抱负、信念、理想、人生观、世界观、价值观，以及智力、能力、性格、气质等的认识、评价、态度、体验和愿望。</a:t>
            </a:r>
          </a:p>
          <a:p>
            <a:r>
              <a:rPr lang="en-US" altLang="zh-CN" dirty="0"/>
              <a:t>(3)</a:t>
            </a:r>
            <a:r>
              <a:rPr lang="zh-CN" altLang="zh-CN" dirty="0"/>
              <a:t>社会自我</a:t>
            </a:r>
          </a:p>
          <a:p>
            <a:r>
              <a:rPr lang="zh-CN" altLang="zh-CN" dirty="0"/>
              <a:t>社会自我是个体对自己在人际关系和社会关系中的角色的意识，即个体对自身与外界客观事物关系的认识、评价、态度、体验和愿望，包括个人对自己在客观环境及各种社会关系中的角色、地位、权利、义务、责任等的意识。比如是否受人尊重和信任？在集体生活中举足轻重还是无足轻重？这是我们对社会自我的意识。人在出生后，随着进入幼儿园、小学、中学、大学、社会，开始了自己的社会化进程，社会自我也逐渐体现出它在自我意识中的重要性，成为影响个体自信力越来越重要的因素。</a:t>
            </a:r>
          </a:p>
        </p:txBody>
      </p:sp>
    </p:spTree>
    <p:extLst>
      <p:ext uri="{BB962C8B-B14F-4D97-AF65-F5344CB8AC3E}">
        <p14:creationId xmlns:p14="http://schemas.microsoft.com/office/powerpoint/2010/main" val="1777176258"/>
      </p:ext>
    </p:extLst>
  </p:cSld>
  <p:clrMapOvr>
    <a:masterClrMapping/>
  </p:clrMapOvr>
  <p:transition spd="slow">
    <p:pull/>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1823256"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第一</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自我</a:t>
            </a:r>
            <a:r>
              <a:rPr lang="zh-CN" altLang="zh-CN" sz="1800" b="1" dirty="0">
                <a:latin typeface="微软雅黑" pitchFamily="34" charset="-122"/>
                <a:ea typeface="微软雅黑" pitchFamily="34" charset="-122"/>
              </a:rPr>
              <a:t>意识</a:t>
            </a:r>
          </a:p>
        </p:txBody>
      </p:sp>
      <p:sp>
        <p:nvSpPr>
          <p:cNvPr id="9" name="TextBox 8"/>
          <p:cNvSpPr txBox="1"/>
          <p:nvPr/>
        </p:nvSpPr>
        <p:spPr>
          <a:xfrm>
            <a:off x="513401" y="699542"/>
            <a:ext cx="2461251" cy="377026"/>
          </a:xfrm>
          <a:prstGeom prst="rect">
            <a:avLst/>
          </a:prstGeom>
          <a:noFill/>
        </p:spPr>
        <p:txBody>
          <a:bodyPr wrap="none" lIns="68580" tIns="34290" rIns="68580" bIns="34290" rtlCol="0">
            <a:spAutoFit/>
          </a:bodyPr>
          <a:lstStyle/>
          <a:p>
            <a:r>
              <a:rPr lang="zh-CN" altLang="zh-CN" sz="2000" b="1" dirty="0"/>
              <a:t>二、自我意识的结构</a:t>
            </a:r>
            <a:endParaRPr lang="zh-CN" altLang="zh-CN" sz="2000" dirty="0"/>
          </a:p>
        </p:txBody>
      </p:sp>
      <p:sp>
        <p:nvSpPr>
          <p:cNvPr id="2" name="矩形 1"/>
          <p:cNvSpPr/>
          <p:nvPr/>
        </p:nvSpPr>
        <p:spPr>
          <a:xfrm>
            <a:off x="549073" y="1078687"/>
            <a:ext cx="8055376" cy="400110"/>
          </a:xfrm>
          <a:prstGeom prst="rect">
            <a:avLst/>
          </a:prstGeom>
        </p:spPr>
        <p:txBody>
          <a:bodyPr wrap="square">
            <a:spAutoFit/>
          </a:bodyPr>
          <a:lstStyle/>
          <a:p>
            <a:r>
              <a:rPr lang="en-US" altLang="zh-CN" sz="2000" dirty="0"/>
              <a:t>3.</a:t>
            </a:r>
            <a:r>
              <a:rPr lang="zh-CN" altLang="zh-CN" sz="2000" dirty="0"/>
              <a:t>从存在方式上的表现</a:t>
            </a:r>
          </a:p>
        </p:txBody>
      </p:sp>
      <p:sp>
        <p:nvSpPr>
          <p:cNvPr id="5" name="矩形 4"/>
          <p:cNvSpPr/>
          <p:nvPr/>
        </p:nvSpPr>
        <p:spPr>
          <a:xfrm>
            <a:off x="549073" y="1419622"/>
            <a:ext cx="8055376" cy="1200329"/>
          </a:xfrm>
          <a:prstGeom prst="rect">
            <a:avLst/>
          </a:prstGeom>
        </p:spPr>
        <p:txBody>
          <a:bodyPr wrap="square">
            <a:spAutoFit/>
          </a:bodyPr>
          <a:lstStyle/>
          <a:p>
            <a:r>
              <a:rPr lang="en-US" altLang="zh-CN" sz="1800" dirty="0"/>
              <a:t>(1)</a:t>
            </a:r>
            <a:r>
              <a:rPr lang="zh-CN" altLang="zh-CN" sz="1800" dirty="0"/>
              <a:t>现实自我就是个体从自己的立场出发对自己当前总体实际状况的基本看法。</a:t>
            </a:r>
          </a:p>
          <a:p>
            <a:r>
              <a:rPr lang="en-US" altLang="zh-CN" sz="1800" dirty="0"/>
              <a:t>(2)</a:t>
            </a:r>
            <a:r>
              <a:rPr lang="zh-CN" altLang="zh-CN" sz="1800" dirty="0"/>
              <a:t>投射自我也称镜中自我，是个体想象自己在他人心目中的形象或他人对自己的基本看法。</a:t>
            </a:r>
          </a:p>
          <a:p>
            <a:r>
              <a:rPr lang="en-US" altLang="zh-CN" sz="1800" dirty="0"/>
              <a:t>(3)</a:t>
            </a:r>
            <a:r>
              <a:rPr lang="zh-CN" altLang="zh-CN" sz="1800" dirty="0"/>
              <a:t>理想自我则是指个体想要达到的比较完美的形象。</a:t>
            </a:r>
          </a:p>
        </p:txBody>
      </p:sp>
    </p:spTree>
    <p:extLst>
      <p:ext uri="{BB962C8B-B14F-4D97-AF65-F5344CB8AC3E}">
        <p14:creationId xmlns:p14="http://schemas.microsoft.com/office/powerpoint/2010/main" val="3117676971"/>
      </p:ext>
    </p:extLst>
  </p:cSld>
  <p:clrMapOvr>
    <a:masterClrMapping/>
  </p:clrMapOvr>
  <p:transition spd="slow">
    <p:pull/>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1823256"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第一</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自我</a:t>
            </a:r>
            <a:r>
              <a:rPr lang="zh-CN" altLang="zh-CN" sz="1800" b="1" dirty="0">
                <a:latin typeface="微软雅黑" pitchFamily="34" charset="-122"/>
                <a:ea typeface="微软雅黑" pitchFamily="34" charset="-122"/>
              </a:rPr>
              <a:t>意识</a:t>
            </a:r>
          </a:p>
        </p:txBody>
      </p:sp>
      <p:sp>
        <p:nvSpPr>
          <p:cNvPr id="9" name="TextBox 8"/>
          <p:cNvSpPr txBox="1"/>
          <p:nvPr/>
        </p:nvSpPr>
        <p:spPr>
          <a:xfrm>
            <a:off x="513401" y="699542"/>
            <a:ext cx="3551293" cy="377026"/>
          </a:xfrm>
          <a:prstGeom prst="rect">
            <a:avLst/>
          </a:prstGeom>
          <a:noFill/>
        </p:spPr>
        <p:txBody>
          <a:bodyPr wrap="none" lIns="68580" tIns="34290" rIns="68580" bIns="34290" rtlCol="0">
            <a:spAutoFit/>
          </a:bodyPr>
          <a:lstStyle/>
          <a:p>
            <a:r>
              <a:rPr lang="zh-CN" altLang="zh-CN" sz="2000" b="1" dirty="0" smtClean="0"/>
              <a:t>三</a:t>
            </a:r>
            <a:r>
              <a:rPr lang="zh-CN" altLang="zh-CN" sz="2000" b="1" dirty="0"/>
              <a:t>、影响自我意识的主要因素</a:t>
            </a:r>
            <a:endParaRPr lang="zh-CN" altLang="zh-CN" sz="2000" dirty="0"/>
          </a:p>
        </p:txBody>
      </p:sp>
      <p:sp>
        <p:nvSpPr>
          <p:cNvPr id="2" name="矩形 1"/>
          <p:cNvSpPr/>
          <p:nvPr/>
        </p:nvSpPr>
        <p:spPr>
          <a:xfrm>
            <a:off x="549073" y="1078687"/>
            <a:ext cx="8055376" cy="2246769"/>
          </a:xfrm>
          <a:prstGeom prst="rect">
            <a:avLst/>
          </a:prstGeom>
        </p:spPr>
        <p:txBody>
          <a:bodyPr wrap="square">
            <a:spAutoFit/>
          </a:bodyPr>
          <a:lstStyle/>
          <a:p>
            <a:r>
              <a:rPr lang="en-US" altLang="zh-CN" sz="2000" dirty="0"/>
              <a:t>1.</a:t>
            </a:r>
            <a:r>
              <a:rPr lang="zh-CN" altLang="zh-CN" sz="2000" dirty="0"/>
              <a:t>遗传与生理因素的</a:t>
            </a:r>
            <a:r>
              <a:rPr lang="zh-CN" altLang="zh-CN" sz="2000" dirty="0" smtClean="0"/>
              <a:t>影响</a:t>
            </a:r>
            <a:endParaRPr lang="en-US" altLang="zh-CN" sz="2000" dirty="0" smtClean="0"/>
          </a:p>
          <a:p>
            <a:r>
              <a:rPr lang="en-US" altLang="zh-CN" sz="2000" dirty="0"/>
              <a:t>2.</a:t>
            </a:r>
            <a:r>
              <a:rPr lang="zh-CN" altLang="zh-CN" sz="2000" dirty="0"/>
              <a:t>认识发展因素的影响</a:t>
            </a:r>
          </a:p>
          <a:p>
            <a:r>
              <a:rPr lang="en-US" altLang="zh-CN" sz="2000" dirty="0"/>
              <a:t>3.</a:t>
            </a:r>
            <a:r>
              <a:rPr lang="zh-CN" altLang="zh-CN" sz="2000" dirty="0"/>
              <a:t>家庭因素的影响</a:t>
            </a:r>
          </a:p>
          <a:p>
            <a:r>
              <a:rPr lang="en-US" altLang="zh-CN" sz="2000" dirty="0"/>
              <a:t>4.</a:t>
            </a:r>
            <a:r>
              <a:rPr lang="zh-CN" altLang="zh-CN" sz="2000" dirty="0"/>
              <a:t>学校教育的影响</a:t>
            </a:r>
          </a:p>
          <a:p>
            <a:r>
              <a:rPr lang="en-US" altLang="zh-CN" sz="2000" dirty="0"/>
              <a:t>5.</a:t>
            </a:r>
            <a:r>
              <a:rPr lang="zh-CN" altLang="zh-CN" sz="2000" dirty="0"/>
              <a:t>重要人物的影响</a:t>
            </a:r>
          </a:p>
          <a:p>
            <a:r>
              <a:rPr lang="en-US" altLang="zh-CN" sz="2000" dirty="0"/>
              <a:t>6.</a:t>
            </a:r>
            <a:r>
              <a:rPr lang="zh-CN" altLang="zh-CN" sz="2000" dirty="0"/>
              <a:t>同龄人群体的影响</a:t>
            </a:r>
          </a:p>
          <a:p>
            <a:r>
              <a:rPr lang="en-US" altLang="zh-CN" sz="2000" dirty="0"/>
              <a:t>7.</a:t>
            </a:r>
            <a:r>
              <a:rPr lang="zh-CN" altLang="zh-CN" sz="2000" dirty="0"/>
              <a:t>成败经验的</a:t>
            </a:r>
            <a:r>
              <a:rPr lang="zh-CN" altLang="zh-CN" sz="2000" dirty="0" smtClean="0"/>
              <a:t>影响</a:t>
            </a:r>
            <a:endParaRPr lang="en-US" altLang="zh-CN" sz="2000" dirty="0"/>
          </a:p>
        </p:txBody>
      </p:sp>
    </p:spTree>
    <p:extLst>
      <p:ext uri="{BB962C8B-B14F-4D97-AF65-F5344CB8AC3E}">
        <p14:creationId xmlns:p14="http://schemas.microsoft.com/office/powerpoint/2010/main" val="1844506877"/>
      </p:ext>
    </p:extLst>
  </p:cSld>
  <p:clrMapOvr>
    <a:masterClrMapping/>
  </p:clrMapOvr>
  <p:transition spd="slow">
    <p:pull/>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3213059"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第二</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大学生</a:t>
            </a:r>
            <a:r>
              <a:rPr lang="zh-CN" altLang="zh-CN" sz="1800" b="1" dirty="0">
                <a:latin typeface="微软雅黑" pitchFamily="34" charset="-122"/>
                <a:ea typeface="微软雅黑" pitchFamily="34" charset="-122"/>
              </a:rPr>
              <a:t>自我意识的发展</a:t>
            </a:r>
          </a:p>
        </p:txBody>
      </p:sp>
      <p:sp>
        <p:nvSpPr>
          <p:cNvPr id="9" name="TextBox 8"/>
          <p:cNvSpPr txBox="1"/>
          <p:nvPr/>
        </p:nvSpPr>
        <p:spPr>
          <a:xfrm>
            <a:off x="513401" y="699542"/>
            <a:ext cx="3809376" cy="377026"/>
          </a:xfrm>
          <a:prstGeom prst="rect">
            <a:avLst/>
          </a:prstGeom>
          <a:noFill/>
        </p:spPr>
        <p:txBody>
          <a:bodyPr wrap="none" lIns="68580" tIns="34290" rIns="68580" bIns="34290" rtlCol="0">
            <a:spAutoFit/>
          </a:bodyPr>
          <a:lstStyle/>
          <a:p>
            <a:r>
              <a:rPr lang="zh-CN" altLang="zh-CN" sz="2000" b="1" dirty="0"/>
              <a:t> 一、大学生自我意识发展的特点</a:t>
            </a:r>
            <a:endParaRPr lang="zh-CN" altLang="zh-CN" sz="2000" dirty="0"/>
          </a:p>
        </p:txBody>
      </p:sp>
      <p:sp>
        <p:nvSpPr>
          <p:cNvPr id="2" name="矩形 1"/>
          <p:cNvSpPr/>
          <p:nvPr/>
        </p:nvSpPr>
        <p:spPr>
          <a:xfrm>
            <a:off x="549073" y="1078687"/>
            <a:ext cx="8055376" cy="400110"/>
          </a:xfrm>
          <a:prstGeom prst="rect">
            <a:avLst/>
          </a:prstGeom>
        </p:spPr>
        <p:txBody>
          <a:bodyPr wrap="square">
            <a:spAutoFit/>
          </a:bodyPr>
          <a:lstStyle/>
          <a:p>
            <a:r>
              <a:rPr lang="en-US" altLang="zh-CN" sz="2000" dirty="0"/>
              <a:t>1.</a:t>
            </a:r>
            <a:r>
              <a:rPr lang="zh-CN" altLang="zh-CN" sz="2000" dirty="0"/>
              <a:t>大学生自我认识发展的特点</a:t>
            </a:r>
          </a:p>
        </p:txBody>
      </p:sp>
      <p:sp>
        <p:nvSpPr>
          <p:cNvPr id="5" name="矩形 4"/>
          <p:cNvSpPr/>
          <p:nvPr/>
        </p:nvSpPr>
        <p:spPr>
          <a:xfrm>
            <a:off x="549073" y="1478797"/>
            <a:ext cx="8055376" cy="3108543"/>
          </a:xfrm>
          <a:prstGeom prst="rect">
            <a:avLst/>
          </a:prstGeom>
        </p:spPr>
        <p:txBody>
          <a:bodyPr wrap="square">
            <a:spAutoFit/>
          </a:bodyPr>
          <a:lstStyle/>
          <a:p>
            <a:r>
              <a:rPr lang="en-US" altLang="zh-CN" dirty="0"/>
              <a:t>(1)</a:t>
            </a:r>
            <a:r>
              <a:rPr lang="zh-CN" altLang="zh-CN" dirty="0"/>
              <a:t>自我认识的广度和深度有很大提高</a:t>
            </a:r>
          </a:p>
          <a:p>
            <a:r>
              <a:rPr lang="zh-CN" altLang="zh-CN" dirty="0"/>
              <a:t>大学这一特殊的学习生活环境，为大学生的自我认识向广度和深度的发展提供了一个新的天地。这时他们的自我认识不只涉及自我的气质、风度和性格等，而且还涉及自己的社会地位、自我价值等问题。他们极为关心自己的社会价值，自己的品质和才能，自己对他人、对社会的影响力。</a:t>
            </a:r>
          </a:p>
          <a:p>
            <a:r>
              <a:rPr lang="en-US" altLang="zh-CN" dirty="0"/>
              <a:t>(2)</a:t>
            </a:r>
            <a:r>
              <a:rPr lang="zh-CN" altLang="zh-CN" dirty="0"/>
              <a:t>自我认识具有主动性和自觉性</a:t>
            </a:r>
          </a:p>
          <a:p>
            <a:r>
              <a:rPr lang="zh-CN" altLang="zh-CN" dirty="0"/>
              <a:t>大学期间，大学生时常围绕个人发展，个人和社会的关系，主动积极的探索自我。大学生会思考一些涉及自我的问题，大学生总是对“我为什么是这样一个人”“我应该成为怎样的人”“我的前途究竟如何”这些问题的思考和期待会体现在现实的行动中，具有主动性和自觉性特点。</a:t>
            </a:r>
          </a:p>
          <a:p>
            <a:r>
              <a:rPr lang="en-US" altLang="zh-CN" dirty="0"/>
              <a:t>(3)</a:t>
            </a:r>
            <a:r>
              <a:rPr lang="zh-CN" altLang="zh-CN" dirty="0"/>
              <a:t>自我评价不平衡性</a:t>
            </a:r>
          </a:p>
          <a:p>
            <a:r>
              <a:rPr lang="zh-CN" altLang="zh-CN" dirty="0"/>
              <a:t>大学生的自我评价日趋完善，善于根据同学、集体、学校和社会对自己的要求，不断地评价自己的思想和行为，且这时的评价逐渐变得全面、客观，对自己的优缺点有了较正确的认识和评价。自我评价逐渐从片面性向全面性发展，已从身体特点的评价向个性品质方面的评价转化，开始注意运用多种方式来评价认识自己。同时更多地运用理智与能力来对自己进行独立的认识和评价，运用多种手段回顾自己，认识自己，探索自己的内心世界。</a:t>
            </a:r>
          </a:p>
        </p:txBody>
      </p:sp>
    </p:spTree>
    <p:extLst>
      <p:ext uri="{BB962C8B-B14F-4D97-AF65-F5344CB8AC3E}">
        <p14:creationId xmlns:p14="http://schemas.microsoft.com/office/powerpoint/2010/main" val="3589164301"/>
      </p:ext>
    </p:extLst>
  </p:cSld>
  <p:clrMapOvr>
    <a:masterClrMapping/>
  </p:clrMapOvr>
  <p:transition spd="slow">
    <p:pull/>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24587d1089935163506c90b1d61c8ec38bba92f"/>
</p:tagLst>
</file>

<file path=ppt/theme/theme1.xml><?xml version="1.0" encoding="utf-8"?>
<a:theme xmlns:a="http://schemas.openxmlformats.org/drawingml/2006/main" name="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775</TotalTime>
  <Words>2314</Words>
  <Application>Microsoft Office PowerPoint</Application>
  <PresentationFormat>全屏显示(16:9)</PresentationFormat>
  <Paragraphs>108</Paragraphs>
  <Slides>19</Slides>
  <Notes>0</Notes>
  <HiddenSlides>0</HiddenSlides>
  <MMClips>0</MMClips>
  <ScaleCrop>false</ScaleCrop>
  <HeadingPairs>
    <vt:vector size="4" baseType="variant">
      <vt:variant>
        <vt:lpstr>主题</vt:lpstr>
      </vt:variant>
      <vt:variant>
        <vt:i4>1</vt:i4>
      </vt:variant>
      <vt:variant>
        <vt:lpstr>幻灯片标题</vt:lpstr>
      </vt:variant>
      <vt:variant>
        <vt:i4>19</vt:i4>
      </vt:variant>
    </vt:vector>
  </HeadingPairs>
  <TitlesOfParts>
    <vt:vector size="20" baseType="lpstr">
      <vt:lpstr>office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YYJY</cp:lastModifiedBy>
  <cp:revision>250</cp:revision>
  <dcterms:created xsi:type="dcterms:W3CDTF">2015-10-13T09:44:51Z</dcterms:created>
  <dcterms:modified xsi:type="dcterms:W3CDTF">2017-06-09T06:37:35Z</dcterms:modified>
</cp:coreProperties>
</file>