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308" r:id="rId3"/>
    <p:sldId id="25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322" r:id="rId18"/>
    <p:sldId id="323" r:id="rId19"/>
    <p:sldId id="324" r:id="rId20"/>
    <p:sldId id="325" r:id="rId21"/>
    <p:sldId id="326" r:id="rId22"/>
    <p:sldId id="327" r:id="rId23"/>
    <p:sldId id="303" r:id="rId24"/>
  </p:sldIdLst>
  <p:sldSz cx="9144000" cy="5143500" type="screen16x9"/>
  <p:notesSz cx="6858000" cy="9144000"/>
  <p:custDataLst>
    <p:tags r:id="rId2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C07D"/>
    <a:srgbClr val="B2D76E"/>
    <a:srgbClr val="F4B248"/>
    <a:srgbClr val="AE937E"/>
    <a:srgbClr val="F3DD49"/>
    <a:srgbClr val="E24E4E"/>
    <a:srgbClr val="7D66E0"/>
    <a:srgbClr val="EDEBDF"/>
    <a:srgbClr val="937158"/>
    <a:srgbClr val="C39F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444" y="-46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1E7DE6-0DC3-48A8-A73C-17E5A0A4EC85}" type="datetimeFigureOut">
              <a:rPr lang="zh-CN" altLang="en-US" smtClean="0"/>
              <a:t>2017/6/9/Friday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01EDFA-64A6-4001-B6CF-2D33DFDC1E35}" type="slidenum">
              <a:rPr lang="zh-CN" altLang="en-US" smtClean="0"/>
              <a:t>‹#›</a:t>
            </a:fld>
            <a:endParaRPr lang="zh-CN" altLang="en-US"/>
          </a:p>
        </p:txBody>
      </p:sp>
    </p:spTree>
    <p:extLst>
      <p:ext uri="{BB962C8B-B14F-4D97-AF65-F5344CB8AC3E}">
        <p14:creationId xmlns:p14="http://schemas.microsoft.com/office/powerpoint/2010/main" val="180628139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01EDFA-64A6-4001-B6CF-2D33DFDC1E35}" type="slidenum">
              <a:rPr lang="zh-CN" altLang="en-US" smtClean="0"/>
              <a:t>9</a:t>
            </a:fld>
            <a:endParaRPr lang="zh-CN" altLang="en-US"/>
          </a:p>
        </p:txBody>
      </p:sp>
    </p:spTree>
    <p:extLst>
      <p:ext uri="{BB962C8B-B14F-4D97-AF65-F5344CB8AC3E}">
        <p14:creationId xmlns:p14="http://schemas.microsoft.com/office/powerpoint/2010/main" val="3336165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22" name="直接连接符 21"/>
          <p:cNvCxnSpPr/>
          <p:nvPr userDrawn="1"/>
        </p:nvCxnSpPr>
        <p:spPr>
          <a:xfrm>
            <a:off x="630866" y="557579"/>
            <a:ext cx="6751629" cy="0"/>
          </a:xfrm>
          <a:prstGeom prst="line">
            <a:avLst/>
          </a:prstGeom>
          <a:ln>
            <a:solidFill>
              <a:srgbClr val="AE937E"/>
            </a:solidFill>
            <a:prstDash val="dash"/>
          </a:ln>
        </p:spPr>
        <p:style>
          <a:lnRef idx="1">
            <a:schemeClr val="accent1"/>
          </a:lnRef>
          <a:fillRef idx="0">
            <a:schemeClr val="accent1"/>
          </a:fillRef>
          <a:effectRef idx="0">
            <a:schemeClr val="accent1"/>
          </a:effectRef>
          <a:fontRef idx="minor">
            <a:schemeClr val="tx1"/>
          </a:fontRef>
        </p:style>
      </p:cxnSp>
      <p:sp>
        <p:nvSpPr>
          <p:cNvPr id="24" name="平行四边形 23"/>
          <p:cNvSpPr/>
          <p:nvPr userDrawn="1"/>
        </p:nvSpPr>
        <p:spPr>
          <a:xfrm>
            <a:off x="7542716" y="411510"/>
            <a:ext cx="972235" cy="162018"/>
          </a:xfrm>
          <a:prstGeom prst="parallelogram">
            <a:avLst>
              <a:gd name="adj" fmla="val 72620"/>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dirty="0">
              <a:latin typeface="AvantGarde Md BT" pitchFamily="34" charset="0"/>
            </a:endParaRPr>
          </a:p>
        </p:txBody>
      </p:sp>
      <p:sp>
        <p:nvSpPr>
          <p:cNvPr id="7" name="矩形 6"/>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6" name="矩形 5"/>
          <p:cNvSpPr/>
          <p:nvPr userDrawn="1"/>
        </p:nvSpPr>
        <p:spPr>
          <a:xfrm>
            <a:off x="-5700" y="4876006"/>
            <a:ext cx="9149700" cy="267493"/>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396552" y="267494"/>
            <a:ext cx="216052" cy="216024"/>
          </a:xfrm>
          <a:prstGeom prst="rect">
            <a:avLst/>
          </a:prstGeom>
          <a:solidFill>
            <a:srgbClr val="6FC07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
        <p:nvSpPr>
          <p:cNvPr id="8" name="矩形 7"/>
          <p:cNvSpPr/>
          <p:nvPr userDrawn="1"/>
        </p:nvSpPr>
        <p:spPr>
          <a:xfrm>
            <a:off x="-396552" y="483518"/>
            <a:ext cx="216052" cy="216024"/>
          </a:xfrm>
          <a:prstGeom prst="rect">
            <a:avLst/>
          </a:prstGeom>
          <a:solidFill>
            <a:srgbClr val="B2D76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9" name="矩形 8"/>
          <p:cNvSpPr/>
          <p:nvPr userDrawn="1"/>
        </p:nvSpPr>
        <p:spPr>
          <a:xfrm>
            <a:off x="-396552" y="699542"/>
            <a:ext cx="216052" cy="216024"/>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396552" y="915566"/>
            <a:ext cx="216052" cy="216024"/>
          </a:xfrm>
          <a:prstGeom prst="rect">
            <a:avLst/>
          </a:prstGeom>
          <a:solidFill>
            <a:srgbClr val="F3DD4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
        <p:nvSpPr>
          <p:cNvPr id="11" name="矩形 10"/>
          <p:cNvSpPr/>
          <p:nvPr userDrawn="1"/>
        </p:nvSpPr>
        <p:spPr>
          <a:xfrm>
            <a:off x="-396552" y="1131590"/>
            <a:ext cx="216052" cy="216024"/>
          </a:xfrm>
          <a:prstGeom prst="rect">
            <a:avLst/>
          </a:prstGeom>
          <a:solidFill>
            <a:srgbClr val="EDEB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latin typeface="AvantGarde Md BT" pitchFamily="34" charset="0"/>
            </a:endParaRPr>
          </a:p>
        </p:txBody>
      </p:sp>
      <p:sp>
        <p:nvSpPr>
          <p:cNvPr id="12" name="矩形 11"/>
          <p:cNvSpPr/>
          <p:nvPr userDrawn="1"/>
        </p:nvSpPr>
        <p:spPr>
          <a:xfrm>
            <a:off x="-396552" y="51470"/>
            <a:ext cx="216052" cy="216024"/>
          </a:xfrm>
          <a:prstGeom prst="rect">
            <a:avLst/>
          </a:prstGeom>
          <a:solidFill>
            <a:srgbClr val="AE93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vantGarde Md BT" pitchFamily="34" charset="0"/>
            </a:endParaRPr>
          </a:p>
        </p:txBody>
      </p:sp>
      <p:sp>
        <p:nvSpPr>
          <p:cNvPr id="13" name="矩形 12"/>
          <p:cNvSpPr/>
          <p:nvPr userDrawn="1"/>
        </p:nvSpPr>
        <p:spPr>
          <a:xfrm>
            <a:off x="143666" y="231648"/>
            <a:ext cx="275399" cy="275363"/>
          </a:xfrm>
          <a:prstGeom prst="rect">
            <a:avLst/>
          </a:prstGeom>
          <a:solidFill>
            <a:srgbClr val="D1EE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矩形 13"/>
          <p:cNvSpPr/>
          <p:nvPr userDrawn="1"/>
        </p:nvSpPr>
        <p:spPr>
          <a:xfrm>
            <a:off x="243489" y="329170"/>
            <a:ext cx="275399" cy="275363"/>
          </a:xfrm>
          <a:prstGeom prst="rect">
            <a:avLst/>
          </a:prstGeom>
          <a:solidFill>
            <a:srgbClr val="6FC0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vantGarde Md BT"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5699" y="0"/>
            <a:ext cx="9149699" cy="5143500"/>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16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C:\Users\Administrator\Desktop\00000fff.jpg"/>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0" y="-12186"/>
            <a:ext cx="9150111" cy="515568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向日葵花图片"/>
          <p:cNvPicPr>
            <a:picLocks noChangeAspect="1" noChangeArrowheads="1"/>
          </p:cNvPicPr>
          <p:nvPr/>
        </p:nvPicPr>
        <p:blipFill rotWithShape="1">
          <a:blip r:embed="rId2">
            <a:extLst>
              <a:ext uri="{28A0092B-C50C-407E-A947-70E740481C1C}">
                <a14:useLocalDpi xmlns:a14="http://schemas.microsoft.com/office/drawing/2010/main" val="0"/>
              </a:ext>
            </a:extLst>
          </a:blip>
          <a:srcRect t="688" b="14834"/>
          <a:stretch/>
        </p:blipFill>
        <p:spPr bwMode="auto">
          <a:xfrm>
            <a:off x="0" y="-1"/>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flipV="1">
            <a:off x="568834" y="-10915"/>
            <a:ext cx="4464496" cy="4886921"/>
          </a:xfrm>
          <a:prstGeom prst="rect">
            <a:avLst/>
          </a:prstGeom>
          <a:gradFill>
            <a:gsLst>
              <a:gs pos="100000">
                <a:srgbClr val="00A89B"/>
              </a:gs>
              <a:gs pos="20000">
                <a:srgbClr val="00B05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2" name="TextBox 31"/>
          <p:cNvSpPr txBox="1"/>
          <p:nvPr/>
        </p:nvSpPr>
        <p:spPr>
          <a:xfrm>
            <a:off x="915427" y="1995686"/>
            <a:ext cx="4117903" cy="2531444"/>
          </a:xfrm>
          <a:prstGeom prst="rect">
            <a:avLst/>
          </a:prstGeom>
          <a:noFill/>
        </p:spPr>
        <p:txBody>
          <a:bodyPr wrap="square" lIns="68562" tIns="34281" rIns="68562" bIns="34281" rtlCol="0">
            <a:spAutoFit/>
          </a:bodyPr>
          <a:lstStyle/>
          <a:p>
            <a:r>
              <a:rPr lang="zh-CN" altLang="zh-CN" sz="3200" dirty="0">
                <a:solidFill>
                  <a:schemeClr val="bg1"/>
                </a:solidFill>
                <a:latin typeface="华文中宋" pitchFamily="2" charset="-122"/>
                <a:ea typeface="华文中宋" pitchFamily="2" charset="-122"/>
              </a:rPr>
              <a:t>塑造健全人格，展现生命</a:t>
            </a:r>
            <a:r>
              <a:rPr lang="zh-CN" altLang="zh-CN" sz="3200" dirty="0" smtClean="0">
                <a:solidFill>
                  <a:schemeClr val="bg1"/>
                </a:solidFill>
                <a:latin typeface="华文中宋" pitchFamily="2" charset="-122"/>
                <a:ea typeface="华文中宋" pitchFamily="2" charset="-122"/>
              </a:rPr>
              <a:t>精彩</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a:t>
            </a:r>
            <a:endParaRPr lang="en-US" altLang="zh-CN" sz="3200" dirty="0" smtClean="0">
              <a:solidFill>
                <a:schemeClr val="bg1"/>
              </a:solidFill>
              <a:latin typeface="华文中宋" pitchFamily="2" charset="-122"/>
              <a:ea typeface="华文中宋" pitchFamily="2" charset="-122"/>
            </a:endParaRPr>
          </a:p>
          <a:p>
            <a:r>
              <a:rPr lang="zh-CN" altLang="zh-CN" sz="3200" dirty="0" smtClean="0">
                <a:solidFill>
                  <a:schemeClr val="bg1"/>
                </a:solidFill>
                <a:latin typeface="华文中宋" pitchFamily="2" charset="-122"/>
                <a:ea typeface="华文中宋" pitchFamily="2" charset="-122"/>
              </a:rPr>
              <a:t>大学生</a:t>
            </a:r>
            <a:r>
              <a:rPr lang="zh-CN" altLang="zh-CN" sz="3200" dirty="0">
                <a:solidFill>
                  <a:schemeClr val="bg1"/>
                </a:solidFill>
                <a:latin typeface="华文中宋" pitchFamily="2" charset="-122"/>
                <a:ea typeface="华文中宋" pitchFamily="2" charset="-122"/>
              </a:rPr>
              <a:t>人格发展与心理健康</a:t>
            </a:r>
            <a:endParaRPr lang="zh-CN" altLang="zh-CN" sz="3200" dirty="0">
              <a:solidFill>
                <a:schemeClr val="bg1"/>
              </a:solidFill>
              <a:latin typeface="华文中宋" pitchFamily="2" charset="-122"/>
              <a:ea typeface="华文中宋" pitchFamily="2" charset="-122"/>
            </a:endParaRPr>
          </a:p>
        </p:txBody>
      </p:sp>
      <p:sp>
        <p:nvSpPr>
          <p:cNvPr id="13" name="矩形 12"/>
          <p:cNvSpPr/>
          <p:nvPr/>
        </p:nvSpPr>
        <p:spPr>
          <a:xfrm>
            <a:off x="568835" y="4876006"/>
            <a:ext cx="4464496" cy="2800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endParaRPr>
          </a:p>
        </p:txBody>
      </p:sp>
      <p:sp>
        <p:nvSpPr>
          <p:cNvPr id="14" name="TextBox 13"/>
          <p:cNvSpPr txBox="1"/>
          <p:nvPr/>
        </p:nvSpPr>
        <p:spPr>
          <a:xfrm>
            <a:off x="915427" y="987574"/>
            <a:ext cx="4117904" cy="684785"/>
          </a:xfrm>
          <a:prstGeom prst="rect">
            <a:avLst/>
          </a:prstGeom>
          <a:noFill/>
        </p:spPr>
        <p:txBody>
          <a:bodyPr wrap="square" lIns="68562" tIns="34281" rIns="68562" bIns="34281" rtlCol="0">
            <a:spAutoFit/>
          </a:bodyPr>
          <a:lstStyle/>
          <a:p>
            <a:pPr lvl="0"/>
            <a:r>
              <a:rPr lang="zh-CN" altLang="en-US" sz="4000" b="1" dirty="0" smtClean="0">
                <a:solidFill>
                  <a:schemeClr val="bg1"/>
                </a:solidFill>
                <a:latin typeface="微软雅黑" pitchFamily="34" charset="-122"/>
                <a:ea typeface="微软雅黑" pitchFamily="34" charset="-122"/>
              </a:rPr>
              <a:t>第四章</a:t>
            </a:r>
            <a:endParaRPr lang="zh-CN" altLang="zh-CN"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45893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四、人格的结构</a:t>
            </a:r>
            <a:endParaRPr lang="zh-CN" altLang="zh-CN" sz="2000" dirty="0"/>
          </a:p>
        </p:txBody>
      </p:sp>
      <p:sp>
        <p:nvSpPr>
          <p:cNvPr id="2" name="矩形 1"/>
          <p:cNvSpPr/>
          <p:nvPr/>
        </p:nvSpPr>
        <p:spPr>
          <a:xfrm>
            <a:off x="549073" y="1203598"/>
            <a:ext cx="8055376" cy="400110"/>
          </a:xfrm>
          <a:prstGeom prst="rect">
            <a:avLst/>
          </a:prstGeom>
        </p:spPr>
        <p:txBody>
          <a:bodyPr wrap="square">
            <a:spAutoFit/>
          </a:bodyPr>
          <a:lstStyle/>
          <a:p>
            <a:r>
              <a:rPr lang="en-US" altLang="zh-CN" sz="2000" dirty="0"/>
              <a:t>1.</a:t>
            </a:r>
            <a:r>
              <a:rPr lang="zh-CN" altLang="zh-CN" sz="2000" dirty="0"/>
              <a:t>气质</a:t>
            </a:r>
          </a:p>
        </p:txBody>
      </p:sp>
      <p:sp>
        <p:nvSpPr>
          <p:cNvPr id="5" name="矩形 4"/>
          <p:cNvSpPr/>
          <p:nvPr/>
        </p:nvSpPr>
        <p:spPr>
          <a:xfrm>
            <a:off x="549073" y="1633797"/>
            <a:ext cx="8055376" cy="1631216"/>
          </a:xfrm>
          <a:prstGeom prst="rect">
            <a:avLst/>
          </a:prstGeom>
        </p:spPr>
        <p:txBody>
          <a:bodyPr wrap="square">
            <a:spAutoFit/>
          </a:bodyPr>
          <a:lstStyle/>
          <a:p>
            <a:r>
              <a:rPr lang="zh-CN" altLang="zh-CN" sz="2000" dirty="0"/>
              <a:t>心理学中所说的气质，并非日常生活中所指的一个人的风度或仪表，而是俗称的“脾气、秉性”。每个人都有各自不同的性情脾气，比如有的人活波好动、反应机敏；有的人安静沉稳、反应迟缓；有的人情绪容易激动、一触即发；有的人情绪柔弱、不动声色，等等。这都是人的气质的表现，它体现了人与人个性差异的另一个侧面。</a:t>
            </a:r>
          </a:p>
        </p:txBody>
      </p:sp>
    </p:spTree>
    <p:extLst>
      <p:ext uri="{BB962C8B-B14F-4D97-AF65-F5344CB8AC3E}">
        <p14:creationId xmlns:p14="http://schemas.microsoft.com/office/powerpoint/2010/main" val="529318655"/>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四、人格的结构</a:t>
            </a:r>
            <a:endParaRPr lang="zh-CN" altLang="zh-CN" sz="2000" dirty="0"/>
          </a:p>
        </p:txBody>
      </p:sp>
      <p:sp>
        <p:nvSpPr>
          <p:cNvPr id="2" name="矩形 1"/>
          <p:cNvSpPr/>
          <p:nvPr/>
        </p:nvSpPr>
        <p:spPr>
          <a:xfrm>
            <a:off x="549073" y="1089319"/>
            <a:ext cx="8055376" cy="400110"/>
          </a:xfrm>
          <a:prstGeom prst="rect">
            <a:avLst/>
          </a:prstGeom>
        </p:spPr>
        <p:txBody>
          <a:bodyPr wrap="square">
            <a:spAutoFit/>
          </a:bodyPr>
          <a:lstStyle/>
          <a:p>
            <a:r>
              <a:rPr lang="en-US" altLang="zh-CN" sz="2000" dirty="0"/>
              <a:t> (2)</a:t>
            </a:r>
            <a:r>
              <a:rPr lang="zh-CN" altLang="zh-CN" sz="2000" dirty="0"/>
              <a:t>气质类型的特点及表现</a:t>
            </a:r>
          </a:p>
        </p:txBody>
      </p:sp>
      <p:sp>
        <p:nvSpPr>
          <p:cNvPr id="5" name="矩形 4"/>
          <p:cNvSpPr/>
          <p:nvPr/>
        </p:nvSpPr>
        <p:spPr>
          <a:xfrm>
            <a:off x="549073" y="1633797"/>
            <a:ext cx="8055376" cy="2893100"/>
          </a:xfrm>
          <a:prstGeom prst="rect">
            <a:avLst/>
          </a:prstGeom>
        </p:spPr>
        <p:txBody>
          <a:bodyPr wrap="square">
            <a:spAutoFit/>
          </a:bodyPr>
          <a:lstStyle/>
          <a:p>
            <a:r>
              <a:rPr lang="en-US" altLang="zh-CN" dirty="0"/>
              <a:t>1)</a:t>
            </a:r>
            <a:r>
              <a:rPr lang="zh-CN" altLang="zh-CN" dirty="0"/>
              <a:t>胆汁质。具有这种气质的人就像夏天里的火。来去匆匆。胆汁质的人精力旺盛，争强好斗，做事勇敢果断，为人热情直爽，朴实真诚；但是他们常常是粗枝大叶，不求甚解，遇事欠思量，鲁莽冒失，常常感情用事，刚愎自用，但却表里如一。</a:t>
            </a:r>
          </a:p>
          <a:p>
            <a:r>
              <a:rPr lang="en-US" altLang="zh-CN" dirty="0"/>
              <a:t>2)</a:t>
            </a:r>
            <a:r>
              <a:rPr lang="zh-CN" altLang="zh-CN" dirty="0"/>
              <a:t>多血质。具有这种气质的人就像春天里的雨。多血质的人显得乖巧伶俐，富有朝气，情绪丰富而外露，喜怒哀乐皆形于色。多血质的人喜欢并且善于跟人交往，他们语言表达能力强而且富有感染力，思维灵活且行动敏捷，对各种环境都能很快适应，可塑性也很强。活泼、好动、乐观、灵活是他们的优点，弱点则是缺乏耐心和毅力，稳定性差，容易见异思迁。</a:t>
            </a:r>
          </a:p>
          <a:p>
            <a:r>
              <a:rPr lang="en-US" altLang="zh-CN" dirty="0"/>
              <a:t>3)</a:t>
            </a:r>
            <a:r>
              <a:rPr lang="zh-CN" altLang="zh-CN" dirty="0"/>
              <a:t>黏液质。具有这种气质的人就像冬天里的雪。黏液质的人安静、稳重，反应缓慢，沉默寡言，情绪不易外露，注意力稳定难于转移，做事情特别有耐心。凡事深思熟虑，力求稳妥，一般不做无把握的事情，在各种情况下都表现出较强的自我克制能力；他们外柔内刚，沉静多思，不愿流露内心的真情实感；在与人交往时，不太积极主动，一般朋友少但知心朋友多。</a:t>
            </a:r>
          </a:p>
          <a:p>
            <a:r>
              <a:rPr lang="en-US" altLang="zh-CN" dirty="0"/>
              <a:t>4)</a:t>
            </a:r>
            <a:r>
              <a:rPr lang="zh-CN" altLang="zh-CN" dirty="0"/>
              <a:t>抑郁质。具有这种气质的人就像秋天里的风。抑郁质的人性情孤僻，行动迟缓，情感体验深刻，善于觉察别人不易觉察到的细小事物。</a:t>
            </a:r>
          </a:p>
        </p:txBody>
      </p:sp>
    </p:spTree>
    <p:extLst>
      <p:ext uri="{BB962C8B-B14F-4D97-AF65-F5344CB8AC3E}">
        <p14:creationId xmlns:p14="http://schemas.microsoft.com/office/powerpoint/2010/main" val="702978079"/>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四、人格的结构</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(3)</a:t>
            </a:r>
            <a:r>
              <a:rPr lang="zh-CN" altLang="zh-CN" sz="2000" dirty="0"/>
              <a:t>正确看待气质</a:t>
            </a:r>
          </a:p>
        </p:txBody>
      </p:sp>
      <p:sp>
        <p:nvSpPr>
          <p:cNvPr id="5" name="矩形 4"/>
          <p:cNvSpPr/>
          <p:nvPr/>
        </p:nvSpPr>
        <p:spPr>
          <a:xfrm>
            <a:off x="549073" y="1483694"/>
            <a:ext cx="8055376" cy="369332"/>
          </a:xfrm>
          <a:prstGeom prst="rect">
            <a:avLst/>
          </a:prstGeom>
        </p:spPr>
        <p:txBody>
          <a:bodyPr wrap="square">
            <a:spAutoFit/>
          </a:bodyPr>
          <a:lstStyle/>
          <a:p>
            <a:r>
              <a:rPr lang="en-US" altLang="zh-CN" sz="1800" dirty="0"/>
              <a:t>1)</a:t>
            </a:r>
            <a:r>
              <a:rPr lang="zh-CN" altLang="zh-CN" sz="1800" dirty="0"/>
              <a:t>气质的稳定性和可变性。</a:t>
            </a:r>
          </a:p>
        </p:txBody>
      </p:sp>
      <p:sp>
        <p:nvSpPr>
          <p:cNvPr id="6" name="矩形 5"/>
          <p:cNvSpPr/>
          <p:nvPr/>
        </p:nvSpPr>
        <p:spPr>
          <a:xfrm>
            <a:off x="549073" y="1887885"/>
            <a:ext cx="8055376" cy="369332"/>
          </a:xfrm>
          <a:prstGeom prst="rect">
            <a:avLst/>
          </a:prstGeom>
        </p:spPr>
        <p:txBody>
          <a:bodyPr wrap="square">
            <a:spAutoFit/>
          </a:bodyPr>
          <a:lstStyle/>
          <a:p>
            <a:r>
              <a:rPr lang="en-US" altLang="zh-CN" sz="1800" dirty="0"/>
              <a:t>2)</a:t>
            </a:r>
            <a:r>
              <a:rPr lang="zh-CN" altLang="zh-CN" sz="1800" dirty="0"/>
              <a:t>气质无优劣之分。</a:t>
            </a:r>
          </a:p>
        </p:txBody>
      </p:sp>
      <p:sp>
        <p:nvSpPr>
          <p:cNvPr id="7" name="矩形 6"/>
          <p:cNvSpPr/>
          <p:nvPr/>
        </p:nvSpPr>
        <p:spPr>
          <a:xfrm>
            <a:off x="549073" y="2260332"/>
            <a:ext cx="8055376" cy="369332"/>
          </a:xfrm>
          <a:prstGeom prst="rect">
            <a:avLst/>
          </a:prstGeom>
        </p:spPr>
        <p:txBody>
          <a:bodyPr wrap="square">
            <a:spAutoFit/>
          </a:bodyPr>
          <a:lstStyle/>
          <a:p>
            <a:r>
              <a:rPr lang="en-US" altLang="zh-CN" sz="1800" dirty="0"/>
              <a:t>3)</a:t>
            </a:r>
            <a:r>
              <a:rPr lang="zh-CN" altLang="zh-CN" sz="1800" dirty="0"/>
              <a:t>单一气质的人不多。</a:t>
            </a:r>
          </a:p>
        </p:txBody>
      </p:sp>
      <p:sp>
        <p:nvSpPr>
          <p:cNvPr id="8" name="矩形 7"/>
          <p:cNvSpPr/>
          <p:nvPr/>
        </p:nvSpPr>
        <p:spPr>
          <a:xfrm>
            <a:off x="549073" y="2629664"/>
            <a:ext cx="8055376" cy="369332"/>
          </a:xfrm>
          <a:prstGeom prst="rect">
            <a:avLst/>
          </a:prstGeom>
        </p:spPr>
        <p:txBody>
          <a:bodyPr wrap="square">
            <a:spAutoFit/>
          </a:bodyPr>
          <a:lstStyle/>
          <a:p>
            <a:r>
              <a:rPr lang="en-US" altLang="zh-CN" sz="1800" dirty="0"/>
              <a:t>4)</a:t>
            </a:r>
            <a:r>
              <a:rPr lang="zh-CN" altLang="zh-CN" sz="1800" dirty="0"/>
              <a:t>气质与心理健康。</a:t>
            </a:r>
          </a:p>
        </p:txBody>
      </p:sp>
    </p:spTree>
    <p:extLst>
      <p:ext uri="{BB962C8B-B14F-4D97-AF65-F5344CB8AC3E}">
        <p14:creationId xmlns:p14="http://schemas.microsoft.com/office/powerpoint/2010/main" val="1539347850"/>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四、人格的结构</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2.</a:t>
            </a:r>
            <a:r>
              <a:rPr lang="zh-CN" altLang="zh-CN" sz="2000" dirty="0"/>
              <a:t>性格</a:t>
            </a:r>
          </a:p>
        </p:txBody>
      </p:sp>
      <p:sp>
        <p:nvSpPr>
          <p:cNvPr id="5" name="矩形 4"/>
          <p:cNvSpPr/>
          <p:nvPr/>
        </p:nvSpPr>
        <p:spPr>
          <a:xfrm>
            <a:off x="549073" y="1483694"/>
            <a:ext cx="8055376" cy="646331"/>
          </a:xfrm>
          <a:prstGeom prst="rect">
            <a:avLst/>
          </a:prstGeom>
        </p:spPr>
        <p:txBody>
          <a:bodyPr wrap="square">
            <a:spAutoFit/>
          </a:bodyPr>
          <a:lstStyle/>
          <a:p>
            <a:r>
              <a:rPr lang="zh-CN" altLang="zh-CN" sz="1800" dirty="0"/>
              <a:t>性格是一个人对现实的稳定的态度和习惯化了的行为方式中所表现出来的人格特征。。</a:t>
            </a:r>
          </a:p>
        </p:txBody>
      </p:sp>
      <p:sp>
        <p:nvSpPr>
          <p:cNvPr id="10" name="矩形 9"/>
          <p:cNvSpPr/>
          <p:nvPr/>
        </p:nvSpPr>
        <p:spPr>
          <a:xfrm>
            <a:off x="549073" y="2130025"/>
            <a:ext cx="8055376" cy="369332"/>
          </a:xfrm>
          <a:prstGeom prst="rect">
            <a:avLst/>
          </a:prstGeom>
        </p:spPr>
        <p:txBody>
          <a:bodyPr wrap="square">
            <a:spAutoFit/>
          </a:bodyPr>
          <a:lstStyle/>
          <a:p>
            <a:r>
              <a:rPr lang="en-US" altLang="zh-CN" sz="1800" dirty="0"/>
              <a:t>(2)</a:t>
            </a:r>
            <a:r>
              <a:rPr lang="zh-CN" altLang="zh-CN" sz="1800" dirty="0"/>
              <a:t>性格类型</a:t>
            </a:r>
          </a:p>
        </p:txBody>
      </p:sp>
      <p:sp>
        <p:nvSpPr>
          <p:cNvPr id="11" name="矩形 10"/>
          <p:cNvSpPr/>
          <p:nvPr/>
        </p:nvSpPr>
        <p:spPr>
          <a:xfrm>
            <a:off x="549073" y="2510695"/>
            <a:ext cx="8055376" cy="2031325"/>
          </a:xfrm>
          <a:prstGeom prst="rect">
            <a:avLst/>
          </a:prstGeom>
        </p:spPr>
        <p:txBody>
          <a:bodyPr wrap="square">
            <a:spAutoFit/>
          </a:bodyPr>
          <a:lstStyle/>
          <a:p>
            <a:r>
              <a:rPr lang="en-US" altLang="zh-CN" sz="1800" dirty="0"/>
              <a:t>1)</a:t>
            </a:r>
            <a:r>
              <a:rPr lang="zh-CN" altLang="zh-CN" sz="1800" dirty="0"/>
              <a:t>根据知、情、意三者在性格中何者占优势，把人们的性格划分为理智型、情绪型和意志型。</a:t>
            </a:r>
          </a:p>
          <a:p>
            <a:r>
              <a:rPr lang="en-US" altLang="zh-CN" sz="1800" dirty="0"/>
              <a:t>2)</a:t>
            </a:r>
            <a:r>
              <a:rPr lang="zh-CN" altLang="zh-CN" sz="1800" dirty="0"/>
              <a:t>根据人的心理活动倾向于外部还是内部，把人们的性格分为外向型和内向型。</a:t>
            </a:r>
          </a:p>
          <a:p>
            <a:r>
              <a:rPr lang="en-US" altLang="zh-CN" sz="1800" dirty="0"/>
              <a:t>3)</a:t>
            </a:r>
            <a:r>
              <a:rPr lang="zh-CN" altLang="zh-CN" sz="1800" dirty="0"/>
              <a:t>根据个体独立性程度，把人们的性格划分为独立型和顺从型。</a:t>
            </a:r>
          </a:p>
          <a:p>
            <a:r>
              <a:rPr lang="en-US" altLang="zh-CN" sz="1800" dirty="0"/>
              <a:t>4)</a:t>
            </a:r>
            <a:r>
              <a:rPr lang="zh-CN" altLang="zh-CN" sz="1800" dirty="0"/>
              <a:t>根据人的社会生活方式以及由此而形成的价值观，把人们的性格类型分为理论型、经济型、审美型、社会型、权力型和宗教型。</a:t>
            </a:r>
          </a:p>
          <a:p>
            <a:r>
              <a:rPr lang="en-US" altLang="zh-CN" sz="1800" dirty="0"/>
              <a:t>5)</a:t>
            </a:r>
            <a:r>
              <a:rPr lang="zh-CN" altLang="zh-CN" sz="1800" dirty="0"/>
              <a:t>根据人际关系，把人们的性格划分为</a:t>
            </a:r>
            <a:r>
              <a:rPr lang="en-US" altLang="zh-CN" sz="1800" dirty="0"/>
              <a:t>A</a:t>
            </a:r>
            <a:r>
              <a:rPr lang="zh-CN" altLang="zh-CN" sz="1800" dirty="0"/>
              <a:t>、</a:t>
            </a:r>
            <a:r>
              <a:rPr lang="en-US" altLang="zh-CN" sz="1800" dirty="0"/>
              <a:t>B</a:t>
            </a:r>
            <a:r>
              <a:rPr lang="zh-CN" altLang="zh-CN" sz="1800" dirty="0"/>
              <a:t>、</a:t>
            </a:r>
            <a:r>
              <a:rPr lang="en-US" altLang="zh-CN" sz="1800" dirty="0"/>
              <a:t>C</a:t>
            </a:r>
            <a:r>
              <a:rPr lang="zh-CN" altLang="zh-CN" sz="1800" dirty="0"/>
              <a:t>、</a:t>
            </a:r>
            <a:r>
              <a:rPr lang="en-US" altLang="zh-CN" sz="1800" dirty="0"/>
              <a:t>D</a:t>
            </a:r>
            <a:r>
              <a:rPr lang="zh-CN" altLang="zh-CN" sz="1800" dirty="0"/>
              <a:t>、</a:t>
            </a:r>
            <a:r>
              <a:rPr lang="en-US" altLang="zh-CN" sz="1800" dirty="0"/>
              <a:t>E </a:t>
            </a:r>
            <a:r>
              <a:rPr lang="zh-CN" altLang="zh-CN" sz="1800" dirty="0"/>
              <a:t>五种。</a:t>
            </a:r>
          </a:p>
        </p:txBody>
      </p:sp>
    </p:spTree>
    <p:extLst>
      <p:ext uri="{BB962C8B-B14F-4D97-AF65-F5344CB8AC3E}">
        <p14:creationId xmlns:p14="http://schemas.microsoft.com/office/powerpoint/2010/main" val="25685585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四、人格的结构</a:t>
            </a:r>
            <a:endParaRPr lang="zh-CN" altLang="zh-CN" sz="2000" dirty="0"/>
          </a:p>
        </p:txBody>
      </p:sp>
      <p:sp>
        <p:nvSpPr>
          <p:cNvPr id="2" name="矩形 1"/>
          <p:cNvSpPr/>
          <p:nvPr/>
        </p:nvSpPr>
        <p:spPr>
          <a:xfrm>
            <a:off x="549073" y="1076568"/>
            <a:ext cx="8055376" cy="400110"/>
          </a:xfrm>
          <a:prstGeom prst="rect">
            <a:avLst/>
          </a:prstGeom>
        </p:spPr>
        <p:txBody>
          <a:bodyPr wrap="square">
            <a:spAutoFit/>
          </a:bodyPr>
          <a:lstStyle/>
          <a:p>
            <a:r>
              <a:rPr lang="en-US" altLang="zh-CN" sz="2000" dirty="0"/>
              <a:t>(3)</a:t>
            </a:r>
            <a:r>
              <a:rPr lang="zh-CN" altLang="zh-CN" sz="2000" dirty="0"/>
              <a:t>性格具有可塑性</a:t>
            </a:r>
          </a:p>
        </p:txBody>
      </p:sp>
      <p:sp>
        <p:nvSpPr>
          <p:cNvPr id="5" name="矩形 4"/>
          <p:cNvSpPr/>
          <p:nvPr/>
        </p:nvSpPr>
        <p:spPr>
          <a:xfrm>
            <a:off x="549073" y="1483694"/>
            <a:ext cx="8055376" cy="923330"/>
          </a:xfrm>
          <a:prstGeom prst="rect">
            <a:avLst/>
          </a:prstGeom>
        </p:spPr>
        <p:txBody>
          <a:bodyPr wrap="square">
            <a:spAutoFit/>
          </a:bodyPr>
          <a:lstStyle/>
          <a:p>
            <a:r>
              <a:rPr lang="zh-CN" altLang="zh-CN" sz="1800" dirty="0"/>
              <a:t>性格是在长期的生活实践中形成，它一旦形成就具有较大的稳定性，不是很容易就可以改变的。但是，性格并不是一成不变的，它更多受到环境的影响，环境的变化会带来性格的变化，所以性格具有较大的可塑性。</a:t>
            </a:r>
          </a:p>
        </p:txBody>
      </p:sp>
    </p:spTree>
    <p:extLst>
      <p:ext uri="{BB962C8B-B14F-4D97-AF65-F5344CB8AC3E}">
        <p14:creationId xmlns:p14="http://schemas.microsoft.com/office/powerpoint/2010/main" val="1154671991"/>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一、偏执型人格障碍</a:t>
            </a:r>
            <a:endParaRPr lang="zh-CN" altLang="zh-CN" sz="2000" dirty="0"/>
          </a:p>
        </p:txBody>
      </p:sp>
      <p:sp>
        <p:nvSpPr>
          <p:cNvPr id="2" name="矩形 1"/>
          <p:cNvSpPr/>
          <p:nvPr/>
        </p:nvSpPr>
        <p:spPr>
          <a:xfrm>
            <a:off x="549073" y="1076568"/>
            <a:ext cx="8055376" cy="2862322"/>
          </a:xfrm>
          <a:prstGeom prst="rect">
            <a:avLst/>
          </a:prstGeom>
        </p:spPr>
        <p:txBody>
          <a:bodyPr wrap="square">
            <a:spAutoFit/>
          </a:bodyPr>
          <a:lstStyle/>
          <a:p>
            <a:r>
              <a:rPr lang="en-US" altLang="zh-CN" sz="2000" dirty="0"/>
              <a:t>1.</a:t>
            </a:r>
            <a:r>
              <a:rPr lang="zh-CN" altLang="zh-CN" sz="2000" dirty="0"/>
              <a:t>偏执型人格障碍的表现</a:t>
            </a:r>
          </a:p>
          <a:p>
            <a:r>
              <a:rPr lang="zh-CN" altLang="zh-CN" sz="2000" dirty="0"/>
              <a:t>偏执型人格障碍又称妄想型人格，其行为特点常常表现为：极度的感觉过敏，对侮辱和伤害耿耿于怀；思想行为固执死板，敏感多疑；心胸狭窄，爱忌妒，对别人获得成就或荣誉感到不安；对自己过分关心，过高的估计自己的能力，无端夸大自己的重要性；自尊心极强却很自卑，总是过高过多的要求别人，又从来不信任别人的动机和愿望；出现问题容易从个人情感出发，主观片面性较大。这种人格的人，在家不能与家人和谐相处，在外不能与同学、同事、朋友和睦共处，别人只好对他敬而远之。</a:t>
            </a:r>
          </a:p>
        </p:txBody>
      </p:sp>
    </p:spTree>
    <p:extLst>
      <p:ext uri="{BB962C8B-B14F-4D97-AF65-F5344CB8AC3E}">
        <p14:creationId xmlns:p14="http://schemas.microsoft.com/office/powerpoint/2010/main" val="394267668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一、偏执型人格障碍</a:t>
            </a:r>
            <a:endParaRPr lang="zh-CN" altLang="zh-CN" sz="2000" dirty="0"/>
          </a:p>
        </p:txBody>
      </p:sp>
      <p:sp>
        <p:nvSpPr>
          <p:cNvPr id="2" name="矩形 1"/>
          <p:cNvSpPr/>
          <p:nvPr/>
        </p:nvSpPr>
        <p:spPr>
          <a:xfrm>
            <a:off x="549073" y="1076568"/>
            <a:ext cx="8055376" cy="2246769"/>
          </a:xfrm>
          <a:prstGeom prst="rect">
            <a:avLst/>
          </a:prstGeom>
        </p:spPr>
        <p:txBody>
          <a:bodyPr wrap="square">
            <a:spAutoFit/>
          </a:bodyPr>
          <a:lstStyle/>
          <a:p>
            <a:r>
              <a:rPr lang="en-US" altLang="zh-CN" sz="2000" dirty="0"/>
              <a:t>2.</a:t>
            </a:r>
            <a:r>
              <a:rPr lang="zh-CN" altLang="zh-CN" sz="2000" dirty="0"/>
              <a:t>偏执型人格障碍常用的疗法</a:t>
            </a:r>
          </a:p>
          <a:p>
            <a:r>
              <a:rPr lang="en-US" altLang="zh-CN" sz="2000" dirty="0"/>
              <a:t>(1)</a:t>
            </a:r>
            <a:r>
              <a:rPr lang="zh-CN" altLang="zh-CN" sz="2000" dirty="0"/>
              <a:t>认知疗法</a:t>
            </a:r>
          </a:p>
          <a:p>
            <a:r>
              <a:rPr lang="zh-CN" altLang="zh-CN" sz="2000" dirty="0"/>
              <a:t>有这种人格的大学生思想易偏激，遇事好走极端，头脑中有许多非理性观念，又从不做自我批评。首先将头脑中的非理性观念列出。</a:t>
            </a:r>
          </a:p>
          <a:p>
            <a:r>
              <a:rPr lang="en-US" altLang="zh-CN" sz="2000" dirty="0"/>
              <a:t>(2)</a:t>
            </a:r>
            <a:r>
              <a:rPr lang="zh-CN" altLang="zh-CN" sz="2000" dirty="0"/>
              <a:t>行为禁止法</a:t>
            </a:r>
          </a:p>
          <a:p>
            <a:r>
              <a:rPr lang="zh-CN" altLang="zh-CN" sz="2000" dirty="0"/>
              <a:t>这类大学生在自己受到刺激要发作之前，可用行为禁止法克制自己的行为。</a:t>
            </a:r>
            <a:r>
              <a:rPr lang="en-US" altLang="zh-CN" sz="2000" dirty="0"/>
              <a:t> </a:t>
            </a:r>
            <a:endParaRPr lang="zh-CN" altLang="zh-CN" sz="2000" dirty="0"/>
          </a:p>
        </p:txBody>
      </p:sp>
    </p:spTree>
    <p:extLst>
      <p:ext uri="{BB962C8B-B14F-4D97-AF65-F5344CB8AC3E}">
        <p14:creationId xmlns:p14="http://schemas.microsoft.com/office/powerpoint/2010/main" val="478634756"/>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二、分裂型人格障碍</a:t>
            </a:r>
            <a:endParaRPr lang="zh-CN" altLang="zh-CN" sz="2000" dirty="0"/>
          </a:p>
        </p:txBody>
      </p:sp>
      <p:sp>
        <p:nvSpPr>
          <p:cNvPr id="2" name="矩形 1"/>
          <p:cNvSpPr/>
          <p:nvPr/>
        </p:nvSpPr>
        <p:spPr>
          <a:xfrm>
            <a:off x="549073" y="1076568"/>
            <a:ext cx="8055376" cy="3477875"/>
          </a:xfrm>
          <a:prstGeom prst="rect">
            <a:avLst/>
          </a:prstGeom>
        </p:spPr>
        <p:txBody>
          <a:bodyPr wrap="square">
            <a:spAutoFit/>
          </a:bodyPr>
          <a:lstStyle/>
          <a:p>
            <a:r>
              <a:rPr lang="en-US" altLang="zh-CN" sz="2000" dirty="0"/>
              <a:t>1.</a:t>
            </a:r>
            <a:r>
              <a:rPr lang="zh-CN" altLang="zh-CN" sz="2000" dirty="0"/>
              <a:t>分裂型人格障碍的表现</a:t>
            </a:r>
          </a:p>
          <a:p>
            <a:r>
              <a:rPr lang="zh-CN" altLang="zh-CN" sz="1800" dirty="0"/>
              <a:t>分裂型人格障碍是心理咨询门诊中和日常生活中比较常见的人格障碍。它是一种以观念、外貌和行为奇特，以及人际关系有明显缺陷，且情感冷淡为主要特点的人格障碍。</a:t>
            </a:r>
          </a:p>
          <a:p>
            <a:r>
              <a:rPr lang="en-US" altLang="zh-CN" sz="2000" dirty="0"/>
              <a:t>2.</a:t>
            </a:r>
            <a:r>
              <a:rPr lang="zh-CN" altLang="zh-CN" sz="2000" dirty="0"/>
              <a:t>分裂型人格障碍的疗法</a:t>
            </a:r>
          </a:p>
          <a:p>
            <a:r>
              <a:rPr lang="en-US" altLang="zh-CN" sz="1800" dirty="0"/>
              <a:t>(1)</a:t>
            </a:r>
            <a:r>
              <a:rPr lang="zh-CN" altLang="zh-CN" sz="1800" dirty="0"/>
              <a:t>绘画疗法</a:t>
            </a:r>
          </a:p>
          <a:p>
            <a:r>
              <a:rPr lang="zh-CN" altLang="zh-CN" sz="1800" dirty="0"/>
              <a:t>可买一些纸与笔，最初只需学碳笔画，用碳笔在白纸上以儿童涂鸦的方式作画，把头脑中呈现出的图像画下来即可。</a:t>
            </a:r>
          </a:p>
          <a:p>
            <a:r>
              <a:rPr lang="en-US" altLang="zh-CN" sz="1800" dirty="0"/>
              <a:t>(2)</a:t>
            </a:r>
            <a:r>
              <a:rPr lang="zh-CN" altLang="zh-CN" sz="1800" dirty="0"/>
              <a:t>家庭支持疗法</a:t>
            </a:r>
          </a:p>
          <a:p>
            <a:r>
              <a:rPr lang="zh-CN" altLang="zh-CN" sz="1800" dirty="0"/>
              <a:t>对分裂型人格患者，家人一定要关怀、帮助，千万不能嫌弃。首先针对患者退缩孤僻的特点，培养他交往的习惯，规定来客人要打招呼，带他外出走亲访友，观察其与他人的交往。</a:t>
            </a:r>
          </a:p>
        </p:txBody>
      </p:sp>
    </p:spTree>
    <p:extLst>
      <p:ext uri="{BB962C8B-B14F-4D97-AF65-F5344CB8AC3E}">
        <p14:creationId xmlns:p14="http://schemas.microsoft.com/office/powerpoint/2010/main" val="3005713093"/>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三、自恋型人格障碍</a:t>
            </a:r>
            <a:endParaRPr lang="zh-CN" altLang="zh-CN" sz="2000" dirty="0"/>
          </a:p>
        </p:txBody>
      </p:sp>
      <p:sp>
        <p:nvSpPr>
          <p:cNvPr id="2" name="矩形 1"/>
          <p:cNvSpPr/>
          <p:nvPr/>
        </p:nvSpPr>
        <p:spPr>
          <a:xfrm>
            <a:off x="549073" y="1076568"/>
            <a:ext cx="8055376" cy="3477875"/>
          </a:xfrm>
          <a:prstGeom prst="rect">
            <a:avLst/>
          </a:prstGeom>
        </p:spPr>
        <p:txBody>
          <a:bodyPr wrap="square">
            <a:spAutoFit/>
          </a:bodyPr>
          <a:lstStyle/>
          <a:p>
            <a:r>
              <a:rPr lang="en-US" altLang="zh-CN" sz="2000" dirty="0"/>
              <a:t>1.</a:t>
            </a:r>
            <a:r>
              <a:rPr lang="zh-CN" altLang="zh-CN" sz="2000" dirty="0"/>
              <a:t>自恋型人格障碍的表现</a:t>
            </a:r>
          </a:p>
          <a:p>
            <a:r>
              <a:rPr lang="zh-CN" altLang="zh-CN" sz="2000" dirty="0"/>
              <a:t>自恋型人格障碍是一种以自我中心为主要特点的人格障碍。</a:t>
            </a:r>
          </a:p>
          <a:p>
            <a:r>
              <a:rPr lang="en-US" altLang="zh-CN" sz="2000" dirty="0"/>
              <a:t>2.</a:t>
            </a:r>
            <a:r>
              <a:rPr lang="zh-CN" altLang="zh-CN" sz="2000" dirty="0"/>
              <a:t>自恋型人格障碍的疗法</a:t>
            </a:r>
          </a:p>
          <a:p>
            <a:r>
              <a:rPr lang="en-US" altLang="zh-CN" sz="2000" dirty="0" smtClean="0"/>
              <a:t> (</a:t>
            </a:r>
            <a:r>
              <a:rPr lang="en-US" altLang="zh-CN" sz="2000" dirty="0"/>
              <a:t>1)</a:t>
            </a:r>
            <a:r>
              <a:rPr lang="zh-CN" altLang="zh-CN" sz="2000" dirty="0"/>
              <a:t>解除自我中心观</a:t>
            </a:r>
          </a:p>
          <a:p>
            <a:r>
              <a:rPr lang="zh-CN" altLang="zh-CN" sz="2000" dirty="0"/>
              <a:t>自恋型人格的最主要特征是自我中心，因此，要治疗自恋型人格就必须解除自我中心观。可把自己认为讨人厌嫌的人格特征和别人对你的批评罗列下来，然后一条一条改正。</a:t>
            </a:r>
          </a:p>
          <a:p>
            <a:r>
              <a:rPr lang="en-US" altLang="zh-CN" sz="2000" dirty="0"/>
              <a:t> (2)</a:t>
            </a:r>
            <a:r>
              <a:rPr lang="zh-CN" altLang="zh-CN" sz="2000" dirty="0"/>
              <a:t>学会爱别人</a:t>
            </a:r>
          </a:p>
          <a:p>
            <a:r>
              <a:rPr lang="zh-CN" altLang="zh-CN" sz="2000" dirty="0"/>
              <a:t>对于自恋型的人来说，光抛弃自我中心观还不够，还必须学会去爱别人，唯有如此才能真正体会到放弃自我中心观是一种明智的选择，因为你要获得爱首先必须付出爱。</a:t>
            </a:r>
          </a:p>
        </p:txBody>
      </p:sp>
    </p:spTree>
    <p:extLst>
      <p:ext uri="{BB962C8B-B14F-4D97-AF65-F5344CB8AC3E}">
        <p14:creationId xmlns:p14="http://schemas.microsoft.com/office/powerpoint/2010/main" val="2875819237"/>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461251" cy="377026"/>
          </a:xfrm>
          <a:prstGeom prst="rect">
            <a:avLst/>
          </a:prstGeom>
          <a:noFill/>
        </p:spPr>
        <p:txBody>
          <a:bodyPr wrap="none" lIns="68580" tIns="34290" rIns="68580" bIns="34290" rtlCol="0">
            <a:spAutoFit/>
          </a:bodyPr>
          <a:lstStyle/>
          <a:p>
            <a:r>
              <a:rPr lang="zh-CN" altLang="zh-CN" sz="2000" b="1" dirty="0"/>
              <a:t>四、戏剧型人格障碍</a:t>
            </a:r>
            <a:endParaRPr lang="zh-CN" altLang="zh-CN" sz="2000" dirty="0"/>
          </a:p>
        </p:txBody>
      </p:sp>
      <p:sp>
        <p:nvSpPr>
          <p:cNvPr id="2" name="矩形 1"/>
          <p:cNvSpPr/>
          <p:nvPr/>
        </p:nvSpPr>
        <p:spPr>
          <a:xfrm>
            <a:off x="549073" y="1076568"/>
            <a:ext cx="8055376" cy="3693319"/>
          </a:xfrm>
          <a:prstGeom prst="rect">
            <a:avLst/>
          </a:prstGeom>
        </p:spPr>
        <p:txBody>
          <a:bodyPr wrap="square">
            <a:spAutoFit/>
          </a:bodyPr>
          <a:lstStyle/>
          <a:p>
            <a:r>
              <a:rPr lang="en-US" altLang="zh-CN" sz="1800" dirty="0"/>
              <a:t>1.</a:t>
            </a:r>
            <a:r>
              <a:rPr lang="zh-CN" altLang="zh-CN" sz="1800" dirty="0"/>
              <a:t>戏剧型人格障碍的表现</a:t>
            </a:r>
          </a:p>
          <a:p>
            <a:r>
              <a:rPr lang="zh-CN" altLang="zh-CN" sz="1800" dirty="0"/>
              <a:t>戏剧型人格障碍又称表演型人格障碍、癔症型人格障碍或歇斯底里人格，是一种以过分感情用事或夸张言行以吸引他人注意力为特点的人格障碍。</a:t>
            </a:r>
          </a:p>
          <a:p>
            <a:r>
              <a:rPr lang="en-US" altLang="zh-CN" sz="1800" dirty="0"/>
              <a:t>2.</a:t>
            </a:r>
            <a:r>
              <a:rPr lang="zh-CN" altLang="zh-CN" sz="1800" dirty="0"/>
              <a:t>表演型人格障碍的疗法</a:t>
            </a:r>
          </a:p>
          <a:p>
            <a:r>
              <a:rPr lang="en-US" altLang="zh-CN" sz="1800" dirty="0"/>
              <a:t>(1)</a:t>
            </a:r>
            <a:r>
              <a:rPr lang="zh-CN" altLang="zh-CN" sz="1800" dirty="0"/>
              <a:t>提高认识</a:t>
            </a:r>
          </a:p>
          <a:p>
            <a:r>
              <a:rPr lang="zh-CN" altLang="zh-CN" sz="1800" dirty="0"/>
              <a:t>了解自己人格中的缺陷。正视自己，扬长避短以适应社会环境。如果不能正视自己的缺陷，自我膨胀，放任自流，就会处处碰壁，导致病情发作。</a:t>
            </a:r>
          </a:p>
          <a:p>
            <a:r>
              <a:rPr lang="en-US" altLang="zh-CN" sz="1800" dirty="0"/>
              <a:t>(2)</a:t>
            </a:r>
            <a:r>
              <a:rPr lang="zh-CN" altLang="zh-CN" sz="1800" dirty="0"/>
              <a:t>情绪自我调整法</a:t>
            </a:r>
          </a:p>
          <a:p>
            <a:r>
              <a:rPr lang="zh-CN" altLang="zh-CN" sz="1800" dirty="0"/>
              <a:t>首先要做的便是向自己的同学好友做一番调查，听听他们对这种情绪表达的看法。对他们提出的看法，千万不要反驳，要扪心自问，这些情绪表现哪些是有意识的，哪些是无意识的；哪些是别人喜欢的，哪些是别人讨厌的。对别人讨厌的要坚决予以改进，而别人喜欢的则在表现强度上力求适中，对无意识的表现，可将其写下来，放在醒目处，不时自我提醒。</a:t>
            </a:r>
          </a:p>
        </p:txBody>
      </p:sp>
    </p:spTree>
    <p:extLst>
      <p:ext uri="{BB962C8B-B14F-4D97-AF65-F5344CB8AC3E}">
        <p14:creationId xmlns:p14="http://schemas.microsoft.com/office/powerpoint/2010/main" val="3938927051"/>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3568" y="1455421"/>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第一</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人格</a:t>
            </a:r>
            <a:r>
              <a:rPr lang="zh-CN" altLang="zh-CN" sz="2400" b="1" dirty="0">
                <a:latin typeface="微软雅黑" pitchFamily="34" charset="-122"/>
                <a:ea typeface="微软雅黑" pitchFamily="34" charset="-122"/>
              </a:rPr>
              <a:t>概述</a:t>
            </a:r>
          </a:p>
        </p:txBody>
      </p:sp>
      <p:sp>
        <p:nvSpPr>
          <p:cNvPr id="4" name="椭圆 3"/>
          <p:cNvSpPr/>
          <p:nvPr/>
        </p:nvSpPr>
        <p:spPr>
          <a:xfrm>
            <a:off x="6451568" y="964317"/>
            <a:ext cx="2692432" cy="2692432"/>
          </a:xfrm>
          <a:prstGeom prst="ellipse">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959093" y="1814243"/>
            <a:ext cx="1677382" cy="992579"/>
          </a:xfrm>
          <a:prstGeom prst="rect">
            <a:avLst/>
          </a:prstGeom>
          <a:noFill/>
        </p:spPr>
        <p:txBody>
          <a:bodyPr wrap="none" lIns="68580" tIns="34290" rIns="68580" bIns="34290" rtlCol="0">
            <a:spAutoFit/>
          </a:bodyPr>
          <a:lstStyle/>
          <a:p>
            <a:r>
              <a:rPr lang="zh-CN" altLang="en-US" sz="6000" dirty="0" smtClean="0">
                <a:solidFill>
                  <a:srgbClr val="00B050"/>
                </a:solidFill>
                <a:latin typeface="AvantGarde Md BT" pitchFamily="34" charset="0"/>
                <a:ea typeface="微软雅黑" pitchFamily="34" charset="-122"/>
              </a:rPr>
              <a:t>目录</a:t>
            </a:r>
            <a:endParaRPr lang="en-US" altLang="zh-CN" sz="6000" dirty="0">
              <a:solidFill>
                <a:srgbClr val="00B050"/>
              </a:solidFill>
              <a:latin typeface="AvantGarde Md BT" pitchFamily="34" charset="0"/>
              <a:ea typeface="微软雅黑" pitchFamily="34" charset="-122"/>
            </a:endParaRPr>
          </a:p>
        </p:txBody>
      </p:sp>
      <p:sp>
        <p:nvSpPr>
          <p:cNvPr id="11" name="矩形 10"/>
          <p:cNvSpPr/>
          <p:nvPr/>
        </p:nvSpPr>
        <p:spPr>
          <a:xfrm>
            <a:off x="683568" y="2142173"/>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第二</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常见的人格障碍及调试</a:t>
            </a:r>
          </a:p>
        </p:txBody>
      </p:sp>
      <p:sp>
        <p:nvSpPr>
          <p:cNvPr id="12" name="矩形 11"/>
          <p:cNvSpPr/>
          <p:nvPr/>
        </p:nvSpPr>
        <p:spPr>
          <a:xfrm>
            <a:off x="683568" y="2828925"/>
            <a:ext cx="5400600" cy="358822"/>
          </a:xfrm>
          <a:prstGeom prst="rect">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zh-CN" sz="2400" b="1" dirty="0">
                <a:latin typeface="微软雅黑" pitchFamily="34" charset="-122"/>
                <a:ea typeface="微软雅黑" pitchFamily="34" charset="-122"/>
              </a:rPr>
              <a:t>第三</a:t>
            </a:r>
            <a:r>
              <a:rPr lang="zh-CN" altLang="zh-CN" sz="2400" b="1" dirty="0" smtClean="0">
                <a:latin typeface="微软雅黑" pitchFamily="34" charset="-122"/>
                <a:ea typeface="微软雅黑" pitchFamily="34" charset="-122"/>
              </a:rPr>
              <a:t>节</a:t>
            </a:r>
            <a:r>
              <a:rPr lang="en-US" altLang="zh-CN" sz="2400" b="1" dirty="0" smtClean="0">
                <a:latin typeface="微软雅黑" pitchFamily="34" charset="-122"/>
                <a:ea typeface="微软雅黑" pitchFamily="34" charset="-122"/>
              </a:rPr>
              <a:t> </a:t>
            </a:r>
            <a:r>
              <a:rPr lang="zh-CN" altLang="zh-CN" sz="2400" b="1" dirty="0" smtClean="0">
                <a:latin typeface="微软雅黑" pitchFamily="34" charset="-122"/>
                <a:ea typeface="微软雅黑" pitchFamily="34" charset="-122"/>
              </a:rPr>
              <a:t>大学生</a:t>
            </a:r>
            <a:r>
              <a:rPr lang="zh-CN" altLang="zh-CN" sz="2400" b="1" dirty="0">
                <a:latin typeface="微软雅黑" pitchFamily="34" charset="-122"/>
                <a:ea typeface="微软雅黑" pitchFamily="34" charset="-122"/>
              </a:rPr>
              <a:t>健康人格的塑造</a:t>
            </a:r>
          </a:p>
        </p:txBody>
      </p:sp>
    </p:spTree>
    <p:extLst>
      <p:ext uri="{BB962C8B-B14F-4D97-AF65-F5344CB8AC3E}">
        <p14:creationId xmlns:p14="http://schemas.microsoft.com/office/powerpoint/2010/main" val="7865401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par>
                          <p:cTn id="19" fill="hold">
                            <p:stCondLst>
                              <p:cond delay="2500"/>
                            </p:stCondLst>
                            <p:childTnLst>
                              <p:par>
                                <p:cTn id="20" presetID="16" presetClass="entr" presetSubtype="37"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3000"/>
                            </p:stCondLst>
                            <p:childTnLst>
                              <p:par>
                                <p:cTn id="24" presetID="16" presetClass="entr" presetSubtype="37"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22" grpId="0"/>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910366"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第二</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常见的人格障碍及调试</a:t>
            </a:r>
          </a:p>
        </p:txBody>
      </p:sp>
      <p:sp>
        <p:nvSpPr>
          <p:cNvPr id="9" name="TextBox 8"/>
          <p:cNvSpPr txBox="1"/>
          <p:nvPr/>
        </p:nvSpPr>
        <p:spPr>
          <a:xfrm>
            <a:off x="513401" y="699542"/>
            <a:ext cx="2518959" cy="377026"/>
          </a:xfrm>
          <a:prstGeom prst="rect">
            <a:avLst/>
          </a:prstGeom>
          <a:noFill/>
        </p:spPr>
        <p:txBody>
          <a:bodyPr wrap="none" lIns="68580" tIns="34290" rIns="68580" bIns="34290" rtlCol="0">
            <a:spAutoFit/>
          </a:bodyPr>
          <a:lstStyle/>
          <a:p>
            <a:r>
              <a:rPr lang="zh-CN" altLang="zh-CN" sz="2000" b="1" dirty="0" smtClean="0"/>
              <a:t>五</a:t>
            </a:r>
            <a:r>
              <a:rPr lang="zh-CN" altLang="zh-CN" sz="2000" b="1" dirty="0"/>
              <a:t>、强迫型人格障碍</a:t>
            </a:r>
            <a:endParaRPr lang="zh-CN" altLang="zh-CN" sz="2000" dirty="0"/>
          </a:p>
        </p:txBody>
      </p:sp>
      <p:sp>
        <p:nvSpPr>
          <p:cNvPr id="2" name="矩形 1"/>
          <p:cNvSpPr/>
          <p:nvPr/>
        </p:nvSpPr>
        <p:spPr>
          <a:xfrm>
            <a:off x="549073" y="1076568"/>
            <a:ext cx="8055376" cy="3108543"/>
          </a:xfrm>
          <a:prstGeom prst="rect">
            <a:avLst/>
          </a:prstGeom>
        </p:spPr>
        <p:txBody>
          <a:bodyPr wrap="square">
            <a:spAutoFit/>
          </a:bodyPr>
          <a:lstStyle/>
          <a:p>
            <a:r>
              <a:rPr lang="en-US" altLang="zh-CN" sz="1800" dirty="0"/>
              <a:t>1.</a:t>
            </a:r>
            <a:r>
              <a:rPr lang="zh-CN" altLang="zh-CN" sz="1800" dirty="0"/>
              <a:t>强迫型人格障碍的表现</a:t>
            </a:r>
          </a:p>
          <a:p>
            <a:r>
              <a:rPr lang="zh-CN" altLang="zh-CN" sz="1600" dirty="0"/>
              <a:t>强迫型人格障碍是一种以要求严格和完美为主要特点的人格障碍，其行为特点常常表现为：做任何事情都要求完美无缺、按部就班、有条不紊，因而有时反会影响工作的效率；不合理地要求别人要严格按照他的方式做事，否则心里会感到很不痛快，对别人做事很不放心；总是犹豫不决，常常推迟或避免做出决定等。 </a:t>
            </a:r>
            <a:r>
              <a:rPr lang="en-US" altLang="zh-CN" sz="1600" dirty="0"/>
              <a:t>    </a:t>
            </a:r>
            <a:endParaRPr lang="zh-CN" altLang="zh-CN" sz="1600" dirty="0"/>
          </a:p>
          <a:p>
            <a:r>
              <a:rPr lang="en-US" altLang="zh-CN" sz="1800" dirty="0"/>
              <a:t>2.</a:t>
            </a:r>
            <a:r>
              <a:rPr lang="zh-CN" altLang="zh-CN" sz="1800" dirty="0"/>
              <a:t>强迫型人格障碍的表现</a:t>
            </a:r>
          </a:p>
          <a:p>
            <a:r>
              <a:rPr lang="en-US" altLang="zh-CN" sz="1600" dirty="0"/>
              <a:t>(1)</a:t>
            </a:r>
            <a:r>
              <a:rPr lang="zh-CN" altLang="zh-CN" sz="1600" dirty="0"/>
              <a:t>顺其自然法</a:t>
            </a:r>
          </a:p>
          <a:p>
            <a:r>
              <a:rPr lang="zh-CN" altLang="zh-CN" sz="1600" dirty="0"/>
              <a:t>对强迫型人格障碍的纠正主要是减轻和放松精神压力，最有效的方式是任何事顺其自然，该怎么办就怎么办，做了以后就不再去想它，也不要对做过的事进行评价。</a:t>
            </a:r>
          </a:p>
          <a:p>
            <a:r>
              <a:rPr lang="en-US" altLang="zh-CN" sz="1600" dirty="0"/>
              <a:t>(2)</a:t>
            </a:r>
            <a:r>
              <a:rPr lang="zh-CN" altLang="zh-CN" sz="1600" dirty="0"/>
              <a:t>当头棒喝法</a:t>
            </a:r>
          </a:p>
          <a:p>
            <a:r>
              <a:rPr lang="zh-CN" altLang="zh-CN" sz="1600" dirty="0"/>
              <a:t>当感到将要不能控制某些行为时，对自己大喝一声“停”或“不”，都是有效的。这时人的思维、行为的习惯被打乱，自我意识就能起作用了。</a:t>
            </a:r>
          </a:p>
        </p:txBody>
      </p:sp>
    </p:spTree>
    <p:extLst>
      <p:ext uri="{BB962C8B-B14F-4D97-AF65-F5344CB8AC3E}">
        <p14:creationId xmlns:p14="http://schemas.microsoft.com/office/powerpoint/2010/main" val="1019597063"/>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健康人格的塑造</a:t>
            </a:r>
          </a:p>
        </p:txBody>
      </p:sp>
      <p:sp>
        <p:nvSpPr>
          <p:cNvPr id="9" name="TextBox 8"/>
          <p:cNvSpPr txBox="1"/>
          <p:nvPr/>
        </p:nvSpPr>
        <p:spPr>
          <a:xfrm>
            <a:off x="513401" y="699542"/>
            <a:ext cx="3293209" cy="377026"/>
          </a:xfrm>
          <a:prstGeom prst="rect">
            <a:avLst/>
          </a:prstGeom>
          <a:noFill/>
        </p:spPr>
        <p:txBody>
          <a:bodyPr wrap="none" lIns="68580" tIns="34290" rIns="68580" bIns="34290" rtlCol="0">
            <a:spAutoFit/>
          </a:bodyPr>
          <a:lstStyle/>
          <a:p>
            <a:r>
              <a:rPr lang="zh-CN" altLang="zh-CN" sz="2000" b="1" dirty="0"/>
              <a:t> 一、大学生健康人格的特征</a:t>
            </a:r>
            <a:endParaRPr lang="zh-CN" altLang="zh-CN" sz="2000" dirty="0"/>
          </a:p>
        </p:txBody>
      </p:sp>
      <p:sp>
        <p:nvSpPr>
          <p:cNvPr id="2" name="矩形 1"/>
          <p:cNvSpPr/>
          <p:nvPr/>
        </p:nvSpPr>
        <p:spPr>
          <a:xfrm>
            <a:off x="549073" y="1076568"/>
            <a:ext cx="8055376" cy="2585323"/>
          </a:xfrm>
          <a:prstGeom prst="rect">
            <a:avLst/>
          </a:prstGeom>
        </p:spPr>
        <p:txBody>
          <a:bodyPr wrap="square">
            <a:spAutoFit/>
          </a:bodyPr>
          <a:lstStyle/>
          <a:p>
            <a:r>
              <a:rPr lang="zh-CN" altLang="zh-CN" sz="1800" dirty="0" smtClean="0"/>
              <a:t>归纳出一些适合当代大学生实际及符合社会发展需要的健康人格标准：</a:t>
            </a:r>
          </a:p>
          <a:p>
            <a:r>
              <a:rPr lang="en-US" altLang="zh-CN" sz="1800" dirty="0" smtClean="0"/>
              <a:t>(</a:t>
            </a:r>
            <a:r>
              <a:rPr lang="en-US" altLang="zh-CN" sz="1800" dirty="0"/>
              <a:t>1)</a:t>
            </a:r>
            <a:r>
              <a:rPr lang="zh-CN" altLang="zh-CN" sz="1800" dirty="0"/>
              <a:t>自我悦纳，接纳他人。客观地看待周围事物，表现出良好的适应性，也能因自己的理想追求保持一定的独立性。</a:t>
            </a:r>
          </a:p>
          <a:p>
            <a:r>
              <a:rPr lang="en-US" altLang="zh-CN" sz="1800" dirty="0"/>
              <a:t>(2)</a:t>
            </a:r>
            <a:r>
              <a:rPr lang="zh-CN" altLang="zh-CN" sz="1800" dirty="0"/>
              <a:t>稳定、乐观、开朗的情绪和良好的社会情感。乐观的人生态度是个人心理健康的基础也是健康人格的重要内容，可以说形成丰富而稳定的社会情感是人际和谐的表现。</a:t>
            </a:r>
          </a:p>
          <a:p>
            <a:r>
              <a:rPr lang="en-US" altLang="zh-CN" sz="1800" dirty="0"/>
              <a:t>(3)</a:t>
            </a:r>
            <a:r>
              <a:rPr lang="zh-CN" altLang="zh-CN" sz="1800" dirty="0"/>
              <a:t>坚韧的意志品质。有着良好的自制力和坚持不懈的精神。</a:t>
            </a:r>
          </a:p>
          <a:p>
            <a:r>
              <a:rPr lang="en-US" altLang="zh-CN" sz="1800" dirty="0"/>
              <a:t>(4)</a:t>
            </a:r>
            <a:r>
              <a:rPr lang="zh-CN" altLang="zh-CN" sz="1800" dirty="0"/>
              <a:t>能够充分发挥自己的潜能，把自己的智慧有效运用到能获得成功的工作和事业上。</a:t>
            </a:r>
          </a:p>
        </p:txBody>
      </p:sp>
    </p:spTree>
    <p:extLst>
      <p:ext uri="{BB962C8B-B14F-4D97-AF65-F5344CB8AC3E}">
        <p14:creationId xmlns:p14="http://schemas.microsoft.com/office/powerpoint/2010/main" val="2200699471"/>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3213059"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第三</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大学生</a:t>
            </a:r>
            <a:r>
              <a:rPr lang="zh-CN" altLang="zh-CN" sz="1800" b="1" dirty="0">
                <a:latin typeface="微软雅黑" pitchFamily="34" charset="-122"/>
                <a:ea typeface="微软雅黑" pitchFamily="34" charset="-122"/>
              </a:rPr>
              <a:t>健康人格的塑造</a:t>
            </a:r>
          </a:p>
        </p:txBody>
      </p:sp>
      <p:sp>
        <p:nvSpPr>
          <p:cNvPr id="9" name="TextBox 8"/>
          <p:cNvSpPr txBox="1"/>
          <p:nvPr/>
        </p:nvSpPr>
        <p:spPr>
          <a:xfrm>
            <a:off x="513401" y="699542"/>
            <a:ext cx="3293209" cy="377026"/>
          </a:xfrm>
          <a:prstGeom prst="rect">
            <a:avLst/>
          </a:prstGeom>
          <a:noFill/>
        </p:spPr>
        <p:txBody>
          <a:bodyPr wrap="none" lIns="68580" tIns="34290" rIns="68580" bIns="34290" rtlCol="0">
            <a:spAutoFit/>
          </a:bodyPr>
          <a:lstStyle/>
          <a:p>
            <a:r>
              <a:rPr lang="en-US" altLang="zh-CN" sz="2000" b="1" dirty="0"/>
              <a:t> </a:t>
            </a:r>
            <a:r>
              <a:rPr lang="zh-CN" altLang="zh-CN" sz="2000" b="1" dirty="0"/>
              <a:t>二、大学生健康人格的塑造</a:t>
            </a:r>
            <a:endParaRPr lang="zh-CN" altLang="zh-CN" sz="2000" dirty="0"/>
          </a:p>
        </p:txBody>
      </p:sp>
      <p:sp>
        <p:nvSpPr>
          <p:cNvPr id="2" name="矩形 1"/>
          <p:cNvSpPr/>
          <p:nvPr/>
        </p:nvSpPr>
        <p:spPr>
          <a:xfrm>
            <a:off x="549073" y="1076568"/>
            <a:ext cx="8055376" cy="369332"/>
          </a:xfrm>
          <a:prstGeom prst="rect">
            <a:avLst/>
          </a:prstGeom>
        </p:spPr>
        <p:txBody>
          <a:bodyPr wrap="square">
            <a:spAutoFit/>
          </a:bodyPr>
          <a:lstStyle/>
          <a:p>
            <a:r>
              <a:rPr lang="en-US" altLang="zh-CN" sz="1800" dirty="0"/>
              <a:t>1.</a:t>
            </a:r>
            <a:r>
              <a:rPr lang="zh-CN" altLang="zh-CN" sz="1800" dirty="0"/>
              <a:t>正确认识自我，优化人格整合</a:t>
            </a:r>
          </a:p>
        </p:txBody>
      </p:sp>
      <p:sp>
        <p:nvSpPr>
          <p:cNvPr id="5" name="矩形 4"/>
          <p:cNvSpPr/>
          <p:nvPr/>
        </p:nvSpPr>
        <p:spPr>
          <a:xfrm>
            <a:off x="549073" y="1445900"/>
            <a:ext cx="8055376" cy="369332"/>
          </a:xfrm>
          <a:prstGeom prst="rect">
            <a:avLst/>
          </a:prstGeom>
        </p:spPr>
        <p:txBody>
          <a:bodyPr wrap="square">
            <a:spAutoFit/>
          </a:bodyPr>
          <a:lstStyle/>
          <a:p>
            <a:r>
              <a:rPr lang="en-US" altLang="zh-CN" sz="1800" dirty="0"/>
              <a:t>2.</a:t>
            </a:r>
            <a:r>
              <a:rPr lang="zh-CN" altLang="zh-CN" sz="1800" dirty="0"/>
              <a:t>夯实知识基础，不断完善人格</a:t>
            </a:r>
          </a:p>
        </p:txBody>
      </p:sp>
      <p:sp>
        <p:nvSpPr>
          <p:cNvPr id="6" name="矩形 5"/>
          <p:cNvSpPr/>
          <p:nvPr/>
        </p:nvSpPr>
        <p:spPr>
          <a:xfrm>
            <a:off x="549073" y="1812297"/>
            <a:ext cx="8055376" cy="369332"/>
          </a:xfrm>
          <a:prstGeom prst="rect">
            <a:avLst/>
          </a:prstGeom>
        </p:spPr>
        <p:txBody>
          <a:bodyPr wrap="square">
            <a:spAutoFit/>
          </a:bodyPr>
          <a:lstStyle/>
          <a:p>
            <a:r>
              <a:rPr lang="en-US" altLang="zh-CN" sz="1800" dirty="0"/>
              <a:t>3.</a:t>
            </a:r>
            <a:r>
              <a:rPr lang="zh-CN" altLang="zh-CN" sz="1800" dirty="0"/>
              <a:t>积极参加实践活动，从小事做起</a:t>
            </a:r>
          </a:p>
        </p:txBody>
      </p:sp>
      <p:sp>
        <p:nvSpPr>
          <p:cNvPr id="7" name="矩形 6"/>
          <p:cNvSpPr/>
          <p:nvPr/>
        </p:nvSpPr>
        <p:spPr>
          <a:xfrm>
            <a:off x="549073" y="2181629"/>
            <a:ext cx="8055376" cy="369332"/>
          </a:xfrm>
          <a:prstGeom prst="rect">
            <a:avLst/>
          </a:prstGeom>
        </p:spPr>
        <p:txBody>
          <a:bodyPr wrap="square">
            <a:spAutoFit/>
          </a:bodyPr>
          <a:lstStyle/>
          <a:p>
            <a:r>
              <a:rPr lang="en-US" altLang="zh-CN" sz="1800" dirty="0"/>
              <a:t>4.</a:t>
            </a:r>
            <a:r>
              <a:rPr lang="zh-CN" altLang="zh-CN" sz="1800" dirty="0"/>
              <a:t>发展良好的人际关系，融入集体</a:t>
            </a:r>
          </a:p>
        </p:txBody>
      </p:sp>
      <p:sp>
        <p:nvSpPr>
          <p:cNvPr id="8" name="矩形 7"/>
          <p:cNvSpPr/>
          <p:nvPr/>
        </p:nvSpPr>
        <p:spPr>
          <a:xfrm>
            <a:off x="549073" y="2550961"/>
            <a:ext cx="8055376" cy="369332"/>
          </a:xfrm>
          <a:prstGeom prst="rect">
            <a:avLst/>
          </a:prstGeom>
        </p:spPr>
        <p:txBody>
          <a:bodyPr wrap="square">
            <a:spAutoFit/>
          </a:bodyPr>
          <a:lstStyle/>
          <a:p>
            <a:r>
              <a:rPr lang="en-US" altLang="zh-CN" sz="1800" dirty="0"/>
              <a:t>5.</a:t>
            </a:r>
            <a:r>
              <a:rPr lang="zh-CN" altLang="zh-CN" sz="1800" dirty="0"/>
              <a:t>锻炼身体，强健体魄</a:t>
            </a:r>
          </a:p>
        </p:txBody>
      </p:sp>
      <p:sp>
        <p:nvSpPr>
          <p:cNvPr id="10" name="矩形 9"/>
          <p:cNvSpPr/>
          <p:nvPr/>
        </p:nvSpPr>
        <p:spPr>
          <a:xfrm>
            <a:off x="549073" y="2920293"/>
            <a:ext cx="8055376" cy="369332"/>
          </a:xfrm>
          <a:prstGeom prst="rect">
            <a:avLst/>
          </a:prstGeom>
        </p:spPr>
        <p:txBody>
          <a:bodyPr wrap="square">
            <a:spAutoFit/>
          </a:bodyPr>
          <a:lstStyle/>
          <a:p>
            <a:r>
              <a:rPr lang="en-US" altLang="zh-CN" sz="1800" dirty="0"/>
              <a:t>6.</a:t>
            </a:r>
            <a:r>
              <a:rPr lang="zh-CN" altLang="zh-CN" sz="1800" dirty="0"/>
              <a:t>防止“过犹不及”</a:t>
            </a:r>
          </a:p>
        </p:txBody>
      </p:sp>
    </p:spTree>
    <p:extLst>
      <p:ext uri="{BB962C8B-B14F-4D97-AF65-F5344CB8AC3E}">
        <p14:creationId xmlns:p14="http://schemas.microsoft.com/office/powerpoint/2010/main" val="1134257565"/>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1779662"/>
            <a:ext cx="9144000" cy="1177245"/>
          </a:xfrm>
          <a:prstGeom prst="rect">
            <a:avLst/>
          </a:prstGeom>
        </p:spPr>
        <p:txBody>
          <a:bodyPr wrap="square" lIns="68562" tIns="34281" rIns="68562" bIns="34281">
            <a:spAutoFit/>
          </a:bodyPr>
          <a:lstStyle/>
          <a:p>
            <a:pPr algn="ctr"/>
            <a:r>
              <a:rPr lang="en-US" altLang="zh-CN" sz="7200" b="1" dirty="0" smtClean="0">
                <a:solidFill>
                  <a:schemeClr val="bg1"/>
                </a:solidFill>
                <a:latin typeface="微软雅黑" panose="020B0503020204020204" pitchFamily="34" charset="-122"/>
                <a:ea typeface="微软雅黑" panose="020B0503020204020204" pitchFamily="34" charset="-122"/>
              </a:rPr>
              <a:t>THANKS</a:t>
            </a:r>
            <a:endParaRPr lang="zh-CN" altLang="en-US" sz="7200" dirty="0">
              <a:solidFill>
                <a:schemeClr val="bg1"/>
              </a:solidFill>
            </a:endParaRPr>
          </a:p>
        </p:txBody>
      </p:sp>
    </p:spTree>
    <p:extLst>
      <p:ext uri="{BB962C8B-B14F-4D97-AF65-F5344CB8AC3E}">
        <p14:creationId xmlns:p14="http://schemas.microsoft.com/office/powerpoint/2010/main" val="327096740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iterate type="lt">
                                    <p:tmPct val="10000"/>
                                  </p:iterate>
                                  <p:childTnLst>
                                    <p:set>
                                      <p:cBhvr>
                                        <p:cTn id="6" dur="1" fill="hold">
                                          <p:stCondLst>
                                            <p:cond delay="0"/>
                                          </p:stCondLst>
                                        </p:cTn>
                                        <p:tgtEl>
                                          <p:spTgt spid="31">
                                            <p:txEl>
                                              <p:pRg st="0" end="0"/>
                                            </p:txEl>
                                          </p:spTgt>
                                        </p:tgtEl>
                                        <p:attrNameLst>
                                          <p:attrName>style.visibility</p:attrName>
                                        </p:attrNameLst>
                                      </p:cBhvr>
                                      <p:to>
                                        <p:strVal val="visible"/>
                                      </p:to>
                                    </p:set>
                                    <p:anim calcmode="lin" valueType="num">
                                      <p:cBhvr>
                                        <p:cTn id="7" dur="10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10" dur="10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一、人格的内涵</a:t>
            </a:r>
            <a:endParaRPr lang="zh-CN" altLang="zh-CN" sz="2000" dirty="0"/>
          </a:p>
        </p:txBody>
      </p:sp>
      <p:sp>
        <p:nvSpPr>
          <p:cNvPr id="2" name="矩形 1"/>
          <p:cNvSpPr/>
          <p:nvPr/>
        </p:nvSpPr>
        <p:spPr>
          <a:xfrm>
            <a:off x="549073" y="1203598"/>
            <a:ext cx="8055376" cy="1631216"/>
          </a:xfrm>
          <a:prstGeom prst="rect">
            <a:avLst/>
          </a:prstGeom>
        </p:spPr>
        <p:txBody>
          <a:bodyPr wrap="square">
            <a:spAutoFit/>
          </a:bodyPr>
          <a:lstStyle/>
          <a:p>
            <a:r>
              <a:rPr lang="zh-CN" altLang="zh-CN" sz="2000" dirty="0"/>
              <a:t>由于心理学家各自的研究取向不同，因而对人格的看法也有很大的差异。综合各家的看法，可以将人格的概念界定为：个体在遗传的基础上，通过与后天环境的相互 作用而形成的，区别于他人的、相对稳定的和具有独特倾向性的心理特征的总和。包括气质、性格、能力、需要、动机、兴趣、爱好、理想、信念等方面内容。</a:t>
            </a:r>
          </a:p>
        </p:txBody>
      </p:sp>
    </p:spTree>
    <p:extLst>
      <p:ext uri="{BB962C8B-B14F-4D97-AF65-F5344CB8AC3E}">
        <p14:creationId xmlns:p14="http://schemas.microsoft.com/office/powerpoint/2010/main" val="1257843100"/>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二、人格的特征</a:t>
            </a:r>
            <a:endParaRPr lang="zh-CN" altLang="zh-CN" sz="2000" dirty="0"/>
          </a:p>
        </p:txBody>
      </p:sp>
      <p:sp>
        <p:nvSpPr>
          <p:cNvPr id="2" name="矩形 1"/>
          <p:cNvSpPr/>
          <p:nvPr/>
        </p:nvSpPr>
        <p:spPr>
          <a:xfrm>
            <a:off x="549073" y="1203598"/>
            <a:ext cx="8055376" cy="1938992"/>
          </a:xfrm>
          <a:prstGeom prst="rect">
            <a:avLst/>
          </a:prstGeom>
        </p:spPr>
        <p:txBody>
          <a:bodyPr wrap="square">
            <a:spAutoFit/>
          </a:bodyPr>
          <a:lstStyle/>
          <a:p>
            <a:r>
              <a:rPr lang="en-US" altLang="zh-CN" sz="2000" dirty="0"/>
              <a:t>1.</a:t>
            </a:r>
            <a:r>
              <a:rPr lang="zh-CN" altLang="zh-CN" sz="2000" dirty="0" smtClean="0"/>
              <a:t>独特性</a:t>
            </a:r>
            <a:endParaRPr lang="en-US" altLang="zh-CN" sz="2000" dirty="0" smtClean="0"/>
          </a:p>
          <a:p>
            <a:r>
              <a:rPr lang="zh-CN" altLang="zh-CN" sz="2000" dirty="0"/>
              <a:t>人格是在遗传、成熟、环境、教育等先、后天环境交互作用下形成的。不同的遗传、教育和环境的影响，形成了各自独特的心理特点。如生活中有人钟爱体育，有人酷爱美术；有的人热情开朗，有的人冷漠孤僻；有的人积极进取，有的人顽固自守；有的人沉默寡言，有的人豪爽健谈等</a:t>
            </a:r>
            <a:r>
              <a:rPr lang="en-US" altLang="zh-CN" sz="2000" dirty="0" smtClean="0"/>
              <a:t>.</a:t>
            </a:r>
            <a:endParaRPr lang="zh-CN" altLang="zh-CN" sz="2000" dirty="0"/>
          </a:p>
        </p:txBody>
      </p:sp>
    </p:spTree>
    <p:extLst>
      <p:ext uri="{BB962C8B-B14F-4D97-AF65-F5344CB8AC3E}">
        <p14:creationId xmlns:p14="http://schemas.microsoft.com/office/powerpoint/2010/main" val="2578378053"/>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二、人格的特征</a:t>
            </a:r>
            <a:endParaRPr lang="zh-CN" altLang="zh-CN" sz="2000" dirty="0"/>
          </a:p>
        </p:txBody>
      </p:sp>
      <p:sp>
        <p:nvSpPr>
          <p:cNvPr id="2" name="矩形 1"/>
          <p:cNvSpPr/>
          <p:nvPr/>
        </p:nvSpPr>
        <p:spPr>
          <a:xfrm>
            <a:off x="549073" y="1203598"/>
            <a:ext cx="8055376" cy="1938992"/>
          </a:xfrm>
          <a:prstGeom prst="rect">
            <a:avLst/>
          </a:prstGeom>
        </p:spPr>
        <p:txBody>
          <a:bodyPr wrap="square">
            <a:spAutoFit/>
          </a:bodyPr>
          <a:lstStyle/>
          <a:p>
            <a:r>
              <a:rPr lang="en-US" altLang="zh-CN" sz="2000" dirty="0"/>
              <a:t>2.</a:t>
            </a:r>
            <a:r>
              <a:rPr lang="zh-CN" altLang="zh-CN" sz="2000" dirty="0"/>
              <a:t>稳定性</a:t>
            </a:r>
          </a:p>
          <a:p>
            <a:r>
              <a:rPr lang="zh-CN" altLang="zh-CN" sz="2000" dirty="0"/>
              <a:t>一个人在出生后，通过教育和参加社会实践，逐渐形成一定的行动动机、理想、信念、人生观。在一定倾向性的指引下，使自己的心理面貌在不同的生活情况中可以显示出相同的品质，构成稳定的人格。人格的稳定性就是指那些经常表现出来的特点，是一贯的行为方式的总和。正如我们所说：“江山易改，本性难移。” </a:t>
            </a:r>
          </a:p>
        </p:txBody>
      </p:sp>
    </p:spTree>
    <p:extLst>
      <p:ext uri="{BB962C8B-B14F-4D97-AF65-F5344CB8AC3E}">
        <p14:creationId xmlns:p14="http://schemas.microsoft.com/office/powerpoint/2010/main" val="76188129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二、人格的特征</a:t>
            </a:r>
            <a:endParaRPr lang="zh-CN" altLang="zh-CN" sz="2000" dirty="0"/>
          </a:p>
        </p:txBody>
      </p:sp>
      <p:sp>
        <p:nvSpPr>
          <p:cNvPr id="2" name="矩形 1"/>
          <p:cNvSpPr/>
          <p:nvPr/>
        </p:nvSpPr>
        <p:spPr>
          <a:xfrm>
            <a:off x="549073" y="1203598"/>
            <a:ext cx="8055376" cy="2862322"/>
          </a:xfrm>
          <a:prstGeom prst="rect">
            <a:avLst/>
          </a:prstGeom>
        </p:spPr>
        <p:txBody>
          <a:bodyPr wrap="square">
            <a:spAutoFit/>
          </a:bodyPr>
          <a:lstStyle/>
          <a:p>
            <a:r>
              <a:rPr lang="en-US" altLang="zh-CN" sz="2000" dirty="0"/>
              <a:t>3.</a:t>
            </a:r>
            <a:r>
              <a:rPr lang="zh-CN" altLang="zh-CN" sz="2000" dirty="0"/>
              <a:t>整体性</a:t>
            </a:r>
          </a:p>
          <a:p>
            <a:r>
              <a:rPr lang="zh-CN" altLang="zh-CN" sz="2000" dirty="0"/>
              <a:t>心理人格是人的各种人格倾向性和人格特征的有机结合。这些成分或特征不是孤立地存在着，也不是由各种特征简单地堆积和组合起来的，而是依据一定的内容、秩序与规则有机组合起来的动力系统。人格的整体性有多方面表现。一方面表现为人格的内在统一性。一个有血有肉的活生生的正常人，总是能够正确地认识和评价自己，能及时地调整在人的内部心理世界中出现的相互矛盾的心理冲突，这样才能使他的动机和行为之间经常保持和谐一致。一个人失去了人格内在统一性，这个人的人格就是不正常的，是一种人格分裂现象。</a:t>
            </a:r>
          </a:p>
        </p:txBody>
      </p:sp>
    </p:spTree>
    <p:extLst>
      <p:ext uri="{BB962C8B-B14F-4D97-AF65-F5344CB8AC3E}">
        <p14:creationId xmlns:p14="http://schemas.microsoft.com/office/powerpoint/2010/main" val="2059022553"/>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1945084" cy="377026"/>
          </a:xfrm>
          <a:prstGeom prst="rect">
            <a:avLst/>
          </a:prstGeom>
          <a:noFill/>
        </p:spPr>
        <p:txBody>
          <a:bodyPr wrap="none" lIns="68580" tIns="34290" rIns="68580" bIns="34290" rtlCol="0">
            <a:spAutoFit/>
          </a:bodyPr>
          <a:lstStyle/>
          <a:p>
            <a:r>
              <a:rPr lang="zh-CN" altLang="zh-CN" sz="2000" b="1" dirty="0"/>
              <a:t>二、人格的特征</a:t>
            </a:r>
            <a:endParaRPr lang="zh-CN" altLang="zh-CN" sz="2000" dirty="0"/>
          </a:p>
        </p:txBody>
      </p:sp>
      <p:sp>
        <p:nvSpPr>
          <p:cNvPr id="2" name="矩形 1"/>
          <p:cNvSpPr/>
          <p:nvPr/>
        </p:nvSpPr>
        <p:spPr>
          <a:xfrm>
            <a:off x="549073" y="1203598"/>
            <a:ext cx="8055376" cy="2246769"/>
          </a:xfrm>
          <a:prstGeom prst="rect">
            <a:avLst/>
          </a:prstGeom>
        </p:spPr>
        <p:txBody>
          <a:bodyPr wrap="square">
            <a:spAutoFit/>
          </a:bodyPr>
          <a:lstStyle/>
          <a:p>
            <a:r>
              <a:rPr lang="en-US" altLang="zh-CN" sz="2000" dirty="0"/>
              <a:t>4.</a:t>
            </a:r>
            <a:r>
              <a:rPr lang="zh-CN" altLang="zh-CN" sz="2000" dirty="0"/>
              <a:t>功能性</a:t>
            </a:r>
          </a:p>
          <a:p>
            <a:r>
              <a:rPr lang="zh-CN" altLang="zh-CN" sz="2000" dirty="0"/>
              <a:t>人格是一个人生活成败、喜怒哀乐的根源。人格决定了一个人的生活方式，支配着人的生活与成败，甚至有时会决定一个人的命运。人们常常使用人格特征解释某人的言行及事件的原因。面对挫折与失败，坚强者发奋拼搏，怯懦者一蹶不振。当人格功能发挥正常时，表现为健康而有力；当人格功能失调时，就会表现出懦弱、无力、失控甚至变态。</a:t>
            </a:r>
          </a:p>
        </p:txBody>
      </p:sp>
    </p:spTree>
    <p:extLst>
      <p:ext uri="{BB962C8B-B14F-4D97-AF65-F5344CB8AC3E}">
        <p14:creationId xmlns:p14="http://schemas.microsoft.com/office/powerpoint/2010/main" val="2005134303"/>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三、人格形成的影响因素</a:t>
            </a:r>
            <a:endParaRPr lang="zh-CN" altLang="zh-CN" sz="2000" dirty="0"/>
          </a:p>
        </p:txBody>
      </p:sp>
      <p:sp>
        <p:nvSpPr>
          <p:cNvPr id="2" name="矩形 1"/>
          <p:cNvSpPr/>
          <p:nvPr/>
        </p:nvSpPr>
        <p:spPr>
          <a:xfrm>
            <a:off x="549073" y="1203598"/>
            <a:ext cx="8055376" cy="1631216"/>
          </a:xfrm>
          <a:prstGeom prst="rect">
            <a:avLst/>
          </a:prstGeom>
        </p:spPr>
        <p:txBody>
          <a:bodyPr wrap="square">
            <a:spAutoFit/>
          </a:bodyPr>
          <a:lstStyle/>
          <a:p>
            <a:r>
              <a:rPr lang="en-US" altLang="zh-CN" sz="2000" dirty="0"/>
              <a:t>1.</a:t>
            </a:r>
            <a:r>
              <a:rPr lang="zh-CN" altLang="zh-CN" sz="2000" dirty="0"/>
              <a:t>先天遗传因素</a:t>
            </a:r>
          </a:p>
          <a:p>
            <a:r>
              <a:rPr lang="zh-CN" altLang="zh-CN" sz="2000" dirty="0"/>
              <a:t>遗传因素是指通过受精作用，父母的特征</a:t>
            </a:r>
            <a:r>
              <a:rPr lang="en-US" altLang="zh-CN" sz="2000" dirty="0"/>
              <a:t>(</a:t>
            </a:r>
            <a:r>
              <a:rPr lang="zh-CN" altLang="zh-CN" sz="2000" dirty="0"/>
              <a:t>包括生理的心理的</a:t>
            </a:r>
            <a:r>
              <a:rPr lang="en-US" altLang="zh-CN" sz="2000" dirty="0"/>
              <a:t>)</a:t>
            </a:r>
            <a:r>
              <a:rPr lang="zh-CN" altLang="zh-CN" sz="2000" dirty="0"/>
              <a:t>传递给子女的一种生理变化过程。个体的形成是父亲的遗传信息和母亲的遗传信息结合的结果，因此父亲或母亲性格上的某些特点就有可能遗传给子女。大量的研究证实了这个观点。</a:t>
            </a:r>
          </a:p>
        </p:txBody>
      </p:sp>
    </p:spTree>
    <p:extLst>
      <p:ext uri="{BB962C8B-B14F-4D97-AF65-F5344CB8AC3E}">
        <p14:creationId xmlns:p14="http://schemas.microsoft.com/office/powerpoint/2010/main" val="4396862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13401" y="198451"/>
            <a:ext cx="1818447" cy="346249"/>
          </a:xfrm>
          <a:prstGeom prst="rect">
            <a:avLst/>
          </a:prstGeom>
          <a:noFill/>
        </p:spPr>
        <p:txBody>
          <a:bodyPr wrap="none" lIns="68580" tIns="34290" rIns="68580" bIns="34290" rtlCol="0">
            <a:spAutoFit/>
          </a:bodyPr>
          <a:lstStyle/>
          <a:p>
            <a:r>
              <a:rPr lang="zh-CN" altLang="zh-CN" sz="1800" b="1" dirty="0">
                <a:latin typeface="微软雅黑" pitchFamily="34" charset="-122"/>
                <a:ea typeface="微软雅黑" pitchFamily="34" charset="-122"/>
              </a:rPr>
              <a:t>第一</a:t>
            </a:r>
            <a:r>
              <a:rPr lang="zh-CN" altLang="zh-CN" sz="1800" b="1" dirty="0" smtClean="0">
                <a:latin typeface="微软雅黑" pitchFamily="34" charset="-122"/>
                <a:ea typeface="微软雅黑" pitchFamily="34" charset="-122"/>
              </a:rPr>
              <a:t>节</a:t>
            </a:r>
            <a:r>
              <a:rPr lang="en-US" altLang="zh-CN" sz="1800" b="1" dirty="0" smtClean="0">
                <a:latin typeface="微软雅黑" pitchFamily="34" charset="-122"/>
                <a:ea typeface="微软雅黑" pitchFamily="34" charset="-122"/>
              </a:rPr>
              <a:t> </a:t>
            </a:r>
            <a:r>
              <a:rPr lang="zh-CN" altLang="zh-CN" sz="1800" b="1" dirty="0" smtClean="0">
                <a:latin typeface="微软雅黑" pitchFamily="34" charset="-122"/>
                <a:ea typeface="微软雅黑" pitchFamily="34" charset="-122"/>
              </a:rPr>
              <a:t>人格</a:t>
            </a:r>
            <a:r>
              <a:rPr lang="zh-CN" altLang="zh-CN" sz="1800" b="1" dirty="0">
                <a:latin typeface="微软雅黑" pitchFamily="34" charset="-122"/>
                <a:ea typeface="微软雅黑" pitchFamily="34" charset="-122"/>
              </a:rPr>
              <a:t>概述</a:t>
            </a:r>
          </a:p>
        </p:txBody>
      </p:sp>
      <p:sp>
        <p:nvSpPr>
          <p:cNvPr id="9" name="TextBox 8"/>
          <p:cNvSpPr txBox="1"/>
          <p:nvPr/>
        </p:nvSpPr>
        <p:spPr>
          <a:xfrm>
            <a:off x="513401" y="699542"/>
            <a:ext cx="3035126" cy="377026"/>
          </a:xfrm>
          <a:prstGeom prst="rect">
            <a:avLst/>
          </a:prstGeom>
          <a:noFill/>
        </p:spPr>
        <p:txBody>
          <a:bodyPr wrap="none" lIns="68580" tIns="34290" rIns="68580" bIns="34290" rtlCol="0">
            <a:spAutoFit/>
          </a:bodyPr>
          <a:lstStyle/>
          <a:p>
            <a:r>
              <a:rPr lang="zh-CN" altLang="zh-CN" sz="2000" b="1" dirty="0"/>
              <a:t> 三、人格形成的影响因素</a:t>
            </a:r>
            <a:endParaRPr lang="zh-CN" altLang="zh-CN" sz="2000" dirty="0"/>
          </a:p>
        </p:txBody>
      </p:sp>
      <p:sp>
        <p:nvSpPr>
          <p:cNvPr id="2" name="矩形 1"/>
          <p:cNvSpPr/>
          <p:nvPr/>
        </p:nvSpPr>
        <p:spPr>
          <a:xfrm>
            <a:off x="549073" y="1203598"/>
            <a:ext cx="8055376" cy="400110"/>
          </a:xfrm>
          <a:prstGeom prst="rect">
            <a:avLst/>
          </a:prstGeom>
        </p:spPr>
        <p:txBody>
          <a:bodyPr wrap="square">
            <a:spAutoFit/>
          </a:bodyPr>
          <a:lstStyle/>
          <a:p>
            <a:r>
              <a:rPr lang="en-US" altLang="zh-CN" sz="2000" dirty="0"/>
              <a:t>2.</a:t>
            </a:r>
            <a:r>
              <a:rPr lang="zh-CN" altLang="zh-CN" sz="2000" dirty="0"/>
              <a:t>后天环境因素</a:t>
            </a:r>
          </a:p>
        </p:txBody>
      </p:sp>
      <p:sp>
        <p:nvSpPr>
          <p:cNvPr id="5" name="矩形 4"/>
          <p:cNvSpPr/>
          <p:nvPr/>
        </p:nvSpPr>
        <p:spPr>
          <a:xfrm>
            <a:off x="549073" y="1603708"/>
            <a:ext cx="8055376" cy="1631216"/>
          </a:xfrm>
          <a:prstGeom prst="rect">
            <a:avLst/>
          </a:prstGeom>
        </p:spPr>
        <p:txBody>
          <a:bodyPr wrap="square">
            <a:spAutoFit/>
          </a:bodyPr>
          <a:lstStyle/>
          <a:p>
            <a:r>
              <a:rPr lang="en-US" altLang="zh-CN" sz="2000" dirty="0"/>
              <a:t>(1)</a:t>
            </a:r>
            <a:r>
              <a:rPr lang="zh-CN" altLang="zh-CN" sz="2000" dirty="0"/>
              <a:t>家庭</a:t>
            </a:r>
            <a:r>
              <a:rPr lang="zh-CN" altLang="zh-CN" sz="2000" dirty="0" smtClean="0"/>
              <a:t>影响</a:t>
            </a:r>
            <a:endParaRPr lang="en-US" altLang="zh-CN" sz="2000" dirty="0" smtClean="0"/>
          </a:p>
          <a:p>
            <a:r>
              <a:rPr lang="en-US" altLang="zh-CN" sz="2000" dirty="0" smtClean="0"/>
              <a:t>(</a:t>
            </a:r>
            <a:r>
              <a:rPr lang="en-US" altLang="zh-CN" sz="2000" dirty="0"/>
              <a:t>2)</a:t>
            </a:r>
            <a:r>
              <a:rPr lang="zh-CN" altLang="zh-CN" sz="2000" dirty="0"/>
              <a:t>童年的</a:t>
            </a:r>
            <a:r>
              <a:rPr lang="zh-CN" altLang="zh-CN" sz="2000" dirty="0" smtClean="0"/>
              <a:t>经验</a:t>
            </a:r>
            <a:endParaRPr lang="en-US" altLang="zh-CN" sz="2000" dirty="0" smtClean="0"/>
          </a:p>
          <a:p>
            <a:r>
              <a:rPr lang="en-US" altLang="zh-CN" sz="2000" dirty="0"/>
              <a:t>(3)</a:t>
            </a:r>
            <a:r>
              <a:rPr lang="zh-CN" altLang="zh-CN" sz="2000" dirty="0"/>
              <a:t>社会文化环境</a:t>
            </a:r>
          </a:p>
          <a:p>
            <a:r>
              <a:rPr lang="en-US" altLang="zh-CN" sz="2000" dirty="0" smtClean="0"/>
              <a:t>(</a:t>
            </a:r>
            <a:r>
              <a:rPr lang="en-US" altLang="zh-CN" sz="2000" dirty="0"/>
              <a:t>4)</a:t>
            </a:r>
            <a:r>
              <a:rPr lang="zh-CN" altLang="zh-CN" sz="2000" dirty="0" smtClean="0"/>
              <a:t>学校</a:t>
            </a:r>
            <a:endParaRPr lang="en-US" altLang="zh-CN" sz="2000" dirty="0" smtClean="0"/>
          </a:p>
          <a:p>
            <a:r>
              <a:rPr lang="en-US" altLang="zh-CN" sz="2000" dirty="0" smtClean="0"/>
              <a:t>(</a:t>
            </a:r>
            <a:r>
              <a:rPr lang="en-US" altLang="zh-CN" sz="2000" dirty="0"/>
              <a:t>5)</a:t>
            </a:r>
            <a:r>
              <a:rPr lang="zh-CN" altLang="zh-CN" sz="2000" dirty="0"/>
              <a:t>自然物理</a:t>
            </a:r>
            <a:r>
              <a:rPr lang="zh-CN" altLang="zh-CN" sz="2000" dirty="0" smtClean="0"/>
              <a:t>因素</a:t>
            </a:r>
            <a:endParaRPr lang="zh-CN" altLang="zh-CN" sz="2000" dirty="0"/>
          </a:p>
        </p:txBody>
      </p:sp>
      <p:sp>
        <p:nvSpPr>
          <p:cNvPr id="3" name="矩形 2"/>
          <p:cNvSpPr/>
          <p:nvPr/>
        </p:nvSpPr>
        <p:spPr>
          <a:xfrm>
            <a:off x="4211960" y="1957651"/>
            <a:ext cx="4572000" cy="2554545"/>
          </a:xfrm>
          <a:prstGeom prst="rect">
            <a:avLst/>
          </a:prstGeom>
          <a:solidFill>
            <a:srgbClr val="B2D76E"/>
          </a:solidFill>
        </p:spPr>
        <p:txBody>
          <a:bodyPr>
            <a:spAutoFit/>
          </a:bodyPr>
          <a:lstStyle/>
          <a:p>
            <a:r>
              <a:rPr lang="zh-CN" altLang="en-US" sz="1600" dirty="0" smtClean="0"/>
              <a:t>孟子</a:t>
            </a:r>
            <a:r>
              <a:rPr lang="zh-CN" altLang="en-US" sz="1600" dirty="0"/>
              <a:t>小时候很贪玩</a:t>
            </a:r>
            <a:r>
              <a:rPr lang="en-US" altLang="zh-CN" sz="1600" dirty="0"/>
              <a:t>,</a:t>
            </a:r>
            <a:r>
              <a:rPr lang="zh-CN" altLang="en-US" sz="1600" dirty="0"/>
              <a:t>模仿性很强</a:t>
            </a:r>
            <a:r>
              <a:rPr lang="en-US" altLang="zh-CN" sz="1600" dirty="0"/>
              <a:t>.</a:t>
            </a:r>
            <a:r>
              <a:rPr lang="zh-CN" altLang="en-US" sz="1600" dirty="0"/>
              <a:t>他家原来住在坟地附近</a:t>
            </a:r>
            <a:r>
              <a:rPr lang="en-US" altLang="zh-CN" sz="1600" dirty="0"/>
              <a:t>,</a:t>
            </a:r>
            <a:r>
              <a:rPr lang="zh-CN" altLang="en-US" sz="1600" dirty="0"/>
              <a:t>他常常玩筑坟墓</a:t>
            </a:r>
            <a:r>
              <a:rPr lang="zh-CN" altLang="en-US" sz="1600" dirty="0" smtClean="0"/>
              <a:t>或学</a:t>
            </a:r>
            <a:r>
              <a:rPr lang="zh-CN" altLang="en-US" sz="1600" dirty="0"/>
              <a:t>别人哭拜的游戏</a:t>
            </a:r>
            <a:r>
              <a:rPr lang="en-US" altLang="zh-CN" sz="1600" dirty="0"/>
              <a:t>.</a:t>
            </a:r>
            <a:r>
              <a:rPr lang="zh-CN" altLang="en-US" sz="1600" dirty="0"/>
              <a:t>母亲认为这样不好</a:t>
            </a:r>
            <a:r>
              <a:rPr lang="en-US" altLang="zh-CN" sz="1600" dirty="0"/>
              <a:t>,</a:t>
            </a:r>
            <a:r>
              <a:rPr lang="zh-CN" altLang="en-US" sz="1600" dirty="0"/>
              <a:t>就把家搬到集市附近</a:t>
            </a:r>
            <a:r>
              <a:rPr lang="en-US" altLang="zh-CN" sz="1600" dirty="0"/>
              <a:t>,</a:t>
            </a:r>
            <a:r>
              <a:rPr lang="zh-CN" altLang="en-US" sz="1600" dirty="0"/>
              <a:t>孟子又模仿别人</a:t>
            </a:r>
            <a:r>
              <a:rPr lang="zh-CN" altLang="en-US" sz="1600" dirty="0" smtClean="0"/>
              <a:t>做生意</a:t>
            </a:r>
            <a:r>
              <a:rPr lang="zh-CN" altLang="en-US" sz="1600" dirty="0"/>
              <a:t>和杀猪的游戏</a:t>
            </a:r>
            <a:r>
              <a:rPr lang="en-US" altLang="zh-CN" sz="1600" dirty="0"/>
              <a:t>.</a:t>
            </a:r>
            <a:r>
              <a:rPr lang="zh-CN" altLang="en-US" sz="1600" dirty="0"/>
              <a:t>孟母认为这个环境也不好</a:t>
            </a:r>
            <a:r>
              <a:rPr lang="en-US" altLang="zh-CN" sz="1600" dirty="0"/>
              <a:t>,</a:t>
            </a:r>
            <a:r>
              <a:rPr lang="zh-CN" altLang="en-US" sz="1600" dirty="0"/>
              <a:t>就把家搬到学堂旁边</a:t>
            </a:r>
            <a:r>
              <a:rPr lang="en-US" altLang="zh-CN" sz="1600" dirty="0"/>
              <a:t>.</a:t>
            </a:r>
            <a:r>
              <a:rPr lang="zh-CN" altLang="en-US" sz="1600" dirty="0"/>
              <a:t>孟子就</a:t>
            </a:r>
            <a:r>
              <a:rPr lang="zh-CN" altLang="en-US" sz="1600" dirty="0" smtClean="0"/>
              <a:t>跟着学生们</a:t>
            </a:r>
            <a:r>
              <a:rPr lang="zh-CN" altLang="en-US" sz="1600" dirty="0"/>
              <a:t>学习礼节和知识</a:t>
            </a:r>
            <a:r>
              <a:rPr lang="en-US" altLang="zh-CN" sz="1600" dirty="0"/>
              <a:t>.</a:t>
            </a:r>
            <a:r>
              <a:rPr lang="zh-CN" altLang="en-US" sz="1600" dirty="0"/>
              <a:t>孟母认为这才是孩子应该学习的</a:t>
            </a:r>
            <a:r>
              <a:rPr lang="en-US" altLang="zh-CN" sz="1600" dirty="0"/>
              <a:t>,</a:t>
            </a:r>
            <a:r>
              <a:rPr lang="zh-CN" altLang="en-US" sz="1600" dirty="0"/>
              <a:t>心里很高兴</a:t>
            </a:r>
            <a:r>
              <a:rPr lang="en-US" altLang="zh-CN" sz="1600" dirty="0"/>
              <a:t>,</a:t>
            </a:r>
            <a:r>
              <a:rPr lang="zh-CN" altLang="en-US" sz="1600" dirty="0"/>
              <a:t>就不再</a:t>
            </a:r>
            <a:r>
              <a:rPr lang="zh-CN" altLang="en-US" sz="1600" dirty="0" smtClean="0"/>
              <a:t>搬家</a:t>
            </a:r>
            <a:r>
              <a:rPr lang="zh-CN" altLang="en-US" sz="1600" dirty="0"/>
              <a:t>了</a:t>
            </a:r>
            <a:r>
              <a:rPr lang="en-US" altLang="zh-CN" sz="1600" dirty="0"/>
              <a:t>.</a:t>
            </a:r>
          </a:p>
          <a:p>
            <a:r>
              <a:rPr lang="zh-CN" altLang="en-US" sz="1600" dirty="0"/>
              <a:t>孟母三迁的故事充分说明社会文化环境对人的成长和人格的形成有很重要的</a:t>
            </a:r>
          </a:p>
          <a:p>
            <a:r>
              <a:rPr lang="zh-CN" altLang="en-US" sz="1600" dirty="0"/>
              <a:t>影响作用</a:t>
            </a:r>
            <a:r>
              <a:rPr lang="en-US" altLang="zh-CN" sz="1600" dirty="0"/>
              <a:t>.</a:t>
            </a:r>
            <a:endParaRPr lang="zh-CN" altLang="en-US" sz="1600" dirty="0"/>
          </a:p>
        </p:txBody>
      </p:sp>
      <p:sp>
        <p:nvSpPr>
          <p:cNvPr id="7" name="矩形 6"/>
          <p:cNvSpPr/>
          <p:nvPr/>
        </p:nvSpPr>
        <p:spPr>
          <a:xfrm>
            <a:off x="4211960" y="1588319"/>
            <a:ext cx="4572000" cy="369332"/>
          </a:xfrm>
          <a:prstGeom prst="rect">
            <a:avLst/>
          </a:prstGeom>
          <a:solidFill>
            <a:srgbClr val="6FC07D"/>
          </a:solidFill>
        </p:spPr>
        <p:txBody>
          <a:bodyPr>
            <a:spAutoFit/>
          </a:bodyPr>
          <a:lstStyle/>
          <a:p>
            <a:r>
              <a:rPr lang="zh-CN" altLang="en-US" sz="1800" b="1" dirty="0" smtClean="0"/>
              <a:t>心灵感悟</a:t>
            </a:r>
            <a:endParaRPr lang="zh-CN" altLang="en-US" sz="1800" b="1" dirty="0"/>
          </a:p>
        </p:txBody>
      </p:sp>
    </p:spTree>
    <p:extLst>
      <p:ext uri="{BB962C8B-B14F-4D97-AF65-F5344CB8AC3E}">
        <p14:creationId xmlns:p14="http://schemas.microsoft.com/office/powerpoint/2010/main" val="36159092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4587d1089935163506c90b1d61c8ec38bba92f"/>
</p:tagLst>
</file>

<file path=ppt/theme/theme1.xml><?xml version="1.0" encoding="utf-8"?>
<a:theme xmlns:a="http://schemas.openxmlformats.org/drawingml/2006/main" name="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TotalTime>
  <Words>2702</Words>
  <Application>Microsoft Office PowerPoint</Application>
  <PresentationFormat>全屏显示(16:9)</PresentationFormat>
  <Paragraphs>139</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YYJY</cp:lastModifiedBy>
  <cp:revision>423</cp:revision>
  <dcterms:created xsi:type="dcterms:W3CDTF">2015-10-13T09:44:51Z</dcterms:created>
  <dcterms:modified xsi:type="dcterms:W3CDTF">2017-06-09T07:11:22Z</dcterms:modified>
</cp:coreProperties>
</file>