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7" r:id="rId2"/>
    <p:sldId id="308" r:id="rId3"/>
    <p:sldId id="258" r:id="rId4"/>
    <p:sldId id="309" r:id="rId5"/>
    <p:sldId id="310" r:id="rId6"/>
    <p:sldId id="311" r:id="rId7"/>
    <p:sldId id="312" r:id="rId8"/>
    <p:sldId id="313" r:id="rId9"/>
    <p:sldId id="314" r:id="rId10"/>
    <p:sldId id="315" r:id="rId11"/>
    <p:sldId id="316" r:id="rId12"/>
    <p:sldId id="317" r:id="rId13"/>
    <p:sldId id="318" r:id="rId14"/>
    <p:sldId id="319" r:id="rId15"/>
    <p:sldId id="303" r:id="rId16"/>
  </p:sldIdLst>
  <p:sldSz cx="9144000" cy="5143500" type="screen16x9"/>
  <p:notesSz cx="6858000" cy="9144000"/>
  <p:custDataLst>
    <p:tags r:id="rId18"/>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C07D"/>
    <a:srgbClr val="B2D76E"/>
    <a:srgbClr val="F4B248"/>
    <a:srgbClr val="AE937E"/>
    <a:srgbClr val="F3DD49"/>
    <a:srgbClr val="E24E4E"/>
    <a:srgbClr val="7D66E0"/>
    <a:srgbClr val="EDEBDF"/>
    <a:srgbClr val="937158"/>
    <a:srgbClr val="C39F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002" y="-46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1E7DE6-0DC3-48A8-A73C-17E5A0A4EC85}" type="datetimeFigureOut">
              <a:rPr lang="zh-CN" altLang="en-US" smtClean="0"/>
              <a:t>2017/6/9/Friday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01EDFA-64A6-4001-B6CF-2D33DFDC1E35}" type="slidenum">
              <a:rPr lang="zh-CN" altLang="en-US" smtClean="0"/>
              <a:t>‹#›</a:t>
            </a:fld>
            <a:endParaRPr lang="zh-CN" altLang="en-US"/>
          </a:p>
        </p:txBody>
      </p:sp>
    </p:spTree>
    <p:extLst>
      <p:ext uri="{BB962C8B-B14F-4D97-AF65-F5344CB8AC3E}">
        <p14:creationId xmlns:p14="http://schemas.microsoft.com/office/powerpoint/2010/main" val="180628139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矩形 8"/>
          <p:cNvSpPr/>
          <p:nvPr userDrawn="1"/>
        </p:nvSpPr>
        <p:spPr>
          <a:xfrm>
            <a:off x="143666" y="231648"/>
            <a:ext cx="275399" cy="275363"/>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22" name="直接连接符 21"/>
          <p:cNvCxnSpPr/>
          <p:nvPr userDrawn="1"/>
        </p:nvCxnSpPr>
        <p:spPr>
          <a:xfrm>
            <a:off x="630866" y="557579"/>
            <a:ext cx="6751629" cy="0"/>
          </a:xfrm>
          <a:prstGeom prst="line">
            <a:avLst/>
          </a:prstGeom>
          <a:ln>
            <a:solidFill>
              <a:srgbClr val="AE937E"/>
            </a:solidFill>
            <a:prstDash val="dash"/>
          </a:ln>
        </p:spPr>
        <p:style>
          <a:lnRef idx="1">
            <a:schemeClr val="accent1"/>
          </a:lnRef>
          <a:fillRef idx="0">
            <a:schemeClr val="accent1"/>
          </a:fillRef>
          <a:effectRef idx="0">
            <a:schemeClr val="accent1"/>
          </a:effectRef>
          <a:fontRef idx="minor">
            <a:schemeClr val="tx1"/>
          </a:fontRef>
        </p:style>
      </p:cxnSp>
      <p:sp>
        <p:nvSpPr>
          <p:cNvPr id="24" name="平行四边形 23"/>
          <p:cNvSpPr/>
          <p:nvPr userDrawn="1"/>
        </p:nvSpPr>
        <p:spPr>
          <a:xfrm>
            <a:off x="7542716" y="411510"/>
            <a:ext cx="972235" cy="162018"/>
          </a:xfrm>
          <a:prstGeom prst="parallelogram">
            <a:avLst>
              <a:gd name="adj" fmla="val 72620"/>
            </a:avLst>
          </a:prstGeom>
          <a:solidFill>
            <a:srgbClr val="6FC0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900" dirty="0">
              <a:latin typeface="AvantGarde Md BT" pitchFamily="34" charset="0"/>
            </a:endParaRPr>
          </a:p>
        </p:txBody>
      </p:sp>
      <p:sp>
        <p:nvSpPr>
          <p:cNvPr id="7" name="矩形 6"/>
          <p:cNvSpPr/>
          <p:nvPr userDrawn="1"/>
        </p:nvSpPr>
        <p:spPr>
          <a:xfrm>
            <a:off x="243489" y="329170"/>
            <a:ext cx="275399" cy="275363"/>
          </a:xfrm>
          <a:prstGeom prst="rect">
            <a:avLst/>
          </a:prstGeom>
          <a:solidFill>
            <a:srgbClr val="6FC0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
        <p:nvSpPr>
          <p:cNvPr id="6" name="矩形 5"/>
          <p:cNvSpPr/>
          <p:nvPr userDrawn="1"/>
        </p:nvSpPr>
        <p:spPr>
          <a:xfrm>
            <a:off x="-5700" y="4876006"/>
            <a:ext cx="9149700" cy="267493"/>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396552" y="267494"/>
            <a:ext cx="216052" cy="216024"/>
          </a:xfrm>
          <a:prstGeom prst="rect">
            <a:avLst/>
          </a:prstGeom>
          <a:solidFill>
            <a:srgbClr val="6FC0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
        <p:nvSpPr>
          <p:cNvPr id="8" name="矩形 7"/>
          <p:cNvSpPr/>
          <p:nvPr userDrawn="1"/>
        </p:nvSpPr>
        <p:spPr>
          <a:xfrm>
            <a:off x="-396552" y="483518"/>
            <a:ext cx="216052" cy="216024"/>
          </a:xfrm>
          <a:prstGeom prst="rect">
            <a:avLst/>
          </a:prstGeom>
          <a:solidFill>
            <a:srgbClr val="B2D76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latin typeface="AvantGarde Md BT" pitchFamily="34" charset="0"/>
            </a:endParaRPr>
          </a:p>
        </p:txBody>
      </p:sp>
      <p:sp>
        <p:nvSpPr>
          <p:cNvPr id="9" name="矩形 8"/>
          <p:cNvSpPr/>
          <p:nvPr userDrawn="1"/>
        </p:nvSpPr>
        <p:spPr>
          <a:xfrm>
            <a:off x="-396552" y="699542"/>
            <a:ext cx="216052" cy="216024"/>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矩形 9"/>
          <p:cNvSpPr/>
          <p:nvPr userDrawn="1"/>
        </p:nvSpPr>
        <p:spPr>
          <a:xfrm>
            <a:off x="-396552" y="915566"/>
            <a:ext cx="216052" cy="216024"/>
          </a:xfrm>
          <a:prstGeom prst="rect">
            <a:avLst/>
          </a:prstGeom>
          <a:solidFill>
            <a:srgbClr val="F3DD4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100">
              <a:latin typeface="AvantGarde Md BT" pitchFamily="34" charset="0"/>
            </a:endParaRPr>
          </a:p>
        </p:txBody>
      </p:sp>
      <p:sp>
        <p:nvSpPr>
          <p:cNvPr id="11" name="矩形 10"/>
          <p:cNvSpPr/>
          <p:nvPr userDrawn="1"/>
        </p:nvSpPr>
        <p:spPr>
          <a:xfrm>
            <a:off x="-396552" y="1131590"/>
            <a:ext cx="216052" cy="216024"/>
          </a:xfrm>
          <a:prstGeom prst="rect">
            <a:avLst/>
          </a:prstGeom>
          <a:solidFill>
            <a:srgbClr val="EDEBD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latin typeface="AvantGarde Md BT" pitchFamily="34" charset="0"/>
            </a:endParaRPr>
          </a:p>
        </p:txBody>
      </p:sp>
      <p:sp>
        <p:nvSpPr>
          <p:cNvPr id="12" name="矩形 11"/>
          <p:cNvSpPr/>
          <p:nvPr userDrawn="1"/>
        </p:nvSpPr>
        <p:spPr>
          <a:xfrm>
            <a:off x="-396552" y="51470"/>
            <a:ext cx="216052" cy="216024"/>
          </a:xfrm>
          <a:prstGeom prst="rect">
            <a:avLst/>
          </a:prstGeom>
          <a:solidFill>
            <a:srgbClr val="AE93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vantGarde Md BT" pitchFamily="34" charset="0"/>
            </a:endParaRPr>
          </a:p>
        </p:txBody>
      </p:sp>
      <p:sp>
        <p:nvSpPr>
          <p:cNvPr id="13" name="矩形 12"/>
          <p:cNvSpPr/>
          <p:nvPr userDrawn="1"/>
        </p:nvSpPr>
        <p:spPr>
          <a:xfrm>
            <a:off x="143666" y="231648"/>
            <a:ext cx="275399" cy="275363"/>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矩形 13"/>
          <p:cNvSpPr/>
          <p:nvPr userDrawn="1"/>
        </p:nvSpPr>
        <p:spPr>
          <a:xfrm>
            <a:off x="243489" y="329170"/>
            <a:ext cx="275399" cy="275363"/>
          </a:xfrm>
          <a:prstGeom prst="rect">
            <a:avLst/>
          </a:prstGeom>
          <a:solidFill>
            <a:srgbClr val="6FC0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矩形 1"/>
          <p:cNvSpPr/>
          <p:nvPr userDrawn="1"/>
        </p:nvSpPr>
        <p:spPr>
          <a:xfrm>
            <a:off x="-5699" y="0"/>
            <a:ext cx="9149699" cy="5143500"/>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6164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C:\Users\Administrator\Desktop\00000fff.jpg"/>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0" y="-12186"/>
            <a:ext cx="9150111" cy="515568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向日葵花图片"/>
          <p:cNvPicPr>
            <a:picLocks noChangeAspect="1" noChangeArrowheads="1"/>
          </p:cNvPicPr>
          <p:nvPr/>
        </p:nvPicPr>
        <p:blipFill rotWithShape="1">
          <a:blip r:embed="rId2">
            <a:extLst>
              <a:ext uri="{28A0092B-C50C-407E-A947-70E740481C1C}">
                <a14:useLocalDpi xmlns:a14="http://schemas.microsoft.com/office/drawing/2010/main" val="0"/>
              </a:ext>
            </a:extLst>
          </a:blip>
          <a:srcRect t="688" b="14834"/>
          <a:stretch/>
        </p:blipFill>
        <p:spPr bwMode="auto">
          <a:xfrm>
            <a:off x="0" y="-1"/>
            <a:ext cx="9144000" cy="5143501"/>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flipV="1">
            <a:off x="568834" y="-10915"/>
            <a:ext cx="4464496" cy="4886921"/>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32" name="TextBox 31"/>
          <p:cNvSpPr txBox="1"/>
          <p:nvPr/>
        </p:nvSpPr>
        <p:spPr>
          <a:xfrm>
            <a:off x="915427" y="1995686"/>
            <a:ext cx="4117903" cy="1546559"/>
          </a:xfrm>
          <a:prstGeom prst="rect">
            <a:avLst/>
          </a:prstGeom>
          <a:noFill/>
        </p:spPr>
        <p:txBody>
          <a:bodyPr wrap="square" lIns="68562" tIns="34281" rIns="68562" bIns="34281" rtlCol="0">
            <a:spAutoFit/>
          </a:bodyPr>
          <a:lstStyle/>
          <a:p>
            <a:r>
              <a:rPr lang="zh-CN" altLang="zh-CN" sz="3200" dirty="0">
                <a:solidFill>
                  <a:schemeClr val="bg1"/>
                </a:solidFill>
                <a:latin typeface="华文中宋" pitchFamily="2" charset="-122"/>
                <a:ea typeface="华文中宋" pitchFamily="2" charset="-122"/>
              </a:rPr>
              <a:t>玫瑰花蕾悄然</a:t>
            </a:r>
            <a:r>
              <a:rPr lang="zh-CN" altLang="zh-CN" sz="3200" dirty="0" smtClean="0">
                <a:solidFill>
                  <a:schemeClr val="bg1"/>
                </a:solidFill>
                <a:latin typeface="华文中宋" pitchFamily="2" charset="-122"/>
                <a:ea typeface="华文中宋" pitchFamily="2" charset="-122"/>
              </a:rPr>
              <a:t>开</a:t>
            </a:r>
            <a:endParaRPr lang="en-US" altLang="zh-CN" sz="3200" dirty="0" smtClean="0">
              <a:solidFill>
                <a:schemeClr val="bg1"/>
              </a:solidFill>
              <a:latin typeface="华文中宋" pitchFamily="2" charset="-122"/>
              <a:ea typeface="华文中宋" pitchFamily="2" charset="-122"/>
            </a:endParaRPr>
          </a:p>
          <a:p>
            <a:r>
              <a:rPr lang="zh-CN" altLang="zh-CN" sz="3200" dirty="0" smtClean="0">
                <a:solidFill>
                  <a:schemeClr val="bg1"/>
                </a:solidFill>
                <a:latin typeface="华文中宋" pitchFamily="2" charset="-122"/>
                <a:ea typeface="华文中宋" pitchFamily="2" charset="-122"/>
              </a:rPr>
              <a:t>——</a:t>
            </a:r>
            <a:endParaRPr lang="en-US" altLang="zh-CN" sz="3200" dirty="0" smtClean="0">
              <a:solidFill>
                <a:schemeClr val="bg1"/>
              </a:solidFill>
              <a:latin typeface="华文中宋" pitchFamily="2" charset="-122"/>
              <a:ea typeface="华文中宋" pitchFamily="2" charset="-122"/>
            </a:endParaRPr>
          </a:p>
          <a:p>
            <a:r>
              <a:rPr lang="zh-CN" altLang="zh-CN" sz="3200" dirty="0" smtClean="0">
                <a:solidFill>
                  <a:schemeClr val="bg1"/>
                </a:solidFill>
                <a:latin typeface="华文中宋" pitchFamily="2" charset="-122"/>
                <a:ea typeface="华文中宋" pitchFamily="2" charset="-122"/>
              </a:rPr>
              <a:t>大学生</a:t>
            </a:r>
            <a:r>
              <a:rPr lang="zh-CN" altLang="zh-CN" sz="3200" dirty="0">
                <a:solidFill>
                  <a:schemeClr val="bg1"/>
                </a:solidFill>
                <a:latin typeface="华文中宋" pitchFamily="2" charset="-122"/>
                <a:ea typeface="华文中宋" pitchFamily="2" charset="-122"/>
              </a:rPr>
              <a:t>恋爱婚姻教案</a:t>
            </a:r>
            <a:endParaRPr lang="zh-CN" altLang="zh-CN" sz="3200" dirty="0">
              <a:solidFill>
                <a:schemeClr val="bg1"/>
              </a:solidFill>
              <a:latin typeface="华文中宋" pitchFamily="2" charset="-122"/>
              <a:ea typeface="华文中宋" pitchFamily="2" charset="-122"/>
            </a:endParaRPr>
          </a:p>
        </p:txBody>
      </p:sp>
      <p:sp>
        <p:nvSpPr>
          <p:cNvPr id="13" name="矩形 12"/>
          <p:cNvSpPr/>
          <p:nvPr/>
        </p:nvSpPr>
        <p:spPr>
          <a:xfrm>
            <a:off x="568835" y="4876006"/>
            <a:ext cx="4464496" cy="2800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schemeClr val="tx1">
                  <a:lumMod val="65000"/>
                  <a:lumOff val="35000"/>
                </a:schemeClr>
              </a:solidFill>
            </a:endParaRPr>
          </a:p>
        </p:txBody>
      </p:sp>
      <p:sp>
        <p:nvSpPr>
          <p:cNvPr id="14" name="TextBox 13"/>
          <p:cNvSpPr txBox="1"/>
          <p:nvPr/>
        </p:nvSpPr>
        <p:spPr>
          <a:xfrm>
            <a:off x="915427" y="987574"/>
            <a:ext cx="4117904" cy="684785"/>
          </a:xfrm>
          <a:prstGeom prst="rect">
            <a:avLst/>
          </a:prstGeom>
          <a:noFill/>
        </p:spPr>
        <p:txBody>
          <a:bodyPr wrap="square" lIns="68562" tIns="34281" rIns="68562" bIns="34281" rtlCol="0">
            <a:spAutoFit/>
          </a:bodyPr>
          <a:lstStyle/>
          <a:p>
            <a:pPr lvl="0"/>
            <a:r>
              <a:rPr lang="zh-CN" altLang="en-US" sz="4000" b="1" dirty="0" smtClean="0">
                <a:solidFill>
                  <a:schemeClr val="bg1"/>
                </a:solidFill>
                <a:latin typeface="微软雅黑" pitchFamily="34" charset="-122"/>
                <a:ea typeface="微软雅黑" pitchFamily="34" charset="-122"/>
              </a:rPr>
              <a:t>第九章</a:t>
            </a:r>
            <a:endParaRPr lang="zh-CN" altLang="zh-CN" sz="4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4589359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 calcmode="lin" valueType="num">
                                      <p:cBhvr>
                                        <p:cTn id="1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2"/>
                                        </p:tgtEl>
                                        <p:attrNameLst>
                                          <p:attrName>ppt_y</p:attrName>
                                        </p:attrNameLst>
                                      </p:cBhvr>
                                      <p:tavLst>
                                        <p:tav tm="0">
                                          <p:val>
                                            <p:strVal val="#ppt_y"/>
                                          </p:val>
                                        </p:tav>
                                        <p:tav tm="100000">
                                          <p:val>
                                            <p:strVal val="#ppt_y"/>
                                          </p:val>
                                        </p:tav>
                                      </p:tavLst>
                                    </p:anim>
                                    <p:anim calcmode="lin" valueType="num">
                                      <p:cBhvr>
                                        <p:cTn id="2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2" grpId="0"/>
      <p:bldP spid="13"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515753"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恋爱心理</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三、失恋的心理调适</a:t>
            </a:r>
            <a:endParaRPr lang="zh-CN" altLang="zh-CN" sz="2000" dirty="0"/>
          </a:p>
        </p:txBody>
      </p:sp>
      <p:sp>
        <p:nvSpPr>
          <p:cNvPr id="2" name="矩形 1"/>
          <p:cNvSpPr/>
          <p:nvPr/>
        </p:nvSpPr>
        <p:spPr>
          <a:xfrm>
            <a:off x="549073" y="1089319"/>
            <a:ext cx="8055376" cy="400110"/>
          </a:xfrm>
          <a:prstGeom prst="rect">
            <a:avLst/>
          </a:prstGeom>
        </p:spPr>
        <p:txBody>
          <a:bodyPr wrap="square">
            <a:spAutoFit/>
          </a:bodyPr>
          <a:lstStyle/>
          <a:p>
            <a:r>
              <a:rPr lang="en-US" altLang="zh-CN" sz="2000" dirty="0"/>
              <a:t>1.</a:t>
            </a:r>
            <a:r>
              <a:rPr lang="zh-CN" altLang="zh-CN" sz="2000" dirty="0"/>
              <a:t>失恋心理剖析</a:t>
            </a:r>
          </a:p>
        </p:txBody>
      </p:sp>
      <p:sp>
        <p:nvSpPr>
          <p:cNvPr id="5" name="矩形 4"/>
          <p:cNvSpPr/>
          <p:nvPr/>
        </p:nvSpPr>
        <p:spPr>
          <a:xfrm>
            <a:off x="549073" y="1489429"/>
            <a:ext cx="8055376" cy="2554545"/>
          </a:xfrm>
          <a:prstGeom prst="rect">
            <a:avLst/>
          </a:prstGeom>
        </p:spPr>
        <p:txBody>
          <a:bodyPr wrap="square">
            <a:spAutoFit/>
          </a:bodyPr>
          <a:lstStyle/>
          <a:p>
            <a:r>
              <a:rPr lang="zh-CN" altLang="zh-CN" sz="1600" dirty="0"/>
              <a:t>失恋是指一方否认或中止恋爱关系后给另一方造成的一种严重的心理挫折。从心理角度来看，失恋可以说是大学生最严重的挫折之一，会引起一系列的心理反应，如难堪、羞辱、失落、悲伤、孤独、虚无、绝望和报复等。这些不良情绪如果得不到及时的排出转移，容易导致失恋者忧郁、自卑的情怀，严重者甚至采取报复乃至自然等方式来排解心中的瘀结。失恋是痛苦的，是一种爱的否定，是心理平衡的破坏，在心理学上常用“动力定型”遭受破坏来解释。所谓动力定型又称动型，是指大脑皮层对一定客观刺激系统形成的完整的自动化了的反应系统，即条件反射系统。它是大脑皮层机能的系统性的最主要表现。动力定型的特点是当它形成后，一旦有关刺激物作用于有机体，反应定型系统就自动出现，这种动型在人身上表现为具有巩固的、习惯化了的特点。因此，动力定型的巩固与破坏会给人的行为带来满足或不快，使人体验到愉快或痛苦等情感。</a:t>
            </a:r>
          </a:p>
        </p:txBody>
      </p:sp>
    </p:spTree>
    <p:extLst>
      <p:ext uri="{BB962C8B-B14F-4D97-AF65-F5344CB8AC3E}">
        <p14:creationId xmlns:p14="http://schemas.microsoft.com/office/powerpoint/2010/main" val="3110346286"/>
      </p:ext>
    </p:extLst>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515753"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恋爱心理</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三、失恋的心理调适</a:t>
            </a:r>
            <a:endParaRPr lang="zh-CN" altLang="zh-CN" sz="2000" dirty="0"/>
          </a:p>
        </p:txBody>
      </p:sp>
      <p:sp>
        <p:nvSpPr>
          <p:cNvPr id="2" name="矩形 1"/>
          <p:cNvSpPr/>
          <p:nvPr/>
        </p:nvSpPr>
        <p:spPr>
          <a:xfrm>
            <a:off x="549073" y="1089319"/>
            <a:ext cx="8055376" cy="400110"/>
          </a:xfrm>
          <a:prstGeom prst="rect">
            <a:avLst/>
          </a:prstGeom>
        </p:spPr>
        <p:txBody>
          <a:bodyPr wrap="square">
            <a:spAutoFit/>
          </a:bodyPr>
          <a:lstStyle/>
          <a:p>
            <a:r>
              <a:rPr lang="en-US" altLang="zh-CN" sz="2000" dirty="0"/>
              <a:t>2.</a:t>
            </a:r>
            <a:r>
              <a:rPr lang="zh-CN" altLang="zh-CN" sz="2000" dirty="0"/>
              <a:t>失恋心理疏导</a:t>
            </a:r>
          </a:p>
        </p:txBody>
      </p:sp>
      <p:sp>
        <p:nvSpPr>
          <p:cNvPr id="5" name="矩形 4"/>
          <p:cNvSpPr/>
          <p:nvPr/>
        </p:nvSpPr>
        <p:spPr>
          <a:xfrm>
            <a:off x="549073" y="1489429"/>
            <a:ext cx="8055376" cy="2800767"/>
          </a:xfrm>
          <a:prstGeom prst="rect">
            <a:avLst/>
          </a:prstGeom>
        </p:spPr>
        <p:txBody>
          <a:bodyPr wrap="square">
            <a:spAutoFit/>
          </a:bodyPr>
          <a:lstStyle/>
          <a:p>
            <a:r>
              <a:rPr lang="en-US" altLang="zh-CN" sz="1600" dirty="0"/>
              <a:t>(1)</a:t>
            </a:r>
            <a:r>
              <a:rPr lang="zh-CN" altLang="zh-CN" sz="1600" dirty="0"/>
              <a:t>首先冷静分析失恋原因。冷静分析一下失恋原因，可以帮助摆脱“恋”的苦恼。</a:t>
            </a:r>
          </a:p>
          <a:p>
            <a:r>
              <a:rPr lang="en-US" altLang="zh-CN" sz="1600" dirty="0"/>
              <a:t>(2)</a:t>
            </a:r>
            <a:r>
              <a:rPr lang="zh-CN" altLang="zh-CN" sz="1600" dirty="0"/>
              <a:t>情绪转移法。失恋者可以采用疏放法，即找亲人或知心好友倾诉你心中的烦恼；也可奋笔疾书；甚至可以关门痛哭一场，这样有助于消除失恋带来的心理压力，及时恢复心理平衡。当然，疏放要有“度”，无休止地唠叨，反而沉溺于消极的情绪之中。也可以采用转移法，主动置身于欢乐、开阔的环境，或有意识地潜心于自己感兴趣的事情中，用新的乐趣来冲淡、抵消旧的郁闷。</a:t>
            </a:r>
          </a:p>
          <a:p>
            <a:r>
              <a:rPr lang="en-US" altLang="zh-CN" sz="1600" dirty="0"/>
              <a:t>(3)</a:t>
            </a:r>
            <a:r>
              <a:rPr lang="zh-CN" altLang="zh-CN" sz="1600" dirty="0"/>
              <a:t>努力把精力投入到事业、工作和学习中去。“天涯何处无芳草”，“莫愁前路无知己”。一扇幸福之门对你关闭的同时，另一扇幸福之门却在你面前洞开了。很多历史名人都曾经历过失恋的痛苦，他们可以作为积极转移失恋痛苦的楷模。德国大诗人歌德，</a:t>
            </a:r>
            <a:r>
              <a:rPr lang="en-US" altLang="zh-CN" sz="1600" dirty="0"/>
              <a:t>24</a:t>
            </a:r>
            <a:r>
              <a:rPr lang="zh-CN" altLang="zh-CN" sz="1600" dirty="0"/>
              <a:t>岁时回故乡当律师，邂逅了一个名叫夏洛蒂的少女，歌德一见钟情，热烈求爱，不料夏洛蒂已同歌德的朋友凯士特相爱。</a:t>
            </a:r>
          </a:p>
        </p:txBody>
      </p:sp>
    </p:spTree>
    <p:extLst>
      <p:ext uri="{BB962C8B-B14F-4D97-AF65-F5344CB8AC3E}">
        <p14:creationId xmlns:p14="http://schemas.microsoft.com/office/powerpoint/2010/main" val="1539957296"/>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977418"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婚姻</a:t>
            </a:r>
            <a:r>
              <a:rPr lang="zh-CN" altLang="zh-CN" sz="1800" b="1" dirty="0">
                <a:latin typeface="微软雅黑" pitchFamily="34" charset="-122"/>
                <a:ea typeface="微软雅黑" pitchFamily="34" charset="-122"/>
              </a:rPr>
              <a:t>家庭与心理健康</a:t>
            </a:r>
          </a:p>
        </p:txBody>
      </p:sp>
      <p:sp>
        <p:nvSpPr>
          <p:cNvPr id="9" name="TextBox 8"/>
          <p:cNvSpPr txBox="1"/>
          <p:nvPr/>
        </p:nvSpPr>
        <p:spPr>
          <a:xfrm>
            <a:off x="513401" y="699542"/>
            <a:ext cx="3809376" cy="377026"/>
          </a:xfrm>
          <a:prstGeom prst="rect">
            <a:avLst/>
          </a:prstGeom>
          <a:noFill/>
        </p:spPr>
        <p:txBody>
          <a:bodyPr wrap="none" lIns="68580" tIns="34290" rIns="68580" bIns="34290" rtlCol="0">
            <a:spAutoFit/>
          </a:bodyPr>
          <a:lstStyle/>
          <a:p>
            <a:r>
              <a:rPr lang="en-US" altLang="zh-CN" sz="2000" b="1" dirty="0"/>
              <a:t> </a:t>
            </a:r>
            <a:r>
              <a:rPr lang="zh-CN" altLang="zh-CN" sz="2000" b="1" dirty="0"/>
              <a:t>一、当代青年婚恋价值观的嬗变</a:t>
            </a:r>
            <a:endParaRPr lang="zh-CN" altLang="zh-CN" sz="2000" dirty="0"/>
          </a:p>
        </p:txBody>
      </p:sp>
      <p:sp>
        <p:nvSpPr>
          <p:cNvPr id="2" name="矩形 1"/>
          <p:cNvSpPr/>
          <p:nvPr/>
        </p:nvSpPr>
        <p:spPr>
          <a:xfrm>
            <a:off x="549073" y="1089319"/>
            <a:ext cx="8055376" cy="3170099"/>
          </a:xfrm>
          <a:prstGeom prst="rect">
            <a:avLst/>
          </a:prstGeom>
        </p:spPr>
        <p:txBody>
          <a:bodyPr wrap="square">
            <a:spAutoFit/>
          </a:bodyPr>
          <a:lstStyle/>
          <a:p>
            <a:r>
              <a:rPr lang="en-US" altLang="zh-CN" sz="2000" dirty="0"/>
              <a:t>1.</a:t>
            </a:r>
            <a:r>
              <a:rPr lang="zh-CN" altLang="zh-CN" sz="2000" dirty="0"/>
              <a:t>随着媒介形态的丰富，恋爱方式日趋多元化</a:t>
            </a:r>
          </a:p>
          <a:p>
            <a:r>
              <a:rPr lang="zh-CN" altLang="zh-CN" sz="2000" dirty="0"/>
              <a:t>当代青年身处改革开放的社会发展时期，受西方价值观念与现代行为方式的深刻影响，其婚恋价值观和恋爱方式正随社会变迁而日趋多元化</a:t>
            </a:r>
            <a:r>
              <a:rPr lang="zh-CN" altLang="zh-CN" sz="2000" dirty="0" smtClean="0"/>
              <a:t>。</a:t>
            </a:r>
            <a:endParaRPr lang="en-US" altLang="zh-CN" sz="2000" dirty="0" smtClean="0"/>
          </a:p>
          <a:p>
            <a:endParaRPr lang="en-US" altLang="zh-CN" sz="2000" dirty="0"/>
          </a:p>
          <a:p>
            <a:r>
              <a:rPr lang="en-US" altLang="zh-CN" sz="2000" dirty="0" smtClean="0"/>
              <a:t>2</a:t>
            </a:r>
            <a:r>
              <a:rPr lang="en-US" altLang="zh-CN" sz="2000" dirty="0"/>
              <a:t>.</a:t>
            </a:r>
            <a:r>
              <a:rPr lang="zh-CN" altLang="zh-CN" sz="2000" dirty="0"/>
              <a:t>随着市场经济的日益发展，择偶标准更加务实且物质化</a:t>
            </a:r>
          </a:p>
          <a:p>
            <a:r>
              <a:rPr lang="zh-CN" altLang="zh-CN" sz="2000" dirty="0"/>
              <a:t>择偶标准是择偶的条件和依据，直接关系到恋爱婚姻的成败。“</a:t>
            </a:r>
            <a:r>
              <a:rPr lang="en-US" altLang="zh-CN" sz="2000" dirty="0"/>
              <a:t>50</a:t>
            </a:r>
            <a:r>
              <a:rPr lang="zh-CN" altLang="zh-CN" sz="2000" dirty="0"/>
              <a:t>年代选英雄，</a:t>
            </a:r>
            <a:r>
              <a:rPr lang="en-US" altLang="zh-CN" sz="2000" dirty="0"/>
              <a:t>60</a:t>
            </a:r>
            <a:r>
              <a:rPr lang="zh-CN" altLang="zh-CN" sz="2000" dirty="0"/>
              <a:t>年代找贫农，</a:t>
            </a:r>
            <a:r>
              <a:rPr lang="en-US" altLang="zh-CN" sz="2000" dirty="0"/>
              <a:t>70</a:t>
            </a:r>
            <a:r>
              <a:rPr lang="zh-CN" altLang="zh-CN" sz="2000" dirty="0"/>
              <a:t>年代奔军营，</a:t>
            </a:r>
            <a:r>
              <a:rPr lang="en-US" altLang="zh-CN" sz="2000" dirty="0"/>
              <a:t>80</a:t>
            </a:r>
            <a:r>
              <a:rPr lang="zh-CN" altLang="zh-CN" sz="2000" dirty="0"/>
              <a:t>年代求高知，如今看好孔方兄。”这句老百姓口中的顺口溜从某种程度上相对吻合地反映出人们择偶标准的时代变迁。</a:t>
            </a:r>
          </a:p>
        </p:txBody>
      </p:sp>
    </p:spTree>
    <p:extLst>
      <p:ext uri="{BB962C8B-B14F-4D97-AF65-F5344CB8AC3E}">
        <p14:creationId xmlns:p14="http://schemas.microsoft.com/office/powerpoint/2010/main" val="3556612877"/>
      </p:ext>
    </p:extLst>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977418"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婚姻</a:t>
            </a:r>
            <a:r>
              <a:rPr lang="zh-CN" altLang="zh-CN" sz="1800" b="1" dirty="0">
                <a:latin typeface="微软雅黑" pitchFamily="34" charset="-122"/>
                <a:ea typeface="微软雅黑" pitchFamily="34" charset="-122"/>
              </a:rPr>
              <a:t>家庭与心理健康</a:t>
            </a:r>
          </a:p>
        </p:txBody>
      </p:sp>
      <p:sp>
        <p:nvSpPr>
          <p:cNvPr id="9" name="TextBox 8"/>
          <p:cNvSpPr txBox="1"/>
          <p:nvPr/>
        </p:nvSpPr>
        <p:spPr>
          <a:xfrm>
            <a:off x="513401" y="699542"/>
            <a:ext cx="3809376" cy="377026"/>
          </a:xfrm>
          <a:prstGeom prst="rect">
            <a:avLst/>
          </a:prstGeom>
          <a:noFill/>
        </p:spPr>
        <p:txBody>
          <a:bodyPr wrap="none" lIns="68580" tIns="34290" rIns="68580" bIns="34290" rtlCol="0">
            <a:spAutoFit/>
          </a:bodyPr>
          <a:lstStyle/>
          <a:p>
            <a:r>
              <a:rPr lang="en-US" altLang="zh-CN" sz="2000" b="1" dirty="0"/>
              <a:t> </a:t>
            </a:r>
            <a:r>
              <a:rPr lang="zh-CN" altLang="zh-CN" sz="2000" b="1" dirty="0"/>
              <a:t>一、当代青年婚恋价值观的嬗变</a:t>
            </a:r>
            <a:endParaRPr lang="zh-CN" altLang="zh-CN" sz="2000" dirty="0"/>
          </a:p>
        </p:txBody>
      </p:sp>
      <p:sp>
        <p:nvSpPr>
          <p:cNvPr id="2" name="矩形 1"/>
          <p:cNvSpPr/>
          <p:nvPr/>
        </p:nvSpPr>
        <p:spPr>
          <a:xfrm>
            <a:off x="549073" y="1089319"/>
            <a:ext cx="8055376" cy="2554545"/>
          </a:xfrm>
          <a:prstGeom prst="rect">
            <a:avLst/>
          </a:prstGeom>
        </p:spPr>
        <p:txBody>
          <a:bodyPr wrap="square">
            <a:spAutoFit/>
          </a:bodyPr>
          <a:lstStyle/>
          <a:p>
            <a:r>
              <a:rPr lang="en-US" altLang="zh-CN" sz="2000" dirty="0"/>
              <a:t>3.</a:t>
            </a:r>
            <a:r>
              <a:rPr lang="zh-CN" altLang="zh-CN" sz="2000" dirty="0"/>
              <a:t>随着社会压力的加剧，婚姻态度呈现多种衍生形态</a:t>
            </a:r>
          </a:p>
          <a:p>
            <a:r>
              <a:rPr lang="zh-CN" altLang="zh-CN" sz="2000" dirty="0"/>
              <a:t>这些纷繁多样的婚姻形态的出现，是社会压力的衍生物。譬如裸婚，即指结婚“无房无车无钻戒，不办婚礼不蜜月”，是由婚姻成本高衍生而来。网友们称裸婚是高房价赐给青年人的“新时尚”。再如隐婚，是指已经履行了结婚的法定手续，却并不对外宣称“已婚”身份。如今职场上的人际关系越来越复杂，由于工作压力所迫，越来越多的年轻人加入“隐婚族”。当代青年呈现的婚姻态度，是社会挤压造成的人的本能的一种反馈，这些态度亦会因社会发展而继续变化。</a:t>
            </a:r>
          </a:p>
        </p:txBody>
      </p:sp>
    </p:spTree>
    <p:extLst>
      <p:ext uri="{BB962C8B-B14F-4D97-AF65-F5344CB8AC3E}">
        <p14:creationId xmlns:p14="http://schemas.microsoft.com/office/powerpoint/2010/main" val="3486482252"/>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977418"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婚姻</a:t>
            </a:r>
            <a:r>
              <a:rPr lang="zh-CN" altLang="zh-CN" sz="1800" b="1" dirty="0">
                <a:latin typeface="微软雅黑" pitchFamily="34" charset="-122"/>
                <a:ea typeface="微软雅黑" pitchFamily="34" charset="-122"/>
              </a:rPr>
              <a:t>家庭与心理健康</a:t>
            </a:r>
          </a:p>
        </p:txBody>
      </p:sp>
      <p:sp>
        <p:nvSpPr>
          <p:cNvPr id="9" name="TextBox 8"/>
          <p:cNvSpPr txBox="1"/>
          <p:nvPr/>
        </p:nvSpPr>
        <p:spPr>
          <a:xfrm>
            <a:off x="513401" y="699542"/>
            <a:ext cx="2777042" cy="377026"/>
          </a:xfrm>
          <a:prstGeom prst="rect">
            <a:avLst/>
          </a:prstGeom>
          <a:noFill/>
        </p:spPr>
        <p:txBody>
          <a:bodyPr wrap="none" lIns="68580" tIns="34290" rIns="68580" bIns="34290" rtlCol="0">
            <a:spAutoFit/>
          </a:bodyPr>
          <a:lstStyle/>
          <a:p>
            <a:r>
              <a:rPr lang="en-US" altLang="zh-CN" sz="2000" b="1" dirty="0"/>
              <a:t> </a:t>
            </a:r>
            <a:r>
              <a:rPr lang="zh-CN" altLang="zh-CN" sz="2000" b="1" dirty="0"/>
              <a:t>二、培养正确的婚恋观</a:t>
            </a:r>
            <a:endParaRPr lang="zh-CN" altLang="zh-CN" sz="2000" dirty="0"/>
          </a:p>
        </p:txBody>
      </p:sp>
      <p:sp>
        <p:nvSpPr>
          <p:cNvPr id="2" name="矩形 1"/>
          <p:cNvSpPr/>
          <p:nvPr/>
        </p:nvSpPr>
        <p:spPr>
          <a:xfrm>
            <a:off x="549073" y="1089319"/>
            <a:ext cx="8055376" cy="2554545"/>
          </a:xfrm>
          <a:prstGeom prst="rect">
            <a:avLst/>
          </a:prstGeom>
        </p:spPr>
        <p:txBody>
          <a:bodyPr wrap="square">
            <a:spAutoFit/>
          </a:bodyPr>
          <a:lstStyle/>
          <a:p>
            <a:pPr>
              <a:lnSpc>
                <a:spcPct val="200000"/>
              </a:lnSpc>
            </a:pPr>
            <a:r>
              <a:rPr lang="en-US" altLang="zh-CN" sz="2000" dirty="0"/>
              <a:t>1.</a:t>
            </a:r>
            <a:r>
              <a:rPr lang="zh-CN" altLang="zh-CN" sz="2000" dirty="0"/>
              <a:t>要有</a:t>
            </a:r>
            <a:r>
              <a:rPr lang="zh-CN" altLang="zh-CN" sz="2000" dirty="0" smtClean="0"/>
              <a:t>责任感</a:t>
            </a:r>
            <a:endParaRPr lang="en-US" altLang="zh-CN" sz="2000" dirty="0" smtClean="0"/>
          </a:p>
          <a:p>
            <a:pPr>
              <a:lnSpc>
                <a:spcPct val="200000"/>
              </a:lnSpc>
            </a:pPr>
            <a:r>
              <a:rPr lang="en-US" altLang="zh-CN" sz="2000" dirty="0"/>
              <a:t>2.</a:t>
            </a:r>
            <a:r>
              <a:rPr lang="zh-CN" altLang="zh-CN" sz="2000" dirty="0"/>
              <a:t>要有利他的心理，婚姻中最忌自我中心主义</a:t>
            </a:r>
          </a:p>
          <a:p>
            <a:pPr>
              <a:lnSpc>
                <a:spcPct val="200000"/>
              </a:lnSpc>
            </a:pPr>
            <a:r>
              <a:rPr lang="en-US" altLang="zh-CN" sz="2000" dirty="0"/>
              <a:t>3.</a:t>
            </a:r>
            <a:r>
              <a:rPr lang="zh-CN" altLang="zh-CN" sz="2000" dirty="0"/>
              <a:t>要有务实的精神</a:t>
            </a:r>
          </a:p>
          <a:p>
            <a:pPr>
              <a:lnSpc>
                <a:spcPct val="200000"/>
              </a:lnSpc>
            </a:pPr>
            <a:r>
              <a:rPr lang="en-US" altLang="zh-CN" sz="2000" dirty="0"/>
              <a:t>4.</a:t>
            </a:r>
            <a:r>
              <a:rPr lang="zh-CN" altLang="zh-CN" sz="2000" dirty="0"/>
              <a:t>懂得尊重与</a:t>
            </a:r>
            <a:r>
              <a:rPr lang="zh-CN" altLang="zh-CN" sz="2000" dirty="0" smtClean="0"/>
              <a:t>信任</a:t>
            </a:r>
            <a:endParaRPr lang="zh-CN" altLang="zh-CN" sz="2000" dirty="0"/>
          </a:p>
        </p:txBody>
      </p:sp>
    </p:spTree>
    <p:extLst>
      <p:ext uri="{BB962C8B-B14F-4D97-AF65-F5344CB8AC3E}">
        <p14:creationId xmlns:p14="http://schemas.microsoft.com/office/powerpoint/2010/main" val="2418224919"/>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1779662"/>
            <a:ext cx="9144000" cy="1177245"/>
          </a:xfrm>
          <a:prstGeom prst="rect">
            <a:avLst/>
          </a:prstGeom>
        </p:spPr>
        <p:txBody>
          <a:bodyPr wrap="square" lIns="68562" tIns="34281" rIns="68562" bIns="34281">
            <a:spAutoFit/>
          </a:bodyPr>
          <a:lstStyle/>
          <a:p>
            <a:pPr algn="ctr"/>
            <a:r>
              <a:rPr lang="en-US" altLang="zh-CN" sz="7200" b="1" dirty="0" smtClean="0">
                <a:solidFill>
                  <a:schemeClr val="bg1"/>
                </a:solidFill>
                <a:latin typeface="微软雅黑" panose="020B0503020204020204" pitchFamily="34" charset="-122"/>
                <a:ea typeface="微软雅黑" panose="020B0503020204020204" pitchFamily="34" charset="-122"/>
              </a:rPr>
              <a:t>THANKS</a:t>
            </a:r>
            <a:endParaRPr lang="zh-CN" altLang="en-US" sz="7200" dirty="0">
              <a:solidFill>
                <a:schemeClr val="bg1"/>
              </a:solidFill>
            </a:endParaRPr>
          </a:p>
        </p:txBody>
      </p:sp>
    </p:spTree>
    <p:extLst>
      <p:ext uri="{BB962C8B-B14F-4D97-AF65-F5344CB8AC3E}">
        <p14:creationId xmlns:p14="http://schemas.microsoft.com/office/powerpoint/2010/main" val="327096740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iterate type="lt">
                                    <p:tmPct val="10000"/>
                                  </p:iterate>
                                  <p:childTnLst>
                                    <p:set>
                                      <p:cBhvr>
                                        <p:cTn id="6" dur="1" fill="hold">
                                          <p:stCondLst>
                                            <p:cond delay="0"/>
                                          </p:stCondLst>
                                        </p:cTn>
                                        <p:tgtEl>
                                          <p:spTgt spid="31">
                                            <p:txEl>
                                              <p:pRg st="0" end="0"/>
                                            </p:txEl>
                                          </p:spTgt>
                                        </p:tgtEl>
                                        <p:attrNameLst>
                                          <p:attrName>style.visibility</p:attrName>
                                        </p:attrNameLst>
                                      </p:cBhvr>
                                      <p:to>
                                        <p:strVal val="visible"/>
                                      </p:to>
                                    </p:set>
                                    <p:anim calcmode="lin" valueType="num">
                                      <p:cBhvr>
                                        <p:cTn id="7" dur="10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1">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1">
                                            <p:txEl>
                                              <p:pRg st="0" end="0"/>
                                            </p:txEl>
                                          </p:spTgt>
                                        </p:tgtEl>
                                        <p:attrNameLst>
                                          <p:attrName>style.rotation</p:attrName>
                                        </p:attrNameLst>
                                      </p:cBhvr>
                                      <p:tavLst>
                                        <p:tav tm="0">
                                          <p:val>
                                            <p:fltVal val="360"/>
                                          </p:val>
                                        </p:tav>
                                        <p:tav tm="100000">
                                          <p:val>
                                            <p:fltVal val="0"/>
                                          </p:val>
                                        </p:tav>
                                      </p:tavLst>
                                    </p:anim>
                                    <p:animEffect transition="in" filter="fade">
                                      <p:cBhvr>
                                        <p:cTn id="10" dur="10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83568" y="1814243"/>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第一</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大学生</a:t>
            </a:r>
            <a:r>
              <a:rPr lang="zh-CN" altLang="zh-CN" sz="2400" b="1" dirty="0">
                <a:latin typeface="微软雅黑" pitchFamily="34" charset="-122"/>
                <a:ea typeface="微软雅黑" pitchFamily="34" charset="-122"/>
              </a:rPr>
              <a:t>恋爱心理</a:t>
            </a:r>
          </a:p>
        </p:txBody>
      </p:sp>
      <p:sp>
        <p:nvSpPr>
          <p:cNvPr id="4" name="椭圆 3"/>
          <p:cNvSpPr/>
          <p:nvPr/>
        </p:nvSpPr>
        <p:spPr>
          <a:xfrm>
            <a:off x="6451568" y="964317"/>
            <a:ext cx="2692432" cy="269243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6959093" y="1814243"/>
            <a:ext cx="1677382" cy="992579"/>
          </a:xfrm>
          <a:prstGeom prst="rect">
            <a:avLst/>
          </a:prstGeom>
          <a:noFill/>
        </p:spPr>
        <p:txBody>
          <a:bodyPr wrap="none" lIns="68580" tIns="34290" rIns="68580" bIns="34290" rtlCol="0">
            <a:spAutoFit/>
          </a:bodyPr>
          <a:lstStyle/>
          <a:p>
            <a:r>
              <a:rPr lang="zh-CN" altLang="en-US" sz="6000" dirty="0" smtClean="0">
                <a:solidFill>
                  <a:srgbClr val="00B050"/>
                </a:solidFill>
                <a:latin typeface="AvantGarde Md BT" pitchFamily="34" charset="0"/>
                <a:ea typeface="微软雅黑" pitchFamily="34" charset="-122"/>
              </a:rPr>
              <a:t>目录</a:t>
            </a:r>
            <a:endParaRPr lang="en-US" altLang="zh-CN" sz="6000" dirty="0">
              <a:solidFill>
                <a:srgbClr val="00B050"/>
              </a:solidFill>
              <a:latin typeface="AvantGarde Md BT" pitchFamily="34" charset="0"/>
              <a:ea typeface="微软雅黑" pitchFamily="34" charset="-122"/>
            </a:endParaRPr>
          </a:p>
        </p:txBody>
      </p:sp>
      <p:sp>
        <p:nvSpPr>
          <p:cNvPr id="11" name="矩形 10"/>
          <p:cNvSpPr/>
          <p:nvPr/>
        </p:nvSpPr>
        <p:spPr>
          <a:xfrm>
            <a:off x="683568" y="2500995"/>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第二</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婚姻</a:t>
            </a:r>
            <a:r>
              <a:rPr lang="zh-CN" altLang="zh-CN" sz="2400" b="1" dirty="0">
                <a:latin typeface="微软雅黑" pitchFamily="34" charset="-122"/>
                <a:ea typeface="微软雅黑" pitchFamily="34" charset="-122"/>
              </a:rPr>
              <a:t>家庭与心理健康</a:t>
            </a:r>
          </a:p>
        </p:txBody>
      </p:sp>
    </p:spTree>
    <p:extLst>
      <p:ext uri="{BB962C8B-B14F-4D97-AF65-F5344CB8AC3E}">
        <p14:creationId xmlns:p14="http://schemas.microsoft.com/office/powerpoint/2010/main" val="78654019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6" presetClass="entr" presetSubtype="37"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outVertical)">
                                      <p:cBhvr>
                                        <p:cTn id="18" dur="500"/>
                                        <p:tgtEl>
                                          <p:spTgt spid="6"/>
                                        </p:tgtEl>
                                      </p:cBhvr>
                                    </p:animEffect>
                                  </p:childTnLst>
                                </p:cTn>
                              </p:par>
                            </p:childTnLst>
                          </p:cTn>
                        </p:par>
                        <p:par>
                          <p:cTn id="19" fill="hold">
                            <p:stCondLst>
                              <p:cond delay="2500"/>
                            </p:stCondLst>
                            <p:childTnLst>
                              <p:par>
                                <p:cTn id="20" presetID="16" presetClass="entr" presetSubtype="37"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outVertic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22" grpId="0"/>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515753"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恋爱心理</a:t>
            </a:r>
          </a:p>
        </p:txBody>
      </p:sp>
      <p:sp>
        <p:nvSpPr>
          <p:cNvPr id="9" name="TextBox 8"/>
          <p:cNvSpPr txBox="1"/>
          <p:nvPr/>
        </p:nvSpPr>
        <p:spPr>
          <a:xfrm>
            <a:off x="513401" y="699542"/>
            <a:ext cx="3035126" cy="377026"/>
          </a:xfrm>
          <a:prstGeom prst="rect">
            <a:avLst/>
          </a:prstGeom>
          <a:noFill/>
        </p:spPr>
        <p:txBody>
          <a:bodyPr wrap="none" lIns="68580" tIns="34290" rIns="68580" bIns="34290" rtlCol="0">
            <a:spAutoFit/>
          </a:bodyPr>
          <a:lstStyle/>
          <a:p>
            <a:r>
              <a:rPr lang="en-US" altLang="zh-CN" sz="2000" b="1" dirty="0"/>
              <a:t> </a:t>
            </a:r>
            <a:r>
              <a:rPr lang="zh-CN" altLang="zh-CN" sz="2000" b="1" dirty="0"/>
              <a:t>一、大学生恋爱的驱动力</a:t>
            </a:r>
            <a:endParaRPr lang="zh-CN" altLang="zh-CN" sz="2000" dirty="0"/>
          </a:p>
        </p:txBody>
      </p:sp>
      <p:sp>
        <p:nvSpPr>
          <p:cNvPr id="2" name="矩形 1"/>
          <p:cNvSpPr/>
          <p:nvPr/>
        </p:nvSpPr>
        <p:spPr>
          <a:xfrm>
            <a:off x="549073" y="1203598"/>
            <a:ext cx="8055376" cy="2862322"/>
          </a:xfrm>
          <a:prstGeom prst="rect">
            <a:avLst/>
          </a:prstGeom>
        </p:spPr>
        <p:txBody>
          <a:bodyPr wrap="square">
            <a:spAutoFit/>
          </a:bodyPr>
          <a:lstStyle/>
          <a:p>
            <a:r>
              <a:rPr lang="en-US" altLang="zh-CN" sz="2000" dirty="0"/>
              <a:t>1.</a:t>
            </a:r>
            <a:r>
              <a:rPr lang="zh-CN" altLang="zh-CN" sz="2000" dirty="0"/>
              <a:t>性生理的发育</a:t>
            </a:r>
          </a:p>
          <a:p>
            <a:r>
              <a:rPr lang="zh-CN" altLang="zh-CN" sz="2000" dirty="0"/>
              <a:t>在当前的大学校园当中，年轻学子们正值恋爱的年龄。大学生正处在精力旺盛时期</a:t>
            </a:r>
            <a:r>
              <a:rPr lang="en-US" altLang="zh-CN" sz="2000" dirty="0"/>
              <a:t>, </a:t>
            </a:r>
            <a:r>
              <a:rPr lang="zh-CN" altLang="zh-CN" sz="2000" dirty="0"/>
              <a:t>性心理和性生理都趋于成熟</a:t>
            </a:r>
            <a:r>
              <a:rPr lang="en-US" altLang="zh-CN" sz="2000" dirty="0"/>
              <a:t>,</a:t>
            </a:r>
            <a:r>
              <a:rPr lang="zh-CN" altLang="zh-CN" sz="2000" dirty="0"/>
              <a:t>异性之间的相互引力已日趋明显</a:t>
            </a:r>
            <a:r>
              <a:rPr lang="en-US" altLang="zh-CN" sz="2000" dirty="0"/>
              <a:t>,</a:t>
            </a:r>
            <a:r>
              <a:rPr lang="zh-CN" altLang="zh-CN" sz="2000" dirty="0"/>
              <a:t>势不可当。除此之外</a:t>
            </a:r>
            <a:r>
              <a:rPr lang="en-US" altLang="zh-CN" sz="2000" dirty="0"/>
              <a:t>,</a:t>
            </a:r>
            <a:r>
              <a:rPr lang="zh-CN" altLang="zh-CN" sz="2000" dirty="0"/>
              <a:t>校园环境相对轻松</a:t>
            </a:r>
            <a:r>
              <a:rPr lang="en-US" altLang="zh-CN" sz="2000" dirty="0"/>
              <a:t>,</a:t>
            </a:r>
            <a:r>
              <a:rPr lang="zh-CN" altLang="zh-CN" sz="2000" dirty="0"/>
              <a:t>学习压力也相应的有所缓解</a:t>
            </a:r>
            <a:r>
              <a:rPr lang="en-US" altLang="zh-CN" sz="2000" dirty="0"/>
              <a:t>,</a:t>
            </a:r>
            <a:r>
              <a:rPr lang="zh-CN" altLang="zh-CN" sz="2000" dirty="0"/>
              <a:t>这些因素都促使大学生把恋爱提上了工作日程</a:t>
            </a:r>
            <a:r>
              <a:rPr lang="en-US" altLang="zh-CN" sz="2000" dirty="0"/>
              <a:t>,</a:t>
            </a:r>
            <a:r>
              <a:rPr lang="zh-CN" altLang="zh-CN" sz="2000" dirty="0"/>
              <a:t>有的大学生甚至视其为大学期间的必修课。总的来说</a:t>
            </a:r>
            <a:r>
              <a:rPr lang="en-US" altLang="zh-CN" sz="2000" dirty="0"/>
              <a:t>,</a:t>
            </a:r>
            <a:r>
              <a:rPr lang="zh-CN" altLang="zh-CN" sz="2000" dirty="0"/>
              <a:t>当代大学生的恋爱主流思想是健康的</a:t>
            </a:r>
            <a:r>
              <a:rPr lang="en-US" altLang="zh-CN" sz="2000" dirty="0"/>
              <a:t>,</a:t>
            </a:r>
            <a:r>
              <a:rPr lang="zh-CN" altLang="zh-CN" sz="2000" dirty="0"/>
              <a:t>敢于追求爱情</a:t>
            </a:r>
            <a:r>
              <a:rPr lang="en-US" altLang="zh-CN" sz="2000" dirty="0"/>
              <a:t>,</a:t>
            </a:r>
            <a:r>
              <a:rPr lang="zh-CN" altLang="zh-CN" sz="2000" dirty="0"/>
              <a:t>注重精神生活的享受</a:t>
            </a:r>
            <a:r>
              <a:rPr lang="en-US" altLang="zh-CN" sz="2000" dirty="0"/>
              <a:t>,</a:t>
            </a:r>
            <a:r>
              <a:rPr lang="zh-CN" altLang="zh-CN" sz="2000" dirty="0"/>
              <a:t>在恋爱过程中态度端正</a:t>
            </a:r>
            <a:r>
              <a:rPr lang="en-US" altLang="zh-CN" sz="2000" dirty="0"/>
              <a:t>,</a:t>
            </a:r>
            <a:r>
              <a:rPr lang="zh-CN" altLang="zh-CN" sz="2000" dirty="0"/>
              <a:t>能对感情进行一定的思考。但也有部分学生</a:t>
            </a:r>
            <a:r>
              <a:rPr lang="en-US" altLang="zh-CN" sz="2000" dirty="0"/>
              <a:t>, </a:t>
            </a:r>
            <a:r>
              <a:rPr lang="zh-CN" altLang="zh-CN" sz="2000" dirty="0"/>
              <a:t>在恋爱观态度上存在一些问题</a:t>
            </a:r>
            <a:r>
              <a:rPr lang="en-US" altLang="zh-CN" sz="2000" dirty="0"/>
              <a:t>,</a:t>
            </a:r>
            <a:r>
              <a:rPr lang="zh-CN" altLang="zh-CN" sz="2000" dirty="0"/>
              <a:t>陷入误区无法自拔。</a:t>
            </a:r>
          </a:p>
        </p:txBody>
      </p:sp>
    </p:spTree>
    <p:extLst>
      <p:ext uri="{BB962C8B-B14F-4D97-AF65-F5344CB8AC3E}">
        <p14:creationId xmlns:p14="http://schemas.microsoft.com/office/powerpoint/2010/main" val="1257843100"/>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515753"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恋爱心理</a:t>
            </a:r>
          </a:p>
        </p:txBody>
      </p:sp>
      <p:sp>
        <p:nvSpPr>
          <p:cNvPr id="9" name="TextBox 8"/>
          <p:cNvSpPr txBox="1"/>
          <p:nvPr/>
        </p:nvSpPr>
        <p:spPr>
          <a:xfrm>
            <a:off x="513401" y="699542"/>
            <a:ext cx="3035126" cy="377026"/>
          </a:xfrm>
          <a:prstGeom prst="rect">
            <a:avLst/>
          </a:prstGeom>
          <a:noFill/>
        </p:spPr>
        <p:txBody>
          <a:bodyPr wrap="none" lIns="68580" tIns="34290" rIns="68580" bIns="34290" rtlCol="0">
            <a:spAutoFit/>
          </a:bodyPr>
          <a:lstStyle/>
          <a:p>
            <a:r>
              <a:rPr lang="en-US" altLang="zh-CN" sz="2000" b="1" dirty="0"/>
              <a:t> </a:t>
            </a:r>
            <a:r>
              <a:rPr lang="zh-CN" altLang="zh-CN" sz="2000" b="1" dirty="0"/>
              <a:t>一、大学生恋爱的驱动力</a:t>
            </a:r>
            <a:endParaRPr lang="zh-CN" altLang="zh-CN" sz="2000" dirty="0"/>
          </a:p>
        </p:txBody>
      </p:sp>
      <p:sp>
        <p:nvSpPr>
          <p:cNvPr id="2" name="矩形 1"/>
          <p:cNvSpPr/>
          <p:nvPr/>
        </p:nvSpPr>
        <p:spPr>
          <a:xfrm>
            <a:off x="549073" y="1089319"/>
            <a:ext cx="8055376" cy="400110"/>
          </a:xfrm>
          <a:prstGeom prst="rect">
            <a:avLst/>
          </a:prstGeom>
        </p:spPr>
        <p:txBody>
          <a:bodyPr wrap="square">
            <a:spAutoFit/>
          </a:bodyPr>
          <a:lstStyle/>
          <a:p>
            <a:r>
              <a:rPr lang="en-US" altLang="zh-CN" sz="2000" dirty="0"/>
              <a:t>2.</a:t>
            </a:r>
            <a:r>
              <a:rPr lang="zh-CN" altLang="zh-CN" sz="2000" dirty="0"/>
              <a:t>性心理的发展</a:t>
            </a:r>
          </a:p>
        </p:txBody>
      </p:sp>
      <p:sp>
        <p:nvSpPr>
          <p:cNvPr id="5" name="矩形 4"/>
          <p:cNvSpPr/>
          <p:nvPr/>
        </p:nvSpPr>
        <p:spPr>
          <a:xfrm>
            <a:off x="549073" y="1489429"/>
            <a:ext cx="8055376" cy="1631216"/>
          </a:xfrm>
          <a:prstGeom prst="rect">
            <a:avLst/>
          </a:prstGeom>
        </p:spPr>
        <p:txBody>
          <a:bodyPr wrap="square">
            <a:spAutoFit/>
          </a:bodyPr>
          <a:lstStyle/>
          <a:p>
            <a:r>
              <a:rPr lang="zh-CN" altLang="zh-CN" sz="2000" dirty="0"/>
              <a:t>在一岁半到四岁的时候，人就能从外部特征分辨周围人的性别，但却认为性别是可逆的，学龄前儿童已懂得男女性别是不可逆的。但在第二性征未发育前，孩子都处于性无知期，虽知道男女有别，但仍旧两小无猜。性心理的发展是伴随着第二性征的出现，性意识的觉醒而发展的，经历了四个阶段：</a:t>
            </a:r>
          </a:p>
        </p:txBody>
      </p:sp>
      <p:sp>
        <p:nvSpPr>
          <p:cNvPr id="6" name="矩形 5"/>
          <p:cNvSpPr/>
          <p:nvPr/>
        </p:nvSpPr>
        <p:spPr>
          <a:xfrm>
            <a:off x="549073" y="3120645"/>
            <a:ext cx="3590879" cy="707886"/>
          </a:xfrm>
          <a:prstGeom prst="rect">
            <a:avLst/>
          </a:prstGeom>
        </p:spPr>
        <p:txBody>
          <a:bodyPr wrap="square">
            <a:spAutoFit/>
          </a:bodyPr>
          <a:lstStyle/>
          <a:p>
            <a:r>
              <a:rPr lang="en-US" altLang="zh-CN" sz="2000" dirty="0"/>
              <a:t>(1)</a:t>
            </a:r>
            <a:r>
              <a:rPr lang="zh-CN" altLang="zh-CN" sz="2000" dirty="0"/>
              <a:t>异性疏远</a:t>
            </a:r>
            <a:r>
              <a:rPr lang="zh-CN" altLang="zh-CN" sz="2000" dirty="0" smtClean="0"/>
              <a:t>期</a:t>
            </a:r>
            <a:endParaRPr lang="en-US" altLang="zh-CN" sz="2000" dirty="0" smtClean="0"/>
          </a:p>
          <a:p>
            <a:r>
              <a:rPr lang="en-US" altLang="zh-CN" sz="2000" dirty="0"/>
              <a:t>(2)</a:t>
            </a:r>
            <a:r>
              <a:rPr lang="zh-CN" altLang="zh-CN" sz="2000" dirty="0"/>
              <a:t>异性吸引</a:t>
            </a:r>
            <a:r>
              <a:rPr lang="zh-CN" altLang="zh-CN" sz="2000" dirty="0" smtClean="0"/>
              <a:t>期</a:t>
            </a:r>
            <a:endParaRPr lang="zh-CN" altLang="zh-CN" sz="2000" dirty="0"/>
          </a:p>
        </p:txBody>
      </p:sp>
      <p:sp>
        <p:nvSpPr>
          <p:cNvPr id="7" name="矩形 6"/>
          <p:cNvSpPr/>
          <p:nvPr/>
        </p:nvSpPr>
        <p:spPr>
          <a:xfrm>
            <a:off x="5013570" y="3120645"/>
            <a:ext cx="3590879" cy="707886"/>
          </a:xfrm>
          <a:prstGeom prst="rect">
            <a:avLst/>
          </a:prstGeom>
        </p:spPr>
        <p:txBody>
          <a:bodyPr wrap="square">
            <a:spAutoFit/>
          </a:bodyPr>
          <a:lstStyle/>
          <a:p>
            <a:r>
              <a:rPr lang="en-US" altLang="zh-CN" sz="2000" dirty="0"/>
              <a:t>(3)</a:t>
            </a:r>
            <a:r>
              <a:rPr lang="zh-CN" altLang="zh-CN" sz="2000" dirty="0"/>
              <a:t>异性向往期</a:t>
            </a:r>
          </a:p>
          <a:p>
            <a:r>
              <a:rPr lang="en-US" altLang="zh-CN" sz="2000" dirty="0"/>
              <a:t>(4)</a:t>
            </a:r>
            <a:r>
              <a:rPr lang="zh-CN" altLang="zh-CN" sz="2000" dirty="0"/>
              <a:t>择偶尝试期</a:t>
            </a:r>
            <a:endParaRPr lang="zh-CN" altLang="zh-CN" sz="2000" dirty="0"/>
          </a:p>
        </p:txBody>
      </p:sp>
    </p:spTree>
    <p:extLst>
      <p:ext uri="{BB962C8B-B14F-4D97-AF65-F5344CB8AC3E}">
        <p14:creationId xmlns:p14="http://schemas.microsoft.com/office/powerpoint/2010/main" val="2973866143"/>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515753"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恋爱心理</a:t>
            </a:r>
          </a:p>
        </p:txBody>
      </p:sp>
      <p:sp>
        <p:nvSpPr>
          <p:cNvPr id="9" name="TextBox 8"/>
          <p:cNvSpPr txBox="1"/>
          <p:nvPr/>
        </p:nvSpPr>
        <p:spPr>
          <a:xfrm>
            <a:off x="513401" y="699542"/>
            <a:ext cx="3035126" cy="377026"/>
          </a:xfrm>
          <a:prstGeom prst="rect">
            <a:avLst/>
          </a:prstGeom>
          <a:noFill/>
        </p:spPr>
        <p:txBody>
          <a:bodyPr wrap="none" lIns="68580" tIns="34290" rIns="68580" bIns="34290" rtlCol="0">
            <a:spAutoFit/>
          </a:bodyPr>
          <a:lstStyle/>
          <a:p>
            <a:r>
              <a:rPr lang="en-US" altLang="zh-CN" sz="2000" b="1" dirty="0"/>
              <a:t> </a:t>
            </a:r>
            <a:r>
              <a:rPr lang="zh-CN" altLang="zh-CN" sz="2000" b="1" dirty="0"/>
              <a:t>一、大学生恋爱的驱动力</a:t>
            </a:r>
            <a:endParaRPr lang="zh-CN" altLang="zh-CN" sz="2000" dirty="0"/>
          </a:p>
        </p:txBody>
      </p:sp>
      <p:sp>
        <p:nvSpPr>
          <p:cNvPr id="2" name="矩形 1"/>
          <p:cNvSpPr/>
          <p:nvPr/>
        </p:nvSpPr>
        <p:spPr>
          <a:xfrm>
            <a:off x="549073" y="1089319"/>
            <a:ext cx="8055376" cy="400110"/>
          </a:xfrm>
          <a:prstGeom prst="rect">
            <a:avLst/>
          </a:prstGeom>
        </p:spPr>
        <p:txBody>
          <a:bodyPr wrap="square">
            <a:spAutoFit/>
          </a:bodyPr>
          <a:lstStyle/>
          <a:p>
            <a:r>
              <a:rPr lang="en-US" altLang="zh-CN" sz="2000" dirty="0"/>
              <a:t>3.</a:t>
            </a:r>
            <a:r>
              <a:rPr lang="zh-CN" altLang="zh-CN" sz="2000" dirty="0"/>
              <a:t>客观环境的影响</a:t>
            </a:r>
          </a:p>
        </p:txBody>
      </p:sp>
      <p:sp>
        <p:nvSpPr>
          <p:cNvPr id="5" name="矩形 4"/>
          <p:cNvSpPr/>
          <p:nvPr/>
        </p:nvSpPr>
        <p:spPr>
          <a:xfrm>
            <a:off x="549073" y="1489429"/>
            <a:ext cx="8055376" cy="1631216"/>
          </a:xfrm>
          <a:prstGeom prst="rect">
            <a:avLst/>
          </a:prstGeom>
        </p:spPr>
        <p:txBody>
          <a:bodyPr wrap="square">
            <a:spAutoFit/>
          </a:bodyPr>
          <a:lstStyle/>
          <a:p>
            <a:r>
              <a:rPr lang="zh-CN" altLang="zh-CN" sz="2000" dirty="0"/>
              <a:t>大学生入学前后环境的变化，对大学生恋爱有着特别的影响。入学前，男女虽有对异性的向往，但由于学业的压力和学校、家庭等因素的干涉，青春的骚动被压抑着，不敢释放。入学后，学校没有禁令，家长无法直接干涉，处在自由状态下的异性，在共同的学习生活中频繁交往，相互了解，为大学生的恋爱提供了客观环境。</a:t>
            </a:r>
          </a:p>
        </p:txBody>
      </p:sp>
    </p:spTree>
    <p:extLst>
      <p:ext uri="{BB962C8B-B14F-4D97-AF65-F5344CB8AC3E}">
        <p14:creationId xmlns:p14="http://schemas.microsoft.com/office/powerpoint/2010/main" val="3818764750"/>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515753"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恋爱心理</a:t>
            </a:r>
          </a:p>
        </p:txBody>
      </p:sp>
      <p:sp>
        <p:nvSpPr>
          <p:cNvPr id="9" name="TextBox 8"/>
          <p:cNvSpPr txBox="1"/>
          <p:nvPr/>
        </p:nvSpPr>
        <p:spPr>
          <a:xfrm>
            <a:off x="513401" y="699542"/>
            <a:ext cx="2977418" cy="377026"/>
          </a:xfrm>
          <a:prstGeom prst="rect">
            <a:avLst/>
          </a:prstGeom>
          <a:noFill/>
        </p:spPr>
        <p:txBody>
          <a:bodyPr wrap="none" lIns="68580" tIns="34290" rIns="68580" bIns="34290" rtlCol="0">
            <a:spAutoFit/>
          </a:bodyPr>
          <a:lstStyle/>
          <a:p>
            <a:r>
              <a:rPr lang="zh-CN" altLang="zh-CN" sz="2000" b="1" dirty="0"/>
              <a:t>二、健康的恋爱心理因素</a:t>
            </a:r>
            <a:endParaRPr lang="zh-CN" altLang="zh-CN" sz="2000" dirty="0"/>
          </a:p>
        </p:txBody>
      </p:sp>
      <p:sp>
        <p:nvSpPr>
          <p:cNvPr id="2" name="矩形 1"/>
          <p:cNvSpPr/>
          <p:nvPr/>
        </p:nvSpPr>
        <p:spPr>
          <a:xfrm>
            <a:off x="549073" y="1089319"/>
            <a:ext cx="8055376" cy="400110"/>
          </a:xfrm>
          <a:prstGeom prst="rect">
            <a:avLst/>
          </a:prstGeom>
        </p:spPr>
        <p:txBody>
          <a:bodyPr wrap="square">
            <a:spAutoFit/>
          </a:bodyPr>
          <a:lstStyle/>
          <a:p>
            <a:r>
              <a:rPr lang="en-US" altLang="zh-CN" sz="2000" dirty="0"/>
              <a:t>1.</a:t>
            </a:r>
            <a:r>
              <a:rPr lang="zh-CN" altLang="zh-CN" sz="2000" dirty="0"/>
              <a:t>异性之间的相互倾慕</a:t>
            </a:r>
          </a:p>
        </p:txBody>
      </p:sp>
      <p:sp>
        <p:nvSpPr>
          <p:cNvPr id="5" name="矩形 4"/>
          <p:cNvSpPr/>
          <p:nvPr/>
        </p:nvSpPr>
        <p:spPr>
          <a:xfrm>
            <a:off x="549073" y="1489429"/>
            <a:ext cx="8055376" cy="1938992"/>
          </a:xfrm>
          <a:prstGeom prst="rect">
            <a:avLst/>
          </a:prstGeom>
        </p:spPr>
        <p:txBody>
          <a:bodyPr wrap="square">
            <a:spAutoFit/>
          </a:bodyPr>
          <a:lstStyle/>
          <a:p>
            <a:r>
              <a:rPr lang="zh-CN" altLang="zh-CN" sz="2000" dirty="0"/>
              <a:t>恩格斯说：“爱情是人们彼此之间以互相倾慕为基础的关系”。因此，男女两性的互相倾慕，是产生爱情的内在的心理因素。它是男女之间由于相貌仪表的喜好，思想意识的一致，理想信念的相投，性格气质的相容，兴趣爱好的相近等因素而发生的心理共鸣，达到精神上的交融与和谐，使双方产生的一种特殊的兴奋、愉悦、倾慕、眷恋之情，从而使得男女二人都会产生“一心同体”之感</a:t>
            </a:r>
          </a:p>
        </p:txBody>
      </p:sp>
    </p:spTree>
    <p:extLst>
      <p:ext uri="{BB962C8B-B14F-4D97-AF65-F5344CB8AC3E}">
        <p14:creationId xmlns:p14="http://schemas.microsoft.com/office/powerpoint/2010/main" val="796936680"/>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515753"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恋爱心理</a:t>
            </a:r>
          </a:p>
        </p:txBody>
      </p:sp>
      <p:sp>
        <p:nvSpPr>
          <p:cNvPr id="9" name="TextBox 8"/>
          <p:cNvSpPr txBox="1"/>
          <p:nvPr/>
        </p:nvSpPr>
        <p:spPr>
          <a:xfrm>
            <a:off x="513401" y="699542"/>
            <a:ext cx="2977418" cy="377026"/>
          </a:xfrm>
          <a:prstGeom prst="rect">
            <a:avLst/>
          </a:prstGeom>
          <a:noFill/>
        </p:spPr>
        <p:txBody>
          <a:bodyPr wrap="none" lIns="68580" tIns="34290" rIns="68580" bIns="34290" rtlCol="0">
            <a:spAutoFit/>
          </a:bodyPr>
          <a:lstStyle/>
          <a:p>
            <a:r>
              <a:rPr lang="zh-CN" altLang="zh-CN" sz="2000" b="1" dirty="0"/>
              <a:t>二、健康的恋爱心理因素</a:t>
            </a:r>
            <a:endParaRPr lang="zh-CN" altLang="zh-CN" sz="2000" dirty="0"/>
          </a:p>
        </p:txBody>
      </p:sp>
      <p:sp>
        <p:nvSpPr>
          <p:cNvPr id="2" name="矩形 1"/>
          <p:cNvSpPr/>
          <p:nvPr/>
        </p:nvSpPr>
        <p:spPr>
          <a:xfrm>
            <a:off x="549073" y="1089319"/>
            <a:ext cx="8055376" cy="400110"/>
          </a:xfrm>
          <a:prstGeom prst="rect">
            <a:avLst/>
          </a:prstGeom>
        </p:spPr>
        <p:txBody>
          <a:bodyPr wrap="square">
            <a:spAutoFit/>
          </a:bodyPr>
          <a:lstStyle/>
          <a:p>
            <a:r>
              <a:rPr lang="en-US" altLang="zh-CN" sz="2000" dirty="0"/>
              <a:t>2.</a:t>
            </a:r>
            <a:r>
              <a:rPr lang="zh-CN" altLang="zh-CN" sz="2000" dirty="0"/>
              <a:t>共同的人生观</a:t>
            </a:r>
          </a:p>
        </p:txBody>
      </p:sp>
      <p:sp>
        <p:nvSpPr>
          <p:cNvPr id="5" name="矩形 4"/>
          <p:cNvSpPr/>
          <p:nvPr/>
        </p:nvSpPr>
        <p:spPr>
          <a:xfrm>
            <a:off x="549073" y="1489429"/>
            <a:ext cx="8055376" cy="2554545"/>
          </a:xfrm>
          <a:prstGeom prst="rect">
            <a:avLst/>
          </a:prstGeom>
        </p:spPr>
        <p:txBody>
          <a:bodyPr wrap="square">
            <a:spAutoFit/>
          </a:bodyPr>
          <a:lstStyle/>
          <a:p>
            <a:r>
              <a:rPr lang="zh-CN" altLang="zh-CN" sz="2000" dirty="0"/>
              <a:t>共同的人生观表现为思想感情的一致，有共同的思想和志向，有共同的人生态度，只有如此才是产生真挚的爱情关键。一对恋人，只有在思想感情、理想志向、人生态度上取得和谐统一，因为价值观和人生观的相似性使恋人在相互承认互相适应中得到尊重的满足，才能产生爱情的共鸣，从而使爱情得到巩固和发展。如果双方在目标理想、为人处事、人生态度、爱好兴趣上都达不到共识，这样的爱情是经不起考验的。久而久之，就会造成隔阂，关系破裂。因此，要想得到一份稳定的爱情，必须找一个和自己有共同的人生观、共同志向的人。</a:t>
            </a:r>
          </a:p>
        </p:txBody>
      </p:sp>
    </p:spTree>
    <p:extLst>
      <p:ext uri="{BB962C8B-B14F-4D97-AF65-F5344CB8AC3E}">
        <p14:creationId xmlns:p14="http://schemas.microsoft.com/office/powerpoint/2010/main" val="909219097"/>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515753"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恋爱心理</a:t>
            </a:r>
          </a:p>
        </p:txBody>
      </p:sp>
      <p:sp>
        <p:nvSpPr>
          <p:cNvPr id="9" name="TextBox 8"/>
          <p:cNvSpPr txBox="1"/>
          <p:nvPr/>
        </p:nvSpPr>
        <p:spPr>
          <a:xfrm>
            <a:off x="513401" y="699542"/>
            <a:ext cx="2977418" cy="377026"/>
          </a:xfrm>
          <a:prstGeom prst="rect">
            <a:avLst/>
          </a:prstGeom>
          <a:noFill/>
        </p:spPr>
        <p:txBody>
          <a:bodyPr wrap="none" lIns="68580" tIns="34290" rIns="68580" bIns="34290" rtlCol="0">
            <a:spAutoFit/>
          </a:bodyPr>
          <a:lstStyle/>
          <a:p>
            <a:r>
              <a:rPr lang="zh-CN" altLang="zh-CN" sz="2000" b="1" dirty="0"/>
              <a:t>二、健康的恋爱心理因素</a:t>
            </a:r>
            <a:endParaRPr lang="zh-CN" altLang="zh-CN" sz="2000" dirty="0"/>
          </a:p>
        </p:txBody>
      </p:sp>
      <p:sp>
        <p:nvSpPr>
          <p:cNvPr id="2" name="矩形 1"/>
          <p:cNvSpPr/>
          <p:nvPr/>
        </p:nvSpPr>
        <p:spPr>
          <a:xfrm>
            <a:off x="549073" y="1089319"/>
            <a:ext cx="8055376" cy="400110"/>
          </a:xfrm>
          <a:prstGeom prst="rect">
            <a:avLst/>
          </a:prstGeom>
        </p:spPr>
        <p:txBody>
          <a:bodyPr wrap="square">
            <a:spAutoFit/>
          </a:bodyPr>
          <a:lstStyle/>
          <a:p>
            <a:r>
              <a:rPr lang="en-US" altLang="zh-CN" sz="2000" dirty="0"/>
              <a:t>3.</a:t>
            </a:r>
            <a:r>
              <a:rPr lang="zh-CN" altLang="zh-CN" sz="2000" dirty="0"/>
              <a:t>心理相容</a:t>
            </a:r>
          </a:p>
        </p:txBody>
      </p:sp>
      <p:sp>
        <p:nvSpPr>
          <p:cNvPr id="5" name="矩形 4"/>
          <p:cNvSpPr/>
          <p:nvPr/>
        </p:nvSpPr>
        <p:spPr>
          <a:xfrm>
            <a:off x="549073" y="1489429"/>
            <a:ext cx="8055376" cy="2246769"/>
          </a:xfrm>
          <a:prstGeom prst="rect">
            <a:avLst/>
          </a:prstGeom>
        </p:spPr>
        <p:txBody>
          <a:bodyPr wrap="square">
            <a:spAutoFit/>
          </a:bodyPr>
          <a:lstStyle/>
          <a:p>
            <a:r>
              <a:rPr lang="zh-CN" altLang="zh-CN" sz="2000" dirty="0"/>
              <a:t>真正的爱情不是一见倾心，由于相互间全面了解，思想观念的和谐与统一，并非短时期能达到的，必须有相当长的一段时间才能真正了解，才能客观衡量双方的感情。心理相容是协调恋人之间的最好方法，包括心理相和谐和心理互补。心理和谐是双方的思想感情与心理特点等各个方面的充分了解与适应。一对恋人在一起，如果感到很愉快、美好和幸福，那么就说明他们之间心理和谐的程度比较大。恋爱的最终目的是婚姻，而心理相谐则是婚姻幸福的前提。</a:t>
            </a:r>
          </a:p>
        </p:txBody>
      </p:sp>
    </p:spTree>
    <p:extLst>
      <p:ext uri="{BB962C8B-B14F-4D97-AF65-F5344CB8AC3E}">
        <p14:creationId xmlns:p14="http://schemas.microsoft.com/office/powerpoint/2010/main" val="1715785151"/>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515753"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恋爱心理</a:t>
            </a:r>
          </a:p>
        </p:txBody>
      </p:sp>
      <p:sp>
        <p:nvSpPr>
          <p:cNvPr id="9" name="TextBox 8"/>
          <p:cNvSpPr txBox="1"/>
          <p:nvPr/>
        </p:nvSpPr>
        <p:spPr>
          <a:xfrm>
            <a:off x="513401" y="699542"/>
            <a:ext cx="2977418" cy="377026"/>
          </a:xfrm>
          <a:prstGeom prst="rect">
            <a:avLst/>
          </a:prstGeom>
          <a:noFill/>
        </p:spPr>
        <p:txBody>
          <a:bodyPr wrap="none" lIns="68580" tIns="34290" rIns="68580" bIns="34290" rtlCol="0">
            <a:spAutoFit/>
          </a:bodyPr>
          <a:lstStyle/>
          <a:p>
            <a:r>
              <a:rPr lang="zh-CN" altLang="zh-CN" sz="2000" b="1" dirty="0"/>
              <a:t>二、健康的恋爱心理因素</a:t>
            </a:r>
            <a:endParaRPr lang="zh-CN" altLang="zh-CN" sz="2000" dirty="0"/>
          </a:p>
        </p:txBody>
      </p:sp>
      <p:sp>
        <p:nvSpPr>
          <p:cNvPr id="2" name="矩形 1"/>
          <p:cNvSpPr/>
          <p:nvPr/>
        </p:nvSpPr>
        <p:spPr>
          <a:xfrm>
            <a:off x="549073" y="1089319"/>
            <a:ext cx="8055376" cy="400110"/>
          </a:xfrm>
          <a:prstGeom prst="rect">
            <a:avLst/>
          </a:prstGeom>
        </p:spPr>
        <p:txBody>
          <a:bodyPr wrap="square">
            <a:spAutoFit/>
          </a:bodyPr>
          <a:lstStyle/>
          <a:p>
            <a:r>
              <a:rPr lang="en-US" altLang="zh-CN" sz="2000" dirty="0"/>
              <a:t>4.</a:t>
            </a:r>
            <a:r>
              <a:rPr lang="zh-CN" altLang="zh-CN" sz="2000" dirty="0"/>
              <a:t>忠贞与互敬</a:t>
            </a:r>
          </a:p>
        </p:txBody>
      </p:sp>
      <p:sp>
        <p:nvSpPr>
          <p:cNvPr id="5" name="矩形 4"/>
          <p:cNvSpPr/>
          <p:nvPr/>
        </p:nvSpPr>
        <p:spPr>
          <a:xfrm>
            <a:off x="549073" y="1489429"/>
            <a:ext cx="8055376" cy="1938992"/>
          </a:xfrm>
          <a:prstGeom prst="rect">
            <a:avLst/>
          </a:prstGeom>
        </p:spPr>
        <p:txBody>
          <a:bodyPr wrap="square">
            <a:spAutoFit/>
          </a:bodyPr>
          <a:lstStyle/>
          <a:p>
            <a:r>
              <a:rPr lang="zh-CN" altLang="zh-CN" sz="2000" dirty="0"/>
              <a:t>爱情是心与心的真诚相待，忠贞不渝一直是爱情的主旋律。忠贞是恋爱成功的基础，也是婚姻幸福的前提条件。真正恋爱并最终走向婚姻的人，是不会因为彼此的能力的大小、职位的高低这些外在的因素而影响感情的发展。传统封建思想的“男尊女卑”“夫唱妇随”“极端大男子主义”对于真正的爱情有很大阻碍，违反了人格中互尊互敬原则。</a:t>
            </a:r>
          </a:p>
        </p:txBody>
      </p:sp>
    </p:spTree>
    <p:extLst>
      <p:ext uri="{BB962C8B-B14F-4D97-AF65-F5344CB8AC3E}">
        <p14:creationId xmlns:p14="http://schemas.microsoft.com/office/powerpoint/2010/main" val="247490261"/>
      </p:ext>
    </p:extLst>
  </p:cSld>
  <p:clrMapOvr>
    <a:masterClrMapping/>
  </p:clrMapOvr>
  <p:transition spd="slow">
    <p:pull/>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4587d1089935163506c90b1d61c8ec38bba92f"/>
</p:tagLst>
</file>

<file path=ppt/theme/theme1.xml><?xml version="1.0" encoding="utf-8"?>
<a:theme xmlns:a="http://schemas.openxmlformats.org/drawingml/2006/main" name="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852</TotalTime>
  <Words>1809</Words>
  <Application>Microsoft Office PowerPoint</Application>
  <PresentationFormat>全屏显示(16:9)</PresentationFormat>
  <Paragraphs>67</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YYJY</cp:lastModifiedBy>
  <cp:revision>810</cp:revision>
  <dcterms:created xsi:type="dcterms:W3CDTF">2015-10-13T09:44:51Z</dcterms:created>
  <dcterms:modified xsi:type="dcterms:W3CDTF">2017-06-09T08:06:02Z</dcterms:modified>
</cp:coreProperties>
</file>