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308" r:id="rId3"/>
    <p:sldId id="258" r:id="rId4"/>
    <p:sldId id="309" r:id="rId5"/>
    <p:sldId id="310" r:id="rId6"/>
    <p:sldId id="311" r:id="rId7"/>
    <p:sldId id="312" r:id="rId8"/>
    <p:sldId id="313" r:id="rId9"/>
    <p:sldId id="314" r:id="rId10"/>
    <p:sldId id="315" r:id="rId11"/>
    <p:sldId id="316" r:id="rId12"/>
    <p:sldId id="317" r:id="rId13"/>
    <p:sldId id="318" r:id="rId14"/>
    <p:sldId id="319" r:id="rId15"/>
    <p:sldId id="320" r:id="rId16"/>
    <p:sldId id="321" r:id="rId17"/>
    <p:sldId id="322" r:id="rId18"/>
    <p:sldId id="323" r:id="rId19"/>
    <p:sldId id="324" r:id="rId20"/>
    <p:sldId id="325" r:id="rId21"/>
    <p:sldId id="326" r:id="rId22"/>
    <p:sldId id="327" r:id="rId23"/>
    <p:sldId id="328" r:id="rId24"/>
    <p:sldId id="303" r:id="rId25"/>
  </p:sldIdLst>
  <p:sldSz cx="9144000" cy="5143500" type="screen16x9"/>
  <p:notesSz cx="6858000" cy="9144000"/>
  <p:custDataLst>
    <p:tags r:id="rId27"/>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C07D"/>
    <a:srgbClr val="B2D76E"/>
    <a:srgbClr val="F4B248"/>
    <a:srgbClr val="AE937E"/>
    <a:srgbClr val="F3DD49"/>
    <a:srgbClr val="E24E4E"/>
    <a:srgbClr val="7D66E0"/>
    <a:srgbClr val="EDEBDF"/>
    <a:srgbClr val="937158"/>
    <a:srgbClr val="C39F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002" y="-46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1E7DE6-0DC3-48A8-A73C-17E5A0A4EC85}" type="datetimeFigureOut">
              <a:rPr lang="zh-CN" altLang="en-US" smtClean="0"/>
              <a:t>2017/6/9/Friday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1EDFA-64A6-4001-B6CF-2D33DFDC1E35}" type="slidenum">
              <a:rPr lang="zh-CN" altLang="en-US" smtClean="0"/>
              <a:t>‹#›</a:t>
            </a:fld>
            <a:endParaRPr lang="zh-CN" altLang="en-US"/>
          </a:p>
        </p:txBody>
      </p:sp>
    </p:spTree>
    <p:extLst>
      <p:ext uri="{BB962C8B-B14F-4D97-AF65-F5344CB8AC3E}">
        <p14:creationId xmlns:p14="http://schemas.microsoft.com/office/powerpoint/2010/main" val="180628139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矩形 8"/>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22" name="直接连接符 21"/>
          <p:cNvCxnSpPr/>
          <p:nvPr userDrawn="1"/>
        </p:nvCxnSpPr>
        <p:spPr>
          <a:xfrm>
            <a:off x="630866" y="557579"/>
            <a:ext cx="6751629" cy="0"/>
          </a:xfrm>
          <a:prstGeom prst="line">
            <a:avLst/>
          </a:prstGeom>
          <a:ln>
            <a:solidFill>
              <a:srgbClr val="AE937E"/>
            </a:solidFill>
            <a:prstDash val="dash"/>
          </a:ln>
        </p:spPr>
        <p:style>
          <a:lnRef idx="1">
            <a:schemeClr val="accent1"/>
          </a:lnRef>
          <a:fillRef idx="0">
            <a:schemeClr val="accent1"/>
          </a:fillRef>
          <a:effectRef idx="0">
            <a:schemeClr val="accent1"/>
          </a:effectRef>
          <a:fontRef idx="minor">
            <a:schemeClr val="tx1"/>
          </a:fontRef>
        </p:style>
      </p:cxnSp>
      <p:sp>
        <p:nvSpPr>
          <p:cNvPr id="24" name="平行四边形 23"/>
          <p:cNvSpPr/>
          <p:nvPr userDrawn="1"/>
        </p:nvSpPr>
        <p:spPr>
          <a:xfrm>
            <a:off x="7542716" y="411510"/>
            <a:ext cx="972235" cy="162018"/>
          </a:xfrm>
          <a:prstGeom prst="parallelogram">
            <a:avLst>
              <a:gd name="adj" fmla="val 72620"/>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900" dirty="0">
              <a:latin typeface="AvantGarde Md BT" pitchFamily="34" charset="0"/>
            </a:endParaRPr>
          </a:p>
        </p:txBody>
      </p:sp>
      <p:sp>
        <p:nvSpPr>
          <p:cNvPr id="7" name="矩形 6"/>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6" name="矩形 5"/>
          <p:cNvSpPr/>
          <p:nvPr userDrawn="1"/>
        </p:nvSpPr>
        <p:spPr>
          <a:xfrm>
            <a:off x="-5700" y="4876006"/>
            <a:ext cx="9149700" cy="267493"/>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396552" y="267494"/>
            <a:ext cx="216052" cy="216024"/>
          </a:xfrm>
          <a:prstGeom prst="rect">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8" name="矩形 7"/>
          <p:cNvSpPr/>
          <p:nvPr userDrawn="1"/>
        </p:nvSpPr>
        <p:spPr>
          <a:xfrm>
            <a:off x="-396552" y="483518"/>
            <a:ext cx="216052" cy="216024"/>
          </a:xfrm>
          <a:prstGeom prst="rect">
            <a:avLst/>
          </a:prstGeom>
          <a:solidFill>
            <a:srgbClr val="B2D7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9" name="矩形 8"/>
          <p:cNvSpPr/>
          <p:nvPr userDrawn="1"/>
        </p:nvSpPr>
        <p:spPr>
          <a:xfrm>
            <a:off x="-396552" y="699542"/>
            <a:ext cx="216052" cy="216024"/>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userDrawn="1"/>
        </p:nvSpPr>
        <p:spPr>
          <a:xfrm>
            <a:off x="-396552" y="915566"/>
            <a:ext cx="216052" cy="216024"/>
          </a:xfrm>
          <a:prstGeom prst="rect">
            <a:avLst/>
          </a:prstGeom>
          <a:solidFill>
            <a:srgbClr val="F3DD4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100">
              <a:latin typeface="AvantGarde Md BT" pitchFamily="34" charset="0"/>
            </a:endParaRPr>
          </a:p>
        </p:txBody>
      </p:sp>
      <p:sp>
        <p:nvSpPr>
          <p:cNvPr id="11" name="矩形 10"/>
          <p:cNvSpPr/>
          <p:nvPr userDrawn="1"/>
        </p:nvSpPr>
        <p:spPr>
          <a:xfrm>
            <a:off x="-396552" y="1131590"/>
            <a:ext cx="216052" cy="216024"/>
          </a:xfrm>
          <a:prstGeom prst="rect">
            <a:avLst/>
          </a:prstGeom>
          <a:solidFill>
            <a:srgbClr val="EDEBD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12" name="矩形 11"/>
          <p:cNvSpPr/>
          <p:nvPr userDrawn="1"/>
        </p:nvSpPr>
        <p:spPr>
          <a:xfrm>
            <a:off x="-396552" y="51470"/>
            <a:ext cx="216052" cy="216024"/>
          </a:xfrm>
          <a:prstGeom prst="rect">
            <a:avLst/>
          </a:prstGeom>
          <a:solidFill>
            <a:srgbClr val="AE93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vantGarde Md BT" pitchFamily="34" charset="0"/>
            </a:endParaRPr>
          </a:p>
        </p:txBody>
      </p:sp>
      <p:sp>
        <p:nvSpPr>
          <p:cNvPr id="13" name="矩形 12"/>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矩形 13"/>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矩形 1"/>
          <p:cNvSpPr/>
          <p:nvPr userDrawn="1"/>
        </p:nvSpPr>
        <p:spPr>
          <a:xfrm>
            <a:off x="-5699" y="0"/>
            <a:ext cx="9149699" cy="5143500"/>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164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C:\Users\Administrator\Desktop\00000fff.jpg"/>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0" y="-12186"/>
            <a:ext cx="9150111" cy="515568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向日葵花图片"/>
          <p:cNvPicPr>
            <a:picLocks noChangeAspect="1" noChangeArrowheads="1"/>
          </p:cNvPicPr>
          <p:nvPr/>
        </p:nvPicPr>
        <p:blipFill rotWithShape="1">
          <a:blip r:embed="rId2">
            <a:extLst>
              <a:ext uri="{28A0092B-C50C-407E-A947-70E740481C1C}">
                <a14:useLocalDpi xmlns:a14="http://schemas.microsoft.com/office/drawing/2010/main" val="0"/>
              </a:ext>
            </a:extLst>
          </a:blip>
          <a:srcRect t="688" b="14834"/>
          <a:stretch/>
        </p:blipFill>
        <p:spPr bwMode="auto">
          <a:xfrm>
            <a:off x="0" y="-1"/>
            <a:ext cx="9144000" cy="514350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flipV="1">
            <a:off x="568834" y="-10915"/>
            <a:ext cx="4464496" cy="4886921"/>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32" name="TextBox 31"/>
          <p:cNvSpPr txBox="1"/>
          <p:nvPr/>
        </p:nvSpPr>
        <p:spPr>
          <a:xfrm>
            <a:off x="915427" y="1995686"/>
            <a:ext cx="4117903" cy="1546559"/>
          </a:xfrm>
          <a:prstGeom prst="rect">
            <a:avLst/>
          </a:prstGeom>
          <a:noFill/>
        </p:spPr>
        <p:txBody>
          <a:bodyPr wrap="square" lIns="68562" tIns="34281" rIns="68562" bIns="34281" rtlCol="0">
            <a:spAutoFit/>
          </a:bodyPr>
          <a:lstStyle/>
          <a:p>
            <a:r>
              <a:rPr lang="zh-CN" altLang="zh-CN" sz="3200" dirty="0" smtClean="0">
                <a:solidFill>
                  <a:schemeClr val="bg1"/>
                </a:solidFill>
                <a:latin typeface="华文中宋" pitchFamily="2" charset="-122"/>
                <a:ea typeface="华文中宋" pitchFamily="2" charset="-122"/>
              </a:rPr>
              <a:t>心</a:t>
            </a:r>
            <a:r>
              <a:rPr lang="zh-CN" altLang="zh-CN" sz="3200" dirty="0">
                <a:solidFill>
                  <a:schemeClr val="bg1"/>
                </a:solidFill>
                <a:latin typeface="华文中宋" pitchFamily="2" charset="-122"/>
                <a:ea typeface="华文中宋" pitchFamily="2" charset="-122"/>
              </a:rPr>
              <a:t>有未来 梦想</a:t>
            </a:r>
            <a:r>
              <a:rPr lang="zh-CN" altLang="zh-CN" sz="3200" dirty="0" smtClean="0">
                <a:solidFill>
                  <a:schemeClr val="bg1"/>
                </a:solidFill>
                <a:latin typeface="华文中宋" pitchFamily="2" charset="-122"/>
                <a:ea typeface="华文中宋" pitchFamily="2" charset="-122"/>
              </a:rPr>
              <a:t>在望</a:t>
            </a:r>
            <a:endParaRPr lang="en-US" altLang="zh-CN" sz="3200" dirty="0" smtClean="0">
              <a:solidFill>
                <a:schemeClr val="bg1"/>
              </a:solidFill>
              <a:latin typeface="华文中宋" pitchFamily="2" charset="-122"/>
              <a:ea typeface="华文中宋" pitchFamily="2" charset="-122"/>
            </a:endParaRPr>
          </a:p>
          <a:p>
            <a:r>
              <a:rPr lang="zh-CN" altLang="zh-CN" sz="3200" dirty="0" smtClean="0">
                <a:solidFill>
                  <a:schemeClr val="bg1"/>
                </a:solidFill>
                <a:latin typeface="华文中宋" pitchFamily="2" charset="-122"/>
                <a:ea typeface="华文中宋" pitchFamily="2" charset="-122"/>
              </a:rPr>
              <a:t>——</a:t>
            </a:r>
            <a:endParaRPr lang="en-US" altLang="zh-CN" sz="3200" dirty="0" smtClean="0">
              <a:solidFill>
                <a:schemeClr val="bg1"/>
              </a:solidFill>
              <a:latin typeface="华文中宋" pitchFamily="2" charset="-122"/>
              <a:ea typeface="华文中宋" pitchFamily="2" charset="-122"/>
            </a:endParaRPr>
          </a:p>
          <a:p>
            <a:r>
              <a:rPr lang="zh-CN" altLang="zh-CN" sz="3200" dirty="0" smtClean="0">
                <a:solidFill>
                  <a:schemeClr val="bg1"/>
                </a:solidFill>
                <a:latin typeface="华文中宋" pitchFamily="2" charset="-122"/>
                <a:ea typeface="华文中宋" pitchFamily="2" charset="-122"/>
              </a:rPr>
              <a:t>大学生</a:t>
            </a:r>
            <a:r>
              <a:rPr lang="zh-CN" altLang="zh-CN" sz="3200" dirty="0">
                <a:solidFill>
                  <a:schemeClr val="bg1"/>
                </a:solidFill>
                <a:latin typeface="华文中宋" pitchFamily="2" charset="-122"/>
                <a:ea typeface="华文中宋" pitchFamily="2" charset="-122"/>
              </a:rPr>
              <a:t>生涯规划</a:t>
            </a:r>
          </a:p>
        </p:txBody>
      </p:sp>
      <p:sp>
        <p:nvSpPr>
          <p:cNvPr id="13" name="矩形 12"/>
          <p:cNvSpPr/>
          <p:nvPr/>
        </p:nvSpPr>
        <p:spPr>
          <a:xfrm>
            <a:off x="568835" y="4876006"/>
            <a:ext cx="4464496" cy="2800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schemeClr val="tx1">
                  <a:lumMod val="65000"/>
                  <a:lumOff val="35000"/>
                </a:schemeClr>
              </a:solidFill>
            </a:endParaRPr>
          </a:p>
        </p:txBody>
      </p:sp>
      <p:sp>
        <p:nvSpPr>
          <p:cNvPr id="14" name="TextBox 13"/>
          <p:cNvSpPr txBox="1"/>
          <p:nvPr/>
        </p:nvSpPr>
        <p:spPr>
          <a:xfrm>
            <a:off x="915427" y="987574"/>
            <a:ext cx="4117904" cy="684785"/>
          </a:xfrm>
          <a:prstGeom prst="rect">
            <a:avLst/>
          </a:prstGeom>
          <a:noFill/>
        </p:spPr>
        <p:txBody>
          <a:bodyPr wrap="square" lIns="68562" tIns="34281" rIns="68562" bIns="34281" rtlCol="0">
            <a:spAutoFit/>
          </a:bodyPr>
          <a:lstStyle/>
          <a:p>
            <a:pPr lvl="0"/>
            <a:r>
              <a:rPr lang="zh-CN" altLang="en-US" sz="4000" b="1" dirty="0" smtClean="0">
                <a:solidFill>
                  <a:schemeClr val="bg1"/>
                </a:solidFill>
                <a:latin typeface="微软雅黑" pitchFamily="34" charset="-122"/>
                <a:ea typeface="微软雅黑" pitchFamily="34" charset="-122"/>
              </a:rPr>
              <a:t>第七章</a:t>
            </a:r>
            <a:endParaRPr lang="zh-CN" altLang="zh-CN" sz="4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4589359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 calcmode="lin" valueType="num">
                                      <p:cBhvr>
                                        <p:cTn id="1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2"/>
                                        </p:tgtEl>
                                        <p:attrNameLst>
                                          <p:attrName>ppt_y</p:attrName>
                                        </p:attrNameLst>
                                      </p:cBhvr>
                                      <p:tavLst>
                                        <p:tav tm="0">
                                          <p:val>
                                            <p:strVal val="#ppt_y"/>
                                          </p:val>
                                        </p:tav>
                                        <p:tav tm="100000">
                                          <p:val>
                                            <p:strVal val="#ppt_y"/>
                                          </p:val>
                                        </p:tav>
                                      </p:tavLst>
                                    </p:anim>
                                    <p:anim calcmode="lin" valueType="num">
                                      <p:cBhvr>
                                        <p:cTn id="2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2" grpId="0"/>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职业</a:t>
            </a:r>
            <a:r>
              <a:rPr lang="zh-CN" altLang="zh-CN" sz="1800" b="1" dirty="0">
                <a:latin typeface="微软雅黑" pitchFamily="34" charset="-122"/>
                <a:ea typeface="微软雅黑" pitchFamily="34" charset="-122"/>
              </a:rPr>
              <a:t>生涯理论</a:t>
            </a:r>
          </a:p>
        </p:txBody>
      </p:sp>
      <p:sp>
        <p:nvSpPr>
          <p:cNvPr id="9" name="TextBox 8"/>
          <p:cNvSpPr txBox="1"/>
          <p:nvPr/>
        </p:nvSpPr>
        <p:spPr>
          <a:xfrm>
            <a:off x="513401" y="699542"/>
            <a:ext cx="2260875" cy="377026"/>
          </a:xfrm>
          <a:prstGeom prst="rect">
            <a:avLst/>
          </a:prstGeom>
          <a:noFill/>
        </p:spPr>
        <p:txBody>
          <a:bodyPr wrap="none" lIns="68580" tIns="34290" rIns="68580" bIns="34290" rtlCol="0">
            <a:spAutoFit/>
          </a:bodyPr>
          <a:lstStyle/>
          <a:p>
            <a:r>
              <a:rPr lang="en-US" altLang="zh-CN" sz="2000" b="1" dirty="0"/>
              <a:t> </a:t>
            </a:r>
            <a:r>
              <a:rPr lang="zh-CN" altLang="zh-CN" sz="2000" b="1" dirty="0"/>
              <a:t>三、成就动机理论</a:t>
            </a:r>
            <a:endParaRPr lang="zh-CN" altLang="zh-CN" sz="2000" dirty="0"/>
          </a:p>
        </p:txBody>
      </p:sp>
      <p:sp>
        <p:nvSpPr>
          <p:cNvPr id="2" name="矩形 1"/>
          <p:cNvSpPr/>
          <p:nvPr/>
        </p:nvSpPr>
        <p:spPr>
          <a:xfrm>
            <a:off x="549072" y="1076568"/>
            <a:ext cx="8199391" cy="2862322"/>
          </a:xfrm>
          <a:prstGeom prst="rect">
            <a:avLst/>
          </a:prstGeom>
        </p:spPr>
        <p:txBody>
          <a:bodyPr wrap="square">
            <a:spAutoFit/>
          </a:bodyPr>
          <a:lstStyle/>
          <a:p>
            <a:r>
              <a:rPr lang="zh-CN" altLang="zh-CN" sz="2000" dirty="0"/>
              <a:t>麦克利兰注重研究人的高层次需要与社会性的动机，强调采用系统的、客观的、有效的方法进行研究，提出了个体在工作情境中有三种重要需要：</a:t>
            </a:r>
          </a:p>
          <a:p>
            <a:r>
              <a:rPr lang="zh-CN" altLang="zh-CN" sz="2000" dirty="0"/>
              <a:t>一是成就需要，即争取成功、希望做得最好的需要。具有强烈的成就需要的人渴望将事情做得更为完美，提高工作效率，获得更大的成功，他们追求的是在争取成功的过程中克服困难、解决难题和努力奋斗的乐趣，以及成功之后的个人的成就感，而并不看重成功所带来的物质奖励。个体的成就需要与他们所处的经济、文化、社会和政府的发展程度有关。例如，社会风气制约着人们的成就需要。</a:t>
            </a:r>
          </a:p>
        </p:txBody>
      </p:sp>
    </p:spTree>
    <p:extLst>
      <p:ext uri="{BB962C8B-B14F-4D97-AF65-F5344CB8AC3E}">
        <p14:creationId xmlns:p14="http://schemas.microsoft.com/office/powerpoint/2010/main" val="465265143"/>
      </p:ext>
    </p:extLst>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职业</a:t>
            </a:r>
            <a:r>
              <a:rPr lang="zh-CN" altLang="zh-CN" sz="1800" b="1" dirty="0">
                <a:latin typeface="微软雅黑" pitchFamily="34" charset="-122"/>
                <a:ea typeface="微软雅黑" pitchFamily="34" charset="-122"/>
              </a:rPr>
              <a:t>生涯理论</a:t>
            </a:r>
          </a:p>
        </p:txBody>
      </p:sp>
      <p:sp>
        <p:nvSpPr>
          <p:cNvPr id="9" name="TextBox 8"/>
          <p:cNvSpPr txBox="1"/>
          <p:nvPr/>
        </p:nvSpPr>
        <p:spPr>
          <a:xfrm>
            <a:off x="513401" y="699542"/>
            <a:ext cx="2260875" cy="377026"/>
          </a:xfrm>
          <a:prstGeom prst="rect">
            <a:avLst/>
          </a:prstGeom>
          <a:noFill/>
        </p:spPr>
        <p:txBody>
          <a:bodyPr wrap="none" lIns="68580" tIns="34290" rIns="68580" bIns="34290" rtlCol="0">
            <a:spAutoFit/>
          </a:bodyPr>
          <a:lstStyle/>
          <a:p>
            <a:r>
              <a:rPr lang="en-US" altLang="zh-CN" sz="2000" b="1" dirty="0"/>
              <a:t> </a:t>
            </a:r>
            <a:r>
              <a:rPr lang="zh-CN" altLang="zh-CN" sz="2000" b="1" dirty="0"/>
              <a:t>三、成就动机理论</a:t>
            </a:r>
            <a:endParaRPr lang="zh-CN" altLang="zh-CN" sz="2000" dirty="0"/>
          </a:p>
        </p:txBody>
      </p:sp>
      <p:sp>
        <p:nvSpPr>
          <p:cNvPr id="2" name="矩形 1"/>
          <p:cNvSpPr/>
          <p:nvPr/>
        </p:nvSpPr>
        <p:spPr>
          <a:xfrm>
            <a:off x="549072" y="1076568"/>
            <a:ext cx="8199391" cy="3477875"/>
          </a:xfrm>
          <a:prstGeom prst="rect">
            <a:avLst/>
          </a:prstGeom>
        </p:spPr>
        <p:txBody>
          <a:bodyPr wrap="square">
            <a:spAutoFit/>
          </a:bodyPr>
          <a:lstStyle/>
          <a:p>
            <a:r>
              <a:rPr lang="zh-CN" altLang="zh-CN" sz="2000" dirty="0"/>
              <a:t>二是权力需要，即影响或控制他人且不受他人控制的需要。权力需要是指影响和控制别人的一种愿望或驱动力。不同人对权力的渴望程度也有所不同。权力需要较高的人喜欢支配、影响他人，注重争取地位和影响力，喜欢具有竞争性和能体现较高地位的场合和情境，以获得地位和权力或与自己已具有的权力和地位相称。权利需要是管理成功的基本要素之一。</a:t>
            </a:r>
          </a:p>
          <a:p>
            <a:r>
              <a:rPr lang="zh-CN" altLang="zh-CN" sz="2000" dirty="0"/>
              <a:t>三是亲和需要，即建立友好亲密的人际关系的需要。亲和需要是寻求被他人喜爱和接纳的一种愿望。高亲和需要者渴望友谊，喜欢合作而不是竞争的工作环境，希望彼此之间的沟通与理解，他们对环境中的人际关系更为敏感。有时，亲和需要也表现为对失去某些亲密关系的恐惧和对人际冲突的回避。亲和需要是保持社会交往和人际关系和谐的重要条件。</a:t>
            </a:r>
          </a:p>
        </p:txBody>
      </p:sp>
    </p:spTree>
    <p:extLst>
      <p:ext uri="{BB962C8B-B14F-4D97-AF65-F5344CB8AC3E}">
        <p14:creationId xmlns:p14="http://schemas.microsoft.com/office/powerpoint/2010/main" val="1987345864"/>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74658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的择业心理</a:t>
            </a:r>
          </a:p>
        </p:txBody>
      </p:sp>
      <p:sp>
        <p:nvSpPr>
          <p:cNvPr id="9" name="TextBox 8"/>
          <p:cNvSpPr txBox="1"/>
          <p:nvPr/>
        </p:nvSpPr>
        <p:spPr>
          <a:xfrm>
            <a:off x="513401" y="699542"/>
            <a:ext cx="3235501" cy="377026"/>
          </a:xfrm>
          <a:prstGeom prst="rect">
            <a:avLst/>
          </a:prstGeom>
          <a:noFill/>
        </p:spPr>
        <p:txBody>
          <a:bodyPr wrap="none" lIns="68580" tIns="34290" rIns="68580" bIns="34290" rtlCol="0">
            <a:spAutoFit/>
          </a:bodyPr>
          <a:lstStyle/>
          <a:p>
            <a:r>
              <a:rPr lang="zh-CN" altLang="zh-CN" sz="2000" b="1" dirty="0"/>
              <a:t>一、大学生择业的心理矛盾</a:t>
            </a:r>
            <a:endParaRPr lang="zh-CN" altLang="zh-CN" sz="2000" dirty="0"/>
          </a:p>
        </p:txBody>
      </p:sp>
      <p:sp>
        <p:nvSpPr>
          <p:cNvPr id="2" name="矩形 1"/>
          <p:cNvSpPr/>
          <p:nvPr/>
        </p:nvSpPr>
        <p:spPr>
          <a:xfrm>
            <a:off x="549072" y="1076568"/>
            <a:ext cx="8199391" cy="2246769"/>
          </a:xfrm>
          <a:prstGeom prst="rect">
            <a:avLst/>
          </a:prstGeom>
        </p:spPr>
        <p:txBody>
          <a:bodyPr wrap="square">
            <a:spAutoFit/>
          </a:bodyPr>
          <a:lstStyle/>
          <a:p>
            <a:r>
              <a:rPr lang="en-US" altLang="zh-CN" sz="2000" dirty="0"/>
              <a:t>1. </a:t>
            </a:r>
            <a:r>
              <a:rPr lang="zh-CN" altLang="zh-CN" sz="2000" dirty="0"/>
              <a:t>就业观念滞后与时代快速发展的矛盾</a:t>
            </a:r>
          </a:p>
          <a:p>
            <a:r>
              <a:rPr lang="zh-CN" altLang="zh-CN" sz="2000" dirty="0"/>
              <a:t>在当前快速发展的时代背景下，我国的经济体制和劳动人事制度发生了很大的变化，社会为大学生提供了多样化的岗位和多元化的选择机会。然而，我国传统的劳动人事制度观念至今还在影响着某些大学毕业生的择业态度。一些大学生普遍喜欢毕业后到政府部门、事业单位和大的国企工作</a:t>
            </a:r>
            <a:r>
              <a:rPr lang="en-US" altLang="zh-CN" sz="2000" dirty="0"/>
              <a:t>,</a:t>
            </a:r>
            <a:r>
              <a:rPr lang="zh-CN" altLang="zh-CN" sz="2000" dirty="0"/>
              <a:t>不愿到私营企业就业。这仍然是过去的传统劳动人事制度思想在作祟。显然，大学生滞后的观念与快速发展的时代之间存在着矛盾。</a:t>
            </a:r>
          </a:p>
        </p:txBody>
      </p:sp>
    </p:spTree>
    <p:extLst>
      <p:ext uri="{BB962C8B-B14F-4D97-AF65-F5344CB8AC3E}">
        <p14:creationId xmlns:p14="http://schemas.microsoft.com/office/powerpoint/2010/main" val="1875381526"/>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74658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的择业心理</a:t>
            </a:r>
          </a:p>
        </p:txBody>
      </p:sp>
      <p:sp>
        <p:nvSpPr>
          <p:cNvPr id="9" name="TextBox 8"/>
          <p:cNvSpPr txBox="1"/>
          <p:nvPr/>
        </p:nvSpPr>
        <p:spPr>
          <a:xfrm>
            <a:off x="513401" y="699542"/>
            <a:ext cx="3235501" cy="377026"/>
          </a:xfrm>
          <a:prstGeom prst="rect">
            <a:avLst/>
          </a:prstGeom>
          <a:noFill/>
        </p:spPr>
        <p:txBody>
          <a:bodyPr wrap="none" lIns="68580" tIns="34290" rIns="68580" bIns="34290" rtlCol="0">
            <a:spAutoFit/>
          </a:bodyPr>
          <a:lstStyle/>
          <a:p>
            <a:r>
              <a:rPr lang="zh-CN" altLang="zh-CN" sz="2000" b="1" dirty="0"/>
              <a:t>一、大学生择业的心理矛盾</a:t>
            </a:r>
            <a:endParaRPr lang="zh-CN" altLang="zh-CN" sz="2000" dirty="0"/>
          </a:p>
        </p:txBody>
      </p:sp>
      <p:sp>
        <p:nvSpPr>
          <p:cNvPr id="2" name="矩形 1"/>
          <p:cNvSpPr/>
          <p:nvPr/>
        </p:nvSpPr>
        <p:spPr>
          <a:xfrm>
            <a:off x="549072" y="1076568"/>
            <a:ext cx="8199391" cy="2862322"/>
          </a:xfrm>
          <a:prstGeom prst="rect">
            <a:avLst/>
          </a:prstGeom>
        </p:spPr>
        <p:txBody>
          <a:bodyPr wrap="square">
            <a:spAutoFit/>
          </a:bodyPr>
          <a:lstStyle/>
          <a:p>
            <a:r>
              <a:rPr lang="en-US" altLang="zh-CN" sz="2000" dirty="0"/>
              <a:t>2.</a:t>
            </a:r>
            <a:r>
              <a:rPr lang="zh-CN" altLang="zh-CN" sz="2000" dirty="0"/>
              <a:t>所学专业与未来工作的矛盾</a:t>
            </a:r>
          </a:p>
          <a:p>
            <a:r>
              <a:rPr lang="zh-CN" altLang="zh-CN" sz="2000" dirty="0"/>
              <a:t>不少大学生对自己的专业看得很重，在求职时，只要是与自己专业关系不密切的职业就不考虑，于是就产生了所学专业与未来工作的矛盾。这样做只能是人为地增加了自己的就业难度。 在现实社会中，真正完全与所学专业对口的工作是不多的，国内外许多大公司对专业看得很淡。这是因为大学教育更多的是学习能力的教育，是接受新事物能力的教育，是适应环境能力的教育。“天高任鸟飞，海阔凭鱼跃”，即使你所学专业与所从事工作相差较大，只要你有能力且能干下去，你一样具有极其广阔的发展空间。因此，毕业生完全不必为学不能致用而</a:t>
            </a:r>
            <a:r>
              <a:rPr lang="zh-CN" altLang="zh-CN" sz="2000" dirty="0" smtClean="0"/>
              <a:t>苦恼</a:t>
            </a:r>
            <a:r>
              <a:rPr lang="zh-CN" altLang="en-US" sz="2000" dirty="0" smtClean="0"/>
              <a:t>。</a:t>
            </a:r>
            <a:endParaRPr lang="zh-CN" altLang="zh-CN" sz="2000" dirty="0"/>
          </a:p>
        </p:txBody>
      </p:sp>
    </p:spTree>
    <p:extLst>
      <p:ext uri="{BB962C8B-B14F-4D97-AF65-F5344CB8AC3E}">
        <p14:creationId xmlns:p14="http://schemas.microsoft.com/office/powerpoint/2010/main" val="263843323"/>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74658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的择业心理</a:t>
            </a:r>
          </a:p>
        </p:txBody>
      </p:sp>
      <p:sp>
        <p:nvSpPr>
          <p:cNvPr id="9" name="TextBox 8"/>
          <p:cNvSpPr txBox="1"/>
          <p:nvPr/>
        </p:nvSpPr>
        <p:spPr>
          <a:xfrm>
            <a:off x="513401" y="699542"/>
            <a:ext cx="3235501" cy="377026"/>
          </a:xfrm>
          <a:prstGeom prst="rect">
            <a:avLst/>
          </a:prstGeom>
          <a:noFill/>
        </p:spPr>
        <p:txBody>
          <a:bodyPr wrap="none" lIns="68580" tIns="34290" rIns="68580" bIns="34290" rtlCol="0">
            <a:spAutoFit/>
          </a:bodyPr>
          <a:lstStyle/>
          <a:p>
            <a:r>
              <a:rPr lang="zh-CN" altLang="zh-CN" sz="2000" b="1" dirty="0"/>
              <a:t>一、大学生择业的心理矛盾</a:t>
            </a:r>
            <a:endParaRPr lang="zh-CN" altLang="zh-CN" sz="2000" dirty="0"/>
          </a:p>
        </p:txBody>
      </p:sp>
      <p:sp>
        <p:nvSpPr>
          <p:cNvPr id="2" name="矩形 1"/>
          <p:cNvSpPr/>
          <p:nvPr/>
        </p:nvSpPr>
        <p:spPr>
          <a:xfrm>
            <a:off x="549072" y="1076568"/>
            <a:ext cx="8199391" cy="1938992"/>
          </a:xfrm>
          <a:prstGeom prst="rect">
            <a:avLst/>
          </a:prstGeom>
        </p:spPr>
        <p:txBody>
          <a:bodyPr wrap="square">
            <a:spAutoFit/>
          </a:bodyPr>
          <a:lstStyle/>
          <a:p>
            <a:r>
              <a:rPr lang="en-US" altLang="zh-CN" sz="2000" dirty="0"/>
              <a:t>3.</a:t>
            </a:r>
            <a:r>
              <a:rPr lang="zh-CN" altLang="zh-CN" sz="2000" dirty="0"/>
              <a:t>择业工作与继续求学的矛盾</a:t>
            </a:r>
          </a:p>
          <a:p>
            <a:r>
              <a:rPr lang="zh-CN" altLang="zh-CN" sz="2000" dirty="0"/>
              <a:t>是择业工作呢，还是继续求学？有些大学生在求职就业时面临着这个问题。有些大学生根本不知道自己是该工作还是该继续求学深造，徘徊于两者之间，陷入茫然。其实，无论是择业工作还是继续求学本身都无可厚非，关键看自我兴趣和个人将来发展。在就业和深造间只会徘徊其中的学生，毕业时往往“竹篮打水一场空”。</a:t>
            </a:r>
          </a:p>
        </p:txBody>
      </p:sp>
    </p:spTree>
    <p:extLst>
      <p:ext uri="{BB962C8B-B14F-4D97-AF65-F5344CB8AC3E}">
        <p14:creationId xmlns:p14="http://schemas.microsoft.com/office/powerpoint/2010/main" val="728429901"/>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74658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的择业心理</a:t>
            </a:r>
          </a:p>
        </p:txBody>
      </p:sp>
      <p:sp>
        <p:nvSpPr>
          <p:cNvPr id="9" name="TextBox 8"/>
          <p:cNvSpPr txBox="1"/>
          <p:nvPr/>
        </p:nvSpPr>
        <p:spPr>
          <a:xfrm>
            <a:off x="513401" y="699542"/>
            <a:ext cx="3235501" cy="377026"/>
          </a:xfrm>
          <a:prstGeom prst="rect">
            <a:avLst/>
          </a:prstGeom>
          <a:noFill/>
        </p:spPr>
        <p:txBody>
          <a:bodyPr wrap="none" lIns="68580" tIns="34290" rIns="68580" bIns="34290" rtlCol="0">
            <a:spAutoFit/>
          </a:bodyPr>
          <a:lstStyle/>
          <a:p>
            <a:r>
              <a:rPr lang="zh-CN" altLang="zh-CN" sz="2000" b="1" dirty="0"/>
              <a:t>二、大学生择业的心理误区</a:t>
            </a:r>
            <a:endParaRPr lang="zh-CN" altLang="zh-CN" sz="2000" dirty="0"/>
          </a:p>
        </p:txBody>
      </p:sp>
      <p:sp>
        <p:nvSpPr>
          <p:cNvPr id="2" name="矩形 1"/>
          <p:cNvSpPr/>
          <p:nvPr/>
        </p:nvSpPr>
        <p:spPr>
          <a:xfrm>
            <a:off x="549072" y="1076568"/>
            <a:ext cx="8199391" cy="3477875"/>
          </a:xfrm>
          <a:prstGeom prst="rect">
            <a:avLst/>
          </a:prstGeom>
        </p:spPr>
        <p:txBody>
          <a:bodyPr wrap="square">
            <a:spAutoFit/>
          </a:bodyPr>
          <a:lstStyle/>
          <a:p>
            <a:r>
              <a:rPr lang="en-US" altLang="zh-CN" sz="2000" dirty="0"/>
              <a:t>1.</a:t>
            </a:r>
            <a:r>
              <a:rPr lang="zh-CN" altLang="zh-CN" sz="2000" dirty="0"/>
              <a:t>期望过高</a:t>
            </a:r>
          </a:p>
          <a:p>
            <a:r>
              <a:rPr lang="zh-CN" altLang="zh-CN" sz="2000" dirty="0"/>
              <a:t>有些大学生在择业过程中对就业形势和用人单位的需求了解不够，完全按照自己的理想一厢情愿地谋求高薪高酬职位。如有的大学生认为自己在就业中具备种种优势：学习成绩优秀，政治条件好，学校牌子亮，专业需求旺，求职门路广，因而择业期望过于理想。这些学生大都好高骛远，看不上这个单位，瞧不起那种职业，因此一些好的工作往往与之失之交臂。</a:t>
            </a:r>
          </a:p>
          <a:p>
            <a:r>
              <a:rPr lang="en-US" altLang="zh-CN" sz="2000" dirty="0"/>
              <a:t>2.</a:t>
            </a:r>
            <a:r>
              <a:rPr lang="zh-CN" altLang="zh-CN" sz="2000" dirty="0"/>
              <a:t>急功近利</a:t>
            </a:r>
          </a:p>
          <a:p>
            <a:r>
              <a:rPr lang="zh-CN" altLang="zh-CN" sz="2000" dirty="0"/>
              <a:t>一部分大学生受社会环境和所谓潮流影响，一味追捧热门，存在急功近利的心理。由于受市场经济大潮的影响，求职择业时只顾眼前利益，过分注重经济效益，讲究实惠，忽视个人的发展。</a:t>
            </a:r>
          </a:p>
        </p:txBody>
      </p:sp>
    </p:spTree>
    <p:extLst>
      <p:ext uri="{BB962C8B-B14F-4D97-AF65-F5344CB8AC3E}">
        <p14:creationId xmlns:p14="http://schemas.microsoft.com/office/powerpoint/2010/main" val="3691554492"/>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74658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的择业心理</a:t>
            </a:r>
          </a:p>
        </p:txBody>
      </p:sp>
      <p:sp>
        <p:nvSpPr>
          <p:cNvPr id="9" name="TextBox 8"/>
          <p:cNvSpPr txBox="1"/>
          <p:nvPr/>
        </p:nvSpPr>
        <p:spPr>
          <a:xfrm>
            <a:off x="513401" y="699542"/>
            <a:ext cx="3235501" cy="377026"/>
          </a:xfrm>
          <a:prstGeom prst="rect">
            <a:avLst/>
          </a:prstGeom>
          <a:noFill/>
        </p:spPr>
        <p:txBody>
          <a:bodyPr wrap="none" lIns="68580" tIns="34290" rIns="68580" bIns="34290" rtlCol="0">
            <a:spAutoFit/>
          </a:bodyPr>
          <a:lstStyle/>
          <a:p>
            <a:r>
              <a:rPr lang="zh-CN" altLang="zh-CN" sz="2000" b="1" dirty="0"/>
              <a:t>二、大学生择业的心理误区</a:t>
            </a:r>
            <a:endParaRPr lang="zh-CN" altLang="zh-CN" sz="2000" dirty="0"/>
          </a:p>
        </p:txBody>
      </p:sp>
      <p:sp>
        <p:nvSpPr>
          <p:cNvPr id="2" name="矩形 1"/>
          <p:cNvSpPr/>
          <p:nvPr/>
        </p:nvSpPr>
        <p:spPr>
          <a:xfrm>
            <a:off x="549072" y="1076568"/>
            <a:ext cx="8199391" cy="3970318"/>
          </a:xfrm>
          <a:prstGeom prst="rect">
            <a:avLst/>
          </a:prstGeom>
        </p:spPr>
        <p:txBody>
          <a:bodyPr wrap="square">
            <a:spAutoFit/>
          </a:bodyPr>
          <a:lstStyle/>
          <a:p>
            <a:r>
              <a:rPr lang="en-US" altLang="zh-CN" sz="1800" dirty="0"/>
              <a:t>3.</a:t>
            </a:r>
            <a:r>
              <a:rPr lang="zh-CN" altLang="zh-CN" sz="1800" dirty="0"/>
              <a:t>盲目从众</a:t>
            </a:r>
          </a:p>
          <a:p>
            <a:r>
              <a:rPr lang="zh-CN" altLang="zh-CN" sz="1800" dirty="0"/>
              <a:t>盲目从众是指在求职中不考虑自己的兴趣、专业等特点，盲目听从或跟随别人的意见以及盲目寻求热门职业的现象。大学生正处于人格逐渐完善和成熟的阶段</a:t>
            </a:r>
            <a:r>
              <a:rPr lang="en-US" altLang="zh-CN" sz="1800" dirty="0"/>
              <a:t>,</a:t>
            </a:r>
            <a:r>
              <a:rPr lang="zh-CN" altLang="zh-CN" sz="1800" dirty="0"/>
              <a:t>容易受社会思潮和社会观念的影响</a:t>
            </a:r>
            <a:r>
              <a:rPr lang="en-US" altLang="zh-CN" sz="1800" dirty="0"/>
              <a:t>,</a:t>
            </a:r>
            <a:r>
              <a:rPr lang="zh-CN" altLang="zh-CN" sz="1800" dirty="0"/>
              <a:t>缺乏个人主见</a:t>
            </a:r>
            <a:r>
              <a:rPr lang="en-US" altLang="zh-CN" sz="1800" dirty="0"/>
              <a:t>,</a:t>
            </a:r>
            <a:r>
              <a:rPr lang="zh-CN" altLang="zh-CN" sz="1800" dirty="0"/>
              <a:t>跟在别人的后面走，在就业过程中没有充分考虑自身的实际情况</a:t>
            </a:r>
            <a:r>
              <a:rPr lang="en-US" altLang="zh-CN" sz="1800" dirty="0"/>
              <a:t>(</a:t>
            </a:r>
            <a:r>
              <a:rPr lang="zh-CN" altLang="zh-CN" sz="1800" dirty="0"/>
              <a:t>如自己的专业范围、职业兴趣与事业追求、实际能力与综合素质等</a:t>
            </a:r>
            <a:r>
              <a:rPr lang="en-US" altLang="zh-CN" sz="1800" dirty="0"/>
              <a:t>),</a:t>
            </a:r>
            <a:r>
              <a:rPr lang="zh-CN" altLang="zh-CN" sz="1800" dirty="0"/>
              <a:t>不能客观分析就业形势和社会需要</a:t>
            </a:r>
            <a:r>
              <a:rPr lang="en-US" altLang="zh-CN" sz="1800" dirty="0"/>
              <a:t>, </a:t>
            </a:r>
            <a:r>
              <a:rPr lang="zh-CN" altLang="zh-CN" sz="1800" dirty="0"/>
              <a:t>盲目听从或跟随别人的意见以及盲目寻求热门职业。</a:t>
            </a:r>
          </a:p>
          <a:p>
            <a:r>
              <a:rPr lang="en-US" altLang="zh-CN" sz="1800" dirty="0"/>
              <a:t>4.</a:t>
            </a:r>
            <a:r>
              <a:rPr lang="zh-CN" altLang="zh-CN" sz="1800" dirty="0"/>
              <a:t>盲目攀比</a:t>
            </a:r>
          </a:p>
          <a:p>
            <a:r>
              <a:rPr lang="zh-CN" altLang="zh-CN" sz="1800" dirty="0"/>
              <a:t>攀比心理是指大学生在求职择业过程中不从自身实际出发</a:t>
            </a:r>
            <a:r>
              <a:rPr lang="en-US" altLang="zh-CN" sz="1800" dirty="0"/>
              <a:t>,</a:t>
            </a:r>
            <a:r>
              <a:rPr lang="zh-CN" altLang="zh-CN" sz="1800" dirty="0"/>
              <a:t>与他人攀比的心理。每位毕业生都希望自己的工作无论是薪水、福利都能比其他人好，这种想法是人之常情。但有些毕业生择业时对自我缺乏客观正确的分析，不考虑自身的条件、社会需要特点、职业发展及就业中的机遇因素</a:t>
            </a:r>
            <a:r>
              <a:rPr lang="en-US" altLang="zh-CN" sz="1800" dirty="0"/>
              <a:t>,</a:t>
            </a:r>
            <a:r>
              <a:rPr lang="zh-CN" altLang="zh-CN" sz="1800" dirty="0"/>
              <a:t>而是与同学攀比，特别是看到与自己成绩、能力差不多的同学找到令人羡慕的工作、获得可观的收入时，觉得自己找不到理想职业，很没面子。</a:t>
            </a:r>
          </a:p>
        </p:txBody>
      </p:sp>
    </p:spTree>
    <p:extLst>
      <p:ext uri="{BB962C8B-B14F-4D97-AF65-F5344CB8AC3E}">
        <p14:creationId xmlns:p14="http://schemas.microsoft.com/office/powerpoint/2010/main" val="1591647560"/>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74658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的择业心理</a:t>
            </a:r>
          </a:p>
        </p:txBody>
      </p:sp>
      <p:sp>
        <p:nvSpPr>
          <p:cNvPr id="9" name="TextBox 8"/>
          <p:cNvSpPr txBox="1"/>
          <p:nvPr/>
        </p:nvSpPr>
        <p:spPr>
          <a:xfrm>
            <a:off x="513401" y="699542"/>
            <a:ext cx="3235501" cy="377026"/>
          </a:xfrm>
          <a:prstGeom prst="rect">
            <a:avLst/>
          </a:prstGeom>
          <a:noFill/>
        </p:spPr>
        <p:txBody>
          <a:bodyPr wrap="none" lIns="68580" tIns="34290" rIns="68580" bIns="34290" rtlCol="0">
            <a:spAutoFit/>
          </a:bodyPr>
          <a:lstStyle/>
          <a:p>
            <a:r>
              <a:rPr lang="zh-CN" altLang="zh-CN" sz="2000" b="1" dirty="0"/>
              <a:t>二、大学生择业的心理误区</a:t>
            </a:r>
            <a:endParaRPr lang="zh-CN" altLang="zh-CN" sz="2000" dirty="0"/>
          </a:p>
        </p:txBody>
      </p:sp>
      <p:sp>
        <p:nvSpPr>
          <p:cNvPr id="2" name="矩形 1"/>
          <p:cNvSpPr/>
          <p:nvPr/>
        </p:nvSpPr>
        <p:spPr>
          <a:xfrm>
            <a:off x="549072" y="1076568"/>
            <a:ext cx="8199391" cy="3416320"/>
          </a:xfrm>
          <a:prstGeom prst="rect">
            <a:avLst/>
          </a:prstGeom>
        </p:spPr>
        <p:txBody>
          <a:bodyPr wrap="square">
            <a:spAutoFit/>
          </a:bodyPr>
          <a:lstStyle/>
          <a:p>
            <a:r>
              <a:rPr lang="en-US" altLang="zh-CN" sz="1800" dirty="0"/>
              <a:t>5.</a:t>
            </a:r>
            <a:r>
              <a:rPr lang="zh-CN" altLang="zh-CN" sz="1800" dirty="0"/>
              <a:t>消极等待</a:t>
            </a:r>
          </a:p>
          <a:p>
            <a:r>
              <a:rPr lang="zh-CN" altLang="zh-CN" sz="1800" dirty="0"/>
              <a:t>大学生就业制度竞争让毕业生获得了在一定范围内直接选择职业和单位的机会。但有些大学生缺乏自我选择决断能力，不积极主动地为就业做准备，不敢或不愿去面对激烈的就业竞争，而是将希望寄托在家长、亲朋好友和学校身上，或者自认为拥有某些优越条件，坐等学校帮忙落实单位。具有这种心理的人一旦进入就业竞争的行列，往往无所作为，落聘的风险极大。</a:t>
            </a:r>
          </a:p>
          <a:p>
            <a:r>
              <a:rPr lang="en-US" altLang="zh-CN" sz="1800" dirty="0"/>
              <a:t>6.</a:t>
            </a:r>
            <a:r>
              <a:rPr lang="zh-CN" altLang="zh-CN" sz="1800" dirty="0"/>
              <a:t>怨天尤人</a:t>
            </a:r>
          </a:p>
          <a:p>
            <a:r>
              <a:rPr lang="zh-CN" altLang="zh-CN" sz="1800" dirty="0"/>
              <a:t>由于就业市场中确实存在一些不公平现象，以及某些专业、学校不易找工作的客观现实，一些大学生在遇到就业挫折时就容易出现各种不满心理，比如有些同学悲观失望，怨天尤人，认为“学习靠自己，就业靠关系”，将自己求职中的一切问题都归结于就业市场不公平，而不是积极地总结经验教训，合理地调整目标，改变择业策略，以致给自己的整个求职过程都笼罩上了心理阴影。</a:t>
            </a:r>
          </a:p>
        </p:txBody>
      </p:sp>
    </p:spTree>
    <p:extLst>
      <p:ext uri="{BB962C8B-B14F-4D97-AF65-F5344CB8AC3E}">
        <p14:creationId xmlns:p14="http://schemas.microsoft.com/office/powerpoint/2010/main" val="2911289400"/>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74658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的择业心理</a:t>
            </a:r>
          </a:p>
        </p:txBody>
      </p:sp>
      <p:sp>
        <p:nvSpPr>
          <p:cNvPr id="9" name="TextBox 8"/>
          <p:cNvSpPr txBox="1"/>
          <p:nvPr/>
        </p:nvSpPr>
        <p:spPr>
          <a:xfrm>
            <a:off x="513401" y="699542"/>
            <a:ext cx="3235501" cy="377026"/>
          </a:xfrm>
          <a:prstGeom prst="rect">
            <a:avLst/>
          </a:prstGeom>
          <a:noFill/>
        </p:spPr>
        <p:txBody>
          <a:bodyPr wrap="none" lIns="68580" tIns="34290" rIns="68580" bIns="34290" rtlCol="0">
            <a:spAutoFit/>
          </a:bodyPr>
          <a:lstStyle/>
          <a:p>
            <a:r>
              <a:rPr lang="zh-CN" altLang="zh-CN" sz="2000" b="1" dirty="0"/>
              <a:t>二、大学生择业的心理误区</a:t>
            </a:r>
            <a:endParaRPr lang="zh-CN" altLang="zh-CN" sz="2000" dirty="0"/>
          </a:p>
        </p:txBody>
      </p:sp>
      <p:sp>
        <p:nvSpPr>
          <p:cNvPr id="2" name="矩形 1"/>
          <p:cNvSpPr/>
          <p:nvPr/>
        </p:nvSpPr>
        <p:spPr>
          <a:xfrm>
            <a:off x="549072" y="1076568"/>
            <a:ext cx="8199391" cy="1477328"/>
          </a:xfrm>
          <a:prstGeom prst="rect">
            <a:avLst/>
          </a:prstGeom>
        </p:spPr>
        <p:txBody>
          <a:bodyPr wrap="square">
            <a:spAutoFit/>
          </a:bodyPr>
          <a:lstStyle/>
          <a:p>
            <a:r>
              <a:rPr lang="en-US" altLang="zh-CN" sz="1800" dirty="0"/>
              <a:t>7.</a:t>
            </a:r>
            <a:r>
              <a:rPr lang="zh-CN" altLang="zh-CN" sz="1800" dirty="0"/>
              <a:t>茫然失措</a:t>
            </a:r>
          </a:p>
          <a:p>
            <a:r>
              <a:rPr lang="zh-CN" altLang="zh-CN" sz="1800" dirty="0"/>
              <a:t>有许多同学在毕业、择业的时候，对职业目标、需要、价值观以及自身特点等没有客观、清醒、全面的评价，在就业时表现出茫然失措，不能主动、独立地获取职业消息、筛选目标、规划职业生涯，也不能解决就业中的问题，做出正确的决策。</a:t>
            </a:r>
          </a:p>
        </p:txBody>
      </p:sp>
    </p:spTree>
    <p:extLst>
      <p:ext uri="{BB962C8B-B14F-4D97-AF65-F5344CB8AC3E}">
        <p14:creationId xmlns:p14="http://schemas.microsoft.com/office/powerpoint/2010/main" val="1047307527"/>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74658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的择业心理</a:t>
            </a:r>
          </a:p>
        </p:txBody>
      </p:sp>
      <p:sp>
        <p:nvSpPr>
          <p:cNvPr id="9" name="TextBox 8"/>
          <p:cNvSpPr txBox="1"/>
          <p:nvPr/>
        </p:nvSpPr>
        <p:spPr>
          <a:xfrm>
            <a:off x="513401" y="699542"/>
            <a:ext cx="4067460" cy="377026"/>
          </a:xfrm>
          <a:prstGeom prst="rect">
            <a:avLst/>
          </a:prstGeom>
          <a:noFill/>
        </p:spPr>
        <p:txBody>
          <a:bodyPr wrap="none" lIns="68580" tIns="34290" rIns="68580" bIns="34290" rtlCol="0">
            <a:spAutoFit/>
          </a:bodyPr>
          <a:lstStyle/>
          <a:p>
            <a:r>
              <a:rPr lang="zh-CN" altLang="zh-CN" sz="2000" b="1" dirty="0"/>
              <a:t> 三、大学生应培养健康的择业心理</a:t>
            </a:r>
            <a:endParaRPr lang="zh-CN" altLang="zh-CN" sz="2000" dirty="0"/>
          </a:p>
        </p:txBody>
      </p:sp>
      <p:sp>
        <p:nvSpPr>
          <p:cNvPr id="2" name="矩形 1"/>
          <p:cNvSpPr/>
          <p:nvPr/>
        </p:nvSpPr>
        <p:spPr>
          <a:xfrm>
            <a:off x="549072" y="1076568"/>
            <a:ext cx="8199391" cy="3693319"/>
          </a:xfrm>
          <a:prstGeom prst="rect">
            <a:avLst/>
          </a:prstGeom>
        </p:spPr>
        <p:txBody>
          <a:bodyPr wrap="square">
            <a:spAutoFit/>
          </a:bodyPr>
          <a:lstStyle/>
          <a:p>
            <a:r>
              <a:rPr lang="en-US" altLang="zh-CN" sz="1800" dirty="0"/>
              <a:t>1.</a:t>
            </a:r>
            <a:r>
              <a:rPr lang="zh-CN" altLang="zh-CN" sz="1800" dirty="0"/>
              <a:t>健康的择业心理有利于确立正确的择业目标</a:t>
            </a:r>
          </a:p>
          <a:p>
            <a:r>
              <a:rPr lang="zh-CN" altLang="zh-CN" sz="1800" dirty="0"/>
              <a:t>首先取决于大学毕业生正确认识自己。其次，要以积极健康的心态去获得足够的、必要的择业信息；最后，在准确分析信息的基础上，做出决策。</a:t>
            </a:r>
          </a:p>
          <a:p>
            <a:r>
              <a:rPr lang="en-US" altLang="zh-CN" sz="1800" dirty="0"/>
              <a:t>2.</a:t>
            </a:r>
            <a:r>
              <a:rPr lang="zh-CN" altLang="zh-CN" sz="1800" dirty="0"/>
              <a:t>健康的择业心理有利于大学生顺利实现角色转换和适应社会</a:t>
            </a:r>
          </a:p>
          <a:p>
            <a:r>
              <a:rPr lang="zh-CN" altLang="zh-CN" sz="1800" dirty="0"/>
              <a:t>大学生毕业后走向社会，角色发生了改变，从一名学生转变为一位社会人，从而社会对他的要求也发生了改变。大学生就面临社会适应的问题，出现心理应激现象。</a:t>
            </a:r>
          </a:p>
          <a:p>
            <a:r>
              <a:rPr lang="en-US" altLang="zh-CN" sz="1800" dirty="0"/>
              <a:t>3.</a:t>
            </a:r>
            <a:r>
              <a:rPr lang="zh-CN" altLang="zh-CN" sz="1800" dirty="0"/>
              <a:t>健康的择业心理有利于大学生实现择业目标和职业成就</a:t>
            </a:r>
          </a:p>
          <a:p>
            <a:r>
              <a:rPr lang="zh-CN" altLang="zh-CN" sz="1800" dirty="0"/>
              <a:t>求职择业是一个选择与被选择的过程，在这个过程中， 良好的择业心理使大学生能够冷静处理随时遇到的问题，使大学生正确面对竞争中的挫折与失败，防止消沉、颓废、沮丧、偏激的心态出现；也有利于大学生充分了解社会，客观评价自己，树立正确的择业观和成才观， 使大学生热爱并献身于所选定的职业，并做出职业成就。</a:t>
            </a:r>
          </a:p>
        </p:txBody>
      </p:sp>
    </p:spTree>
    <p:extLst>
      <p:ext uri="{BB962C8B-B14F-4D97-AF65-F5344CB8AC3E}">
        <p14:creationId xmlns:p14="http://schemas.microsoft.com/office/powerpoint/2010/main" val="3760648354"/>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83568" y="1455421"/>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第一</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职业</a:t>
            </a:r>
            <a:r>
              <a:rPr lang="zh-CN" altLang="zh-CN" sz="2400" b="1" dirty="0">
                <a:latin typeface="微软雅黑" pitchFamily="34" charset="-122"/>
                <a:ea typeface="微软雅黑" pitchFamily="34" charset="-122"/>
              </a:rPr>
              <a:t>生涯理论</a:t>
            </a:r>
          </a:p>
        </p:txBody>
      </p:sp>
      <p:sp>
        <p:nvSpPr>
          <p:cNvPr id="4" name="椭圆 3"/>
          <p:cNvSpPr/>
          <p:nvPr/>
        </p:nvSpPr>
        <p:spPr>
          <a:xfrm>
            <a:off x="6451568" y="964317"/>
            <a:ext cx="2692432" cy="269243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6959093" y="1814243"/>
            <a:ext cx="1677382" cy="992579"/>
          </a:xfrm>
          <a:prstGeom prst="rect">
            <a:avLst/>
          </a:prstGeom>
          <a:noFill/>
        </p:spPr>
        <p:txBody>
          <a:bodyPr wrap="none" lIns="68580" tIns="34290" rIns="68580" bIns="34290" rtlCol="0">
            <a:spAutoFit/>
          </a:bodyPr>
          <a:lstStyle/>
          <a:p>
            <a:r>
              <a:rPr lang="zh-CN" altLang="en-US" sz="6000" dirty="0" smtClean="0">
                <a:solidFill>
                  <a:srgbClr val="00B050"/>
                </a:solidFill>
                <a:latin typeface="AvantGarde Md BT" pitchFamily="34" charset="0"/>
                <a:ea typeface="微软雅黑" pitchFamily="34" charset="-122"/>
              </a:rPr>
              <a:t>目录</a:t>
            </a:r>
            <a:endParaRPr lang="en-US" altLang="zh-CN" sz="6000" dirty="0">
              <a:solidFill>
                <a:srgbClr val="00B050"/>
              </a:solidFill>
              <a:latin typeface="AvantGarde Md BT" pitchFamily="34" charset="0"/>
              <a:ea typeface="微软雅黑" pitchFamily="34" charset="-122"/>
            </a:endParaRPr>
          </a:p>
        </p:txBody>
      </p:sp>
      <p:sp>
        <p:nvSpPr>
          <p:cNvPr id="11" name="矩形 10"/>
          <p:cNvSpPr/>
          <p:nvPr/>
        </p:nvSpPr>
        <p:spPr>
          <a:xfrm>
            <a:off x="683568" y="2142173"/>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第二</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大学生</a:t>
            </a:r>
            <a:r>
              <a:rPr lang="zh-CN" altLang="zh-CN" sz="2400" b="1" dirty="0">
                <a:latin typeface="微软雅黑" pitchFamily="34" charset="-122"/>
                <a:ea typeface="微软雅黑" pitchFamily="34" charset="-122"/>
              </a:rPr>
              <a:t>的择业心理</a:t>
            </a:r>
          </a:p>
        </p:txBody>
      </p:sp>
      <p:sp>
        <p:nvSpPr>
          <p:cNvPr id="12" name="矩形 11"/>
          <p:cNvSpPr/>
          <p:nvPr/>
        </p:nvSpPr>
        <p:spPr>
          <a:xfrm>
            <a:off x="683568" y="2828925"/>
            <a:ext cx="5616624"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第三</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大学生</a:t>
            </a:r>
            <a:r>
              <a:rPr lang="zh-CN" altLang="zh-CN" sz="2400" b="1" dirty="0">
                <a:latin typeface="微软雅黑" pitchFamily="34" charset="-122"/>
                <a:ea typeface="微软雅黑" pitchFamily="34" charset="-122"/>
              </a:rPr>
              <a:t>择业中的心理障碍及调适</a:t>
            </a:r>
          </a:p>
        </p:txBody>
      </p:sp>
    </p:spTree>
    <p:extLst>
      <p:ext uri="{BB962C8B-B14F-4D97-AF65-F5344CB8AC3E}">
        <p14:creationId xmlns:p14="http://schemas.microsoft.com/office/powerpoint/2010/main" val="78654019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6" presetClass="entr" presetSubtype="37"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500"/>
                                        <p:tgtEl>
                                          <p:spTgt spid="6"/>
                                        </p:tgtEl>
                                      </p:cBhvr>
                                    </p:animEffect>
                                  </p:childTnLst>
                                </p:cTn>
                              </p:par>
                            </p:childTnLst>
                          </p:cTn>
                        </p:par>
                        <p:par>
                          <p:cTn id="19" fill="hold">
                            <p:stCondLst>
                              <p:cond delay="2500"/>
                            </p:stCondLst>
                            <p:childTnLst>
                              <p:par>
                                <p:cTn id="20" presetID="16" presetClass="entr" presetSubtype="37"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Vertical)">
                                      <p:cBhvr>
                                        <p:cTn id="22" dur="500"/>
                                        <p:tgtEl>
                                          <p:spTgt spid="11"/>
                                        </p:tgtEl>
                                      </p:cBhvr>
                                    </p:animEffect>
                                  </p:childTnLst>
                                </p:cTn>
                              </p:par>
                            </p:childTnLst>
                          </p:cTn>
                        </p:par>
                        <p:par>
                          <p:cTn id="23" fill="hold">
                            <p:stCondLst>
                              <p:cond delay="3000"/>
                            </p:stCondLst>
                            <p:childTnLst>
                              <p:par>
                                <p:cTn id="24" presetID="16" presetClass="entr" presetSubtype="37"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outVertic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22" grpId="0"/>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4142801"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择业中的心理障碍及调适</a:t>
            </a:r>
          </a:p>
        </p:txBody>
      </p:sp>
      <p:sp>
        <p:nvSpPr>
          <p:cNvPr id="9" name="TextBox 8"/>
          <p:cNvSpPr txBox="1"/>
          <p:nvPr/>
        </p:nvSpPr>
        <p:spPr>
          <a:xfrm>
            <a:off x="513401" y="699542"/>
            <a:ext cx="5011628" cy="377026"/>
          </a:xfrm>
          <a:prstGeom prst="rect">
            <a:avLst/>
          </a:prstGeom>
          <a:noFill/>
        </p:spPr>
        <p:txBody>
          <a:bodyPr wrap="none" lIns="68580" tIns="34290" rIns="68580" bIns="34290" rtlCol="0">
            <a:spAutoFit/>
          </a:bodyPr>
          <a:lstStyle/>
          <a:p>
            <a:r>
              <a:rPr lang="zh-CN" altLang="zh-CN" sz="2000" dirty="0"/>
              <a:t>一般地，大学生择业中常见的心理障碍有：</a:t>
            </a:r>
          </a:p>
        </p:txBody>
      </p:sp>
      <p:sp>
        <p:nvSpPr>
          <p:cNvPr id="2" name="矩形 1"/>
          <p:cNvSpPr/>
          <p:nvPr/>
        </p:nvSpPr>
        <p:spPr>
          <a:xfrm>
            <a:off x="549072" y="1076568"/>
            <a:ext cx="8199391" cy="369332"/>
          </a:xfrm>
          <a:prstGeom prst="rect">
            <a:avLst/>
          </a:prstGeom>
        </p:spPr>
        <p:txBody>
          <a:bodyPr wrap="square">
            <a:spAutoFit/>
          </a:bodyPr>
          <a:lstStyle/>
          <a:p>
            <a:r>
              <a:rPr lang="zh-CN" altLang="zh-CN" sz="1800" b="1" dirty="0"/>
              <a:t>一、焦虑</a:t>
            </a:r>
            <a:endParaRPr lang="zh-CN" altLang="zh-CN" sz="1800" dirty="0"/>
          </a:p>
        </p:txBody>
      </p:sp>
      <p:sp>
        <p:nvSpPr>
          <p:cNvPr id="5" name="矩形 4"/>
          <p:cNvSpPr/>
          <p:nvPr/>
        </p:nvSpPr>
        <p:spPr>
          <a:xfrm>
            <a:off x="549072" y="1445900"/>
            <a:ext cx="8199391" cy="3139321"/>
          </a:xfrm>
          <a:prstGeom prst="rect">
            <a:avLst/>
          </a:prstGeom>
        </p:spPr>
        <p:txBody>
          <a:bodyPr wrap="square">
            <a:spAutoFit/>
          </a:bodyPr>
          <a:lstStyle/>
          <a:p>
            <a:r>
              <a:rPr lang="zh-CN" altLang="zh-CN" sz="1800" dirty="0"/>
              <a:t>毕业分配制度的改革，使大学生求职呈现出多元化的趋势，拓宽了大学生职业选择面。职业选择自由度越大，职业选择行为的责任越重，择业心理压力便越大。刚走出校门，没有社会经验的大学生对选择职业这一人生大课题产生择业的焦虑心理是正常现象。焦虑由心理冲突或挫折而引起的，是主观上预料将会有某种不良后果产生或模糊的威胁出现时的一种不安感，并伴有忧虑、烦恼、害怕、紧张等情绪体验。导致大学生产生焦虑主要问题包括：担心不能实现自己的职业理想；找不到就业单位向何处去；是否存在就业歧视；亲戚朋友对自己的职业选择不理解、不支持等。他们的主要症状是烦躁易怒、萎靡不振、食欲减退、失眠和不愿与人交流等。这些症状长时间存在就会演变为焦虑症、抑郁症和自闭症等心理疾病，严重影响正常生活。此时，焦虑不但干扰了大学生的正常的生活、学习和娱乐，还成为择业的绊脚石。</a:t>
            </a:r>
          </a:p>
        </p:txBody>
      </p:sp>
    </p:spTree>
    <p:extLst>
      <p:ext uri="{BB962C8B-B14F-4D97-AF65-F5344CB8AC3E}">
        <p14:creationId xmlns:p14="http://schemas.microsoft.com/office/powerpoint/2010/main" val="307614360"/>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4142801"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择业中的心理障碍及调适</a:t>
            </a:r>
          </a:p>
        </p:txBody>
      </p:sp>
      <p:sp>
        <p:nvSpPr>
          <p:cNvPr id="2" name="矩形 1"/>
          <p:cNvSpPr/>
          <p:nvPr/>
        </p:nvSpPr>
        <p:spPr>
          <a:xfrm>
            <a:off x="549072" y="1076568"/>
            <a:ext cx="8199391" cy="369332"/>
          </a:xfrm>
          <a:prstGeom prst="rect">
            <a:avLst/>
          </a:prstGeom>
        </p:spPr>
        <p:txBody>
          <a:bodyPr wrap="square">
            <a:spAutoFit/>
          </a:bodyPr>
          <a:lstStyle/>
          <a:p>
            <a:r>
              <a:rPr lang="zh-CN" altLang="zh-CN" sz="1800" b="1" dirty="0"/>
              <a:t>二、自负</a:t>
            </a:r>
            <a:endParaRPr lang="zh-CN" altLang="zh-CN" sz="1800" dirty="0"/>
          </a:p>
        </p:txBody>
      </p:sp>
      <p:sp>
        <p:nvSpPr>
          <p:cNvPr id="5" name="矩形 4"/>
          <p:cNvSpPr/>
          <p:nvPr/>
        </p:nvSpPr>
        <p:spPr>
          <a:xfrm>
            <a:off x="549072" y="1445900"/>
            <a:ext cx="8199391" cy="1754326"/>
          </a:xfrm>
          <a:prstGeom prst="rect">
            <a:avLst/>
          </a:prstGeom>
        </p:spPr>
        <p:txBody>
          <a:bodyPr wrap="square">
            <a:spAutoFit/>
          </a:bodyPr>
          <a:lstStyle/>
          <a:p>
            <a:r>
              <a:rPr lang="zh-CN" altLang="zh-CN" sz="1800" dirty="0"/>
              <a:t>自负心理过分夸大自我的能力</a:t>
            </a:r>
            <a:r>
              <a:rPr lang="en-US" altLang="zh-CN" sz="1800" dirty="0"/>
              <a:t>,</a:t>
            </a:r>
            <a:r>
              <a:rPr lang="zh-CN" altLang="zh-CN" sz="1800" dirty="0"/>
              <a:t>过多地看到自己的优势和长处</a:t>
            </a:r>
            <a:r>
              <a:rPr lang="en-US" altLang="zh-CN" sz="1800" dirty="0"/>
              <a:t>,</a:t>
            </a:r>
            <a:r>
              <a:rPr lang="zh-CN" altLang="zh-CN" sz="1800" dirty="0"/>
              <a:t>忽略了自身的弱点和不足。在自负心理的支配下，部分大学生的择业观念不正确，不能清醒地分析当前的就业形势和正确评价自身的能力和素质在择业时，他们往往期望值很高，对用人单位横挑鼻子竖挑眼，很难找到自己满意的工作。一旦产生自傲心理，很容易脱离实际，以幻想代替现实，使自己择业目标和现实产生很大反差。这种不切实际、好高骛远、缺乏自知之明的心理，对成功择业影响较大。</a:t>
            </a:r>
          </a:p>
        </p:txBody>
      </p:sp>
    </p:spTree>
    <p:extLst>
      <p:ext uri="{BB962C8B-B14F-4D97-AF65-F5344CB8AC3E}">
        <p14:creationId xmlns:p14="http://schemas.microsoft.com/office/powerpoint/2010/main" val="335809366"/>
      </p:ext>
    </p:extLst>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4142801"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择业中的心理障碍及调适</a:t>
            </a:r>
          </a:p>
        </p:txBody>
      </p:sp>
      <p:sp>
        <p:nvSpPr>
          <p:cNvPr id="2" name="矩形 1"/>
          <p:cNvSpPr/>
          <p:nvPr/>
        </p:nvSpPr>
        <p:spPr>
          <a:xfrm>
            <a:off x="549072" y="1076568"/>
            <a:ext cx="8199391" cy="369332"/>
          </a:xfrm>
          <a:prstGeom prst="rect">
            <a:avLst/>
          </a:prstGeom>
        </p:spPr>
        <p:txBody>
          <a:bodyPr wrap="square">
            <a:spAutoFit/>
          </a:bodyPr>
          <a:lstStyle/>
          <a:p>
            <a:r>
              <a:rPr lang="zh-CN" altLang="zh-CN" sz="1800" b="1" dirty="0" smtClean="0"/>
              <a:t>三</a:t>
            </a:r>
            <a:r>
              <a:rPr lang="zh-CN" altLang="zh-CN" sz="1800" b="1" dirty="0"/>
              <a:t>、自卑</a:t>
            </a:r>
            <a:endParaRPr lang="zh-CN" altLang="zh-CN" sz="1800" dirty="0"/>
          </a:p>
        </p:txBody>
      </p:sp>
      <p:sp>
        <p:nvSpPr>
          <p:cNvPr id="5" name="矩形 4"/>
          <p:cNvSpPr/>
          <p:nvPr/>
        </p:nvSpPr>
        <p:spPr>
          <a:xfrm>
            <a:off x="549072" y="1445900"/>
            <a:ext cx="8199391" cy="2862322"/>
          </a:xfrm>
          <a:prstGeom prst="rect">
            <a:avLst/>
          </a:prstGeom>
        </p:spPr>
        <p:txBody>
          <a:bodyPr wrap="square">
            <a:spAutoFit/>
          </a:bodyPr>
          <a:lstStyle/>
          <a:p>
            <a:r>
              <a:rPr lang="zh-CN" altLang="zh-CN" sz="1800" dirty="0"/>
              <a:t>与自负心理相反，一些大学生在求职中常会产生自卑心理。面对改革的浪潮，看到人才市场的激烈竞争，涉世未深的大学生产生自卑心理是正常的，也是比较普遍的。自卑感是一种因过多地自我否定而产生的自惭形秽的情绪体验。自卑感产生的原因很多，有生理的、环境的、家庭的或社会的等原因，但主要还是心理因素造成的。部分大学生或因所学专业不景气，或因自己专业知识、专业技能及综合素质不如其他同学，或因求职屡次受挫，往往产生强烈的自卑感，并进而转化为自卑心理。比如：在择业中总是自己拿不定主意，过分退缩，对自己能胜任的工作，也不敢说“行”，总是说，“试试看”，显得很没自信等。这些大学生就像案例中的小李和小佳，对自己评价偏低，总是以为自己的水平比别人差，单位要求很高自己肯定达不到，自己能力不行等。</a:t>
            </a:r>
          </a:p>
        </p:txBody>
      </p:sp>
    </p:spTree>
    <p:extLst>
      <p:ext uri="{BB962C8B-B14F-4D97-AF65-F5344CB8AC3E}">
        <p14:creationId xmlns:p14="http://schemas.microsoft.com/office/powerpoint/2010/main" val="1111530891"/>
      </p:ext>
    </p:extLst>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4142801"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择业中的心理障碍及调适</a:t>
            </a:r>
          </a:p>
        </p:txBody>
      </p:sp>
      <p:sp>
        <p:nvSpPr>
          <p:cNvPr id="2" name="矩形 1"/>
          <p:cNvSpPr/>
          <p:nvPr/>
        </p:nvSpPr>
        <p:spPr>
          <a:xfrm>
            <a:off x="549072" y="1076568"/>
            <a:ext cx="8199391" cy="369332"/>
          </a:xfrm>
          <a:prstGeom prst="rect">
            <a:avLst/>
          </a:prstGeom>
        </p:spPr>
        <p:txBody>
          <a:bodyPr wrap="square">
            <a:spAutoFit/>
          </a:bodyPr>
          <a:lstStyle/>
          <a:p>
            <a:r>
              <a:rPr lang="zh-CN" altLang="zh-CN" sz="1800" b="1" dirty="0" smtClean="0"/>
              <a:t>四</a:t>
            </a:r>
            <a:r>
              <a:rPr lang="zh-CN" altLang="zh-CN" sz="1800" b="1" dirty="0"/>
              <a:t>、冷漠</a:t>
            </a:r>
            <a:endParaRPr lang="zh-CN" altLang="zh-CN" sz="1800" dirty="0"/>
          </a:p>
        </p:txBody>
      </p:sp>
      <p:sp>
        <p:nvSpPr>
          <p:cNvPr id="5" name="矩形 4"/>
          <p:cNvSpPr/>
          <p:nvPr/>
        </p:nvSpPr>
        <p:spPr>
          <a:xfrm>
            <a:off x="549072" y="1445900"/>
            <a:ext cx="8199391" cy="2031325"/>
          </a:xfrm>
          <a:prstGeom prst="rect">
            <a:avLst/>
          </a:prstGeom>
        </p:spPr>
        <p:txBody>
          <a:bodyPr wrap="square">
            <a:spAutoFit/>
          </a:bodyPr>
          <a:lstStyle/>
          <a:p>
            <a:r>
              <a:rPr lang="zh-CN" altLang="zh-CN" sz="1800" dirty="0"/>
              <a:t>当一些大学生因在择业中受到挫折而感到无能为力，失去信心时，会出现不思进取、情绪低落、情感淡漠、沮丧失落、意志麻木等冷漠反应。冷漠指大学生在择业过程中，对导致就业失败的对象无法攻击，又无适当的替代对象可借攻击时，则强压愤怒情绪，表现了一种表面的冷淡和失去喜怒哀乐的表情，同时表现出一种对事物无动于衷的态度。具体表现为：一些大学生因就业失败而出现不思进取、情绪低落、情感淡漠、沮丧失落、意志麻木等反应现象。这种心理是一种消极的心理反应，是逃避现实，缺乏斗志的表现，与就业的竞争机制不相适应的。</a:t>
            </a:r>
          </a:p>
        </p:txBody>
      </p:sp>
    </p:spTree>
    <p:extLst>
      <p:ext uri="{BB962C8B-B14F-4D97-AF65-F5344CB8AC3E}">
        <p14:creationId xmlns:p14="http://schemas.microsoft.com/office/powerpoint/2010/main" val="28695239"/>
      </p:ext>
    </p:extLst>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1779662"/>
            <a:ext cx="9144000" cy="1177245"/>
          </a:xfrm>
          <a:prstGeom prst="rect">
            <a:avLst/>
          </a:prstGeom>
        </p:spPr>
        <p:txBody>
          <a:bodyPr wrap="square" lIns="68562" tIns="34281" rIns="68562" bIns="34281">
            <a:spAutoFit/>
          </a:bodyPr>
          <a:lstStyle/>
          <a:p>
            <a:pPr algn="ctr"/>
            <a:r>
              <a:rPr lang="en-US" altLang="zh-CN" sz="7200" b="1" dirty="0" smtClean="0">
                <a:solidFill>
                  <a:schemeClr val="bg1"/>
                </a:solidFill>
                <a:latin typeface="微软雅黑" panose="020B0503020204020204" pitchFamily="34" charset="-122"/>
                <a:ea typeface="微软雅黑" panose="020B0503020204020204" pitchFamily="34" charset="-122"/>
              </a:rPr>
              <a:t>THANKS</a:t>
            </a:r>
            <a:endParaRPr lang="zh-CN" altLang="en-US" sz="7200" dirty="0">
              <a:solidFill>
                <a:schemeClr val="bg1"/>
              </a:solidFill>
            </a:endParaRPr>
          </a:p>
        </p:txBody>
      </p:sp>
    </p:spTree>
    <p:extLst>
      <p:ext uri="{BB962C8B-B14F-4D97-AF65-F5344CB8AC3E}">
        <p14:creationId xmlns:p14="http://schemas.microsoft.com/office/powerpoint/2010/main" val="327096740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iterate type="lt">
                                    <p:tmPct val="10000"/>
                                  </p:iterate>
                                  <p:childTnLst>
                                    <p:set>
                                      <p:cBhvr>
                                        <p:cTn id="6" dur="1" fill="hold">
                                          <p:stCondLst>
                                            <p:cond delay="0"/>
                                          </p:stCondLst>
                                        </p:cTn>
                                        <p:tgtEl>
                                          <p:spTgt spid="31">
                                            <p:txEl>
                                              <p:pRg st="0" end="0"/>
                                            </p:txEl>
                                          </p:spTgt>
                                        </p:tgtEl>
                                        <p:attrNameLst>
                                          <p:attrName>style.visibility</p:attrName>
                                        </p:attrNameLst>
                                      </p:cBhvr>
                                      <p:to>
                                        <p:strVal val="visible"/>
                                      </p:to>
                                    </p:set>
                                    <p:anim calcmode="lin" valueType="num">
                                      <p:cBhvr>
                                        <p:cTn id="7" dur="10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1">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1">
                                            <p:txEl>
                                              <p:pRg st="0" end="0"/>
                                            </p:txEl>
                                          </p:spTgt>
                                        </p:tgtEl>
                                        <p:attrNameLst>
                                          <p:attrName>style.rotation</p:attrName>
                                        </p:attrNameLst>
                                      </p:cBhvr>
                                      <p:tavLst>
                                        <p:tav tm="0">
                                          <p:val>
                                            <p:fltVal val="360"/>
                                          </p:val>
                                        </p:tav>
                                        <p:tav tm="100000">
                                          <p:val>
                                            <p:fltVal val="0"/>
                                          </p:val>
                                        </p:tav>
                                      </p:tavLst>
                                    </p:anim>
                                    <p:animEffect transition="in" filter="fade">
                                      <p:cBhvr>
                                        <p:cTn id="10" dur="10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职业</a:t>
            </a:r>
            <a:r>
              <a:rPr lang="zh-CN" altLang="zh-CN" sz="1800" b="1" dirty="0">
                <a:latin typeface="微软雅黑" pitchFamily="34" charset="-122"/>
                <a:ea typeface="微软雅黑" pitchFamily="34" charset="-122"/>
              </a:rPr>
              <a:t>生涯理论</a:t>
            </a:r>
          </a:p>
        </p:txBody>
      </p:sp>
      <p:sp>
        <p:nvSpPr>
          <p:cNvPr id="9" name="TextBox 8"/>
          <p:cNvSpPr txBox="1"/>
          <p:nvPr/>
        </p:nvSpPr>
        <p:spPr>
          <a:xfrm>
            <a:off x="513401" y="699542"/>
            <a:ext cx="2260875" cy="377026"/>
          </a:xfrm>
          <a:prstGeom prst="rect">
            <a:avLst/>
          </a:prstGeom>
          <a:noFill/>
        </p:spPr>
        <p:txBody>
          <a:bodyPr wrap="none" lIns="68580" tIns="34290" rIns="68580" bIns="34290" rtlCol="0">
            <a:spAutoFit/>
          </a:bodyPr>
          <a:lstStyle/>
          <a:p>
            <a:r>
              <a:rPr lang="en-US" altLang="zh-CN" sz="2000" b="1" dirty="0"/>
              <a:t> </a:t>
            </a:r>
            <a:r>
              <a:rPr lang="zh-CN" altLang="zh-CN" sz="2000" b="1" dirty="0"/>
              <a:t>一、生涯发展理论</a:t>
            </a:r>
            <a:endParaRPr lang="zh-CN" altLang="zh-CN" sz="2000" dirty="0"/>
          </a:p>
        </p:txBody>
      </p:sp>
      <p:sp>
        <p:nvSpPr>
          <p:cNvPr id="2" name="矩形 1"/>
          <p:cNvSpPr/>
          <p:nvPr/>
        </p:nvSpPr>
        <p:spPr>
          <a:xfrm>
            <a:off x="549073" y="1203598"/>
            <a:ext cx="8055376" cy="2554545"/>
          </a:xfrm>
          <a:prstGeom prst="rect">
            <a:avLst/>
          </a:prstGeom>
        </p:spPr>
        <p:txBody>
          <a:bodyPr wrap="square">
            <a:spAutoFit/>
          </a:bodyPr>
          <a:lstStyle/>
          <a:p>
            <a:r>
              <a:rPr lang="en-US" altLang="zh-CN" sz="2000" dirty="0"/>
              <a:t>1.</a:t>
            </a:r>
            <a:r>
              <a:rPr lang="zh-CN" altLang="zh-CN" sz="2000" dirty="0"/>
              <a:t>成长阶段</a:t>
            </a:r>
            <a:r>
              <a:rPr lang="en-US" altLang="zh-CN" sz="2000" dirty="0"/>
              <a:t>(0~14</a:t>
            </a:r>
            <a:r>
              <a:rPr lang="zh-CN" altLang="zh-CN" sz="2000" dirty="0"/>
              <a:t>岁</a:t>
            </a:r>
            <a:r>
              <a:rPr lang="en-US" altLang="zh-CN" sz="2000" dirty="0"/>
              <a:t>)</a:t>
            </a:r>
            <a:endParaRPr lang="zh-CN" altLang="zh-CN" sz="2000" dirty="0"/>
          </a:p>
          <a:p>
            <a:r>
              <a:rPr lang="zh-CN" altLang="zh-CN" sz="2000" dirty="0"/>
              <a:t>舒伯将这一阶段具体分为：</a:t>
            </a:r>
          </a:p>
          <a:p>
            <a:pPr marL="457200" indent="-457200">
              <a:buFont typeface="+mj-ea"/>
              <a:buAutoNum type="circleNumDbPlain"/>
            </a:pPr>
            <a:r>
              <a:rPr lang="zh-CN" altLang="zh-CN" sz="2000" dirty="0" smtClean="0"/>
              <a:t>幻想</a:t>
            </a:r>
            <a:r>
              <a:rPr lang="zh-CN" altLang="zh-CN" sz="2000" dirty="0"/>
              <a:t>期</a:t>
            </a:r>
            <a:r>
              <a:rPr lang="en-US" altLang="zh-CN" sz="2000" dirty="0"/>
              <a:t>(10</a:t>
            </a:r>
            <a:r>
              <a:rPr lang="zh-CN" altLang="zh-CN" sz="2000" dirty="0"/>
              <a:t>岁之前</a:t>
            </a:r>
            <a:r>
              <a:rPr lang="en-US" altLang="zh-CN" sz="2000" dirty="0"/>
              <a:t>)</a:t>
            </a:r>
            <a:r>
              <a:rPr lang="zh-CN" altLang="zh-CN" sz="2000" dirty="0"/>
              <a:t>：儿童从外界感知到许多职业，对于自己觉得好玩和喜爱的职业充满幻想并进行模仿。</a:t>
            </a:r>
          </a:p>
          <a:p>
            <a:pPr marL="457200" indent="-457200">
              <a:buFont typeface="+mj-ea"/>
              <a:buAutoNum type="circleNumDbPlain"/>
            </a:pPr>
            <a:r>
              <a:rPr lang="zh-CN" altLang="zh-CN" sz="2000" dirty="0" smtClean="0"/>
              <a:t>兴趣</a:t>
            </a:r>
            <a:r>
              <a:rPr lang="zh-CN" altLang="zh-CN" sz="2000" dirty="0"/>
              <a:t>期</a:t>
            </a:r>
            <a:r>
              <a:rPr lang="en-US" altLang="zh-CN" sz="2000" dirty="0"/>
              <a:t>(11~12</a:t>
            </a:r>
            <a:r>
              <a:rPr lang="zh-CN" altLang="zh-CN" sz="2000" dirty="0"/>
              <a:t>岁</a:t>
            </a:r>
            <a:r>
              <a:rPr lang="en-US" altLang="zh-CN" sz="2000" dirty="0"/>
              <a:t>)</a:t>
            </a:r>
            <a:r>
              <a:rPr lang="zh-CN" altLang="zh-CN" sz="2000" dirty="0"/>
              <a:t>：以兴趣为中心，理解、评价职业，开始做职业选择。</a:t>
            </a:r>
          </a:p>
          <a:p>
            <a:pPr marL="457200" indent="-457200">
              <a:buFont typeface="+mj-ea"/>
              <a:buAutoNum type="circleNumDbPlain"/>
            </a:pPr>
            <a:r>
              <a:rPr lang="zh-CN" altLang="zh-CN" sz="2000" dirty="0" smtClean="0"/>
              <a:t>能力</a:t>
            </a:r>
            <a:r>
              <a:rPr lang="zh-CN" altLang="zh-CN" sz="2000" dirty="0"/>
              <a:t>期</a:t>
            </a:r>
            <a:r>
              <a:rPr lang="en-US" altLang="zh-CN" sz="2000" dirty="0"/>
              <a:t>(13~14</a:t>
            </a:r>
            <a:r>
              <a:rPr lang="zh-CN" altLang="zh-CN" sz="2000" dirty="0"/>
              <a:t>岁</a:t>
            </a:r>
            <a:r>
              <a:rPr lang="en-US" altLang="zh-CN" sz="2000" dirty="0"/>
              <a:t>)</a:t>
            </a:r>
            <a:r>
              <a:rPr lang="zh-CN" altLang="zh-CN" sz="2000" dirty="0"/>
              <a:t>：开始考虑自身条件与喜爱的职业是否相符，有意识地培养能力。</a:t>
            </a:r>
          </a:p>
        </p:txBody>
      </p:sp>
    </p:spTree>
    <p:extLst>
      <p:ext uri="{BB962C8B-B14F-4D97-AF65-F5344CB8AC3E}">
        <p14:creationId xmlns:p14="http://schemas.microsoft.com/office/powerpoint/2010/main" val="1257843100"/>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职业</a:t>
            </a:r>
            <a:r>
              <a:rPr lang="zh-CN" altLang="zh-CN" sz="1800" b="1" dirty="0">
                <a:latin typeface="微软雅黑" pitchFamily="34" charset="-122"/>
                <a:ea typeface="微软雅黑" pitchFamily="34" charset="-122"/>
              </a:rPr>
              <a:t>生涯理论</a:t>
            </a:r>
          </a:p>
        </p:txBody>
      </p:sp>
      <p:sp>
        <p:nvSpPr>
          <p:cNvPr id="9" name="TextBox 8"/>
          <p:cNvSpPr txBox="1"/>
          <p:nvPr/>
        </p:nvSpPr>
        <p:spPr>
          <a:xfrm>
            <a:off x="513401" y="699542"/>
            <a:ext cx="2260875" cy="377026"/>
          </a:xfrm>
          <a:prstGeom prst="rect">
            <a:avLst/>
          </a:prstGeom>
          <a:noFill/>
        </p:spPr>
        <p:txBody>
          <a:bodyPr wrap="none" lIns="68580" tIns="34290" rIns="68580" bIns="34290" rtlCol="0">
            <a:spAutoFit/>
          </a:bodyPr>
          <a:lstStyle/>
          <a:p>
            <a:r>
              <a:rPr lang="en-US" altLang="zh-CN" sz="2000" b="1" dirty="0"/>
              <a:t> </a:t>
            </a:r>
            <a:r>
              <a:rPr lang="zh-CN" altLang="zh-CN" sz="2000" b="1" dirty="0"/>
              <a:t>一、生涯发展理论</a:t>
            </a:r>
            <a:endParaRPr lang="zh-CN" altLang="zh-CN" sz="2000" dirty="0"/>
          </a:p>
        </p:txBody>
      </p:sp>
      <p:sp>
        <p:nvSpPr>
          <p:cNvPr id="2" name="矩形 1"/>
          <p:cNvSpPr/>
          <p:nvPr/>
        </p:nvSpPr>
        <p:spPr>
          <a:xfrm>
            <a:off x="549072" y="1076568"/>
            <a:ext cx="8199391" cy="3170099"/>
          </a:xfrm>
          <a:prstGeom prst="rect">
            <a:avLst/>
          </a:prstGeom>
        </p:spPr>
        <p:txBody>
          <a:bodyPr wrap="square">
            <a:spAutoFit/>
          </a:bodyPr>
          <a:lstStyle/>
          <a:p>
            <a:r>
              <a:rPr lang="en-US" altLang="zh-CN" sz="2000" dirty="0">
                <a:latin typeface="华文中宋" pitchFamily="2" charset="-122"/>
                <a:ea typeface="华文中宋" pitchFamily="2" charset="-122"/>
              </a:rPr>
              <a:t>2.</a:t>
            </a:r>
            <a:r>
              <a:rPr lang="zh-CN" altLang="zh-CN" sz="2000" dirty="0">
                <a:latin typeface="华文中宋" pitchFamily="2" charset="-122"/>
                <a:ea typeface="华文中宋" pitchFamily="2" charset="-122"/>
              </a:rPr>
              <a:t>探索阶段</a:t>
            </a:r>
            <a:r>
              <a:rPr lang="en-US" altLang="zh-CN" sz="2000" dirty="0">
                <a:latin typeface="华文中宋" pitchFamily="2" charset="-122"/>
                <a:ea typeface="华文中宋" pitchFamily="2" charset="-122"/>
              </a:rPr>
              <a:t>(15~24</a:t>
            </a:r>
            <a:r>
              <a:rPr lang="zh-CN" altLang="zh-CN" sz="2000" dirty="0">
                <a:latin typeface="华文中宋" pitchFamily="2" charset="-122"/>
                <a:ea typeface="华文中宋" pitchFamily="2" charset="-122"/>
              </a:rPr>
              <a:t>岁</a:t>
            </a:r>
            <a:r>
              <a:rPr lang="en-US" altLang="zh-CN" sz="2000" dirty="0">
                <a:latin typeface="华文中宋" pitchFamily="2" charset="-122"/>
                <a:ea typeface="华文中宋" pitchFamily="2" charset="-122"/>
              </a:rPr>
              <a:t>)</a:t>
            </a:r>
            <a:endParaRPr lang="zh-CN" altLang="zh-CN" sz="2000" dirty="0">
              <a:latin typeface="华文中宋" pitchFamily="2" charset="-122"/>
              <a:ea typeface="华文中宋" pitchFamily="2" charset="-122"/>
            </a:endParaRPr>
          </a:p>
          <a:p>
            <a:r>
              <a:rPr lang="zh-CN" altLang="zh-CN" sz="2000" dirty="0"/>
              <a:t>这一阶段又可具体分为以下三个时期：</a:t>
            </a:r>
          </a:p>
          <a:p>
            <a:r>
              <a:rPr lang="en-US" altLang="zh-CN" sz="2000" dirty="0"/>
              <a:t>(1)</a:t>
            </a:r>
            <a:r>
              <a:rPr lang="zh-CN" altLang="zh-CN" sz="2000" dirty="0"/>
              <a:t>试验期</a:t>
            </a:r>
            <a:r>
              <a:rPr lang="en-US" altLang="zh-CN" sz="2000" dirty="0"/>
              <a:t>(15~17</a:t>
            </a:r>
            <a:r>
              <a:rPr lang="zh-CN" altLang="zh-CN" sz="2000" dirty="0"/>
              <a:t>岁</a:t>
            </a:r>
            <a:r>
              <a:rPr lang="en-US" altLang="zh-CN" sz="2000" dirty="0"/>
              <a:t>)</a:t>
            </a:r>
            <a:r>
              <a:rPr lang="zh-CN" altLang="zh-CN" sz="2000" dirty="0"/>
              <a:t>：综合认识，并考虑自己的兴趣、能力及所要从事的职业的社会价值、就业机会等，随后在幻想、讨论、学业和工作中尝试。</a:t>
            </a:r>
          </a:p>
          <a:p>
            <a:r>
              <a:rPr lang="en-US" altLang="zh-CN" sz="2000" dirty="0"/>
              <a:t>(2)</a:t>
            </a:r>
            <a:r>
              <a:rPr lang="zh-CN" altLang="zh-CN" sz="2000" dirty="0"/>
              <a:t>过渡期</a:t>
            </a:r>
            <a:r>
              <a:rPr lang="en-US" altLang="zh-CN" sz="2000" dirty="0"/>
              <a:t>(18~21</a:t>
            </a:r>
            <a:r>
              <a:rPr lang="zh-CN" altLang="zh-CN" sz="2000" dirty="0"/>
              <a:t>岁</a:t>
            </a:r>
            <a:r>
              <a:rPr lang="en-US" altLang="zh-CN" sz="2000" dirty="0"/>
              <a:t>)</a:t>
            </a:r>
            <a:r>
              <a:rPr lang="zh-CN" altLang="zh-CN" sz="2000" dirty="0"/>
              <a:t>：开始就业或进行专业训练，更重视现实，并力图实现自我观念，使自己由一般性的职业选择转为对专业生涯发展特定目标的选择。</a:t>
            </a:r>
          </a:p>
          <a:p>
            <a:r>
              <a:rPr lang="en-US" altLang="zh-CN" sz="2000" dirty="0"/>
              <a:t>(3)</a:t>
            </a:r>
            <a:r>
              <a:rPr lang="zh-CN" altLang="zh-CN" sz="2000" dirty="0"/>
              <a:t>尝试期</a:t>
            </a:r>
            <a:r>
              <a:rPr lang="en-US" altLang="zh-CN" sz="2000" dirty="0"/>
              <a:t>(22~24</a:t>
            </a:r>
            <a:r>
              <a:rPr lang="zh-CN" altLang="zh-CN" sz="2000" dirty="0"/>
              <a:t>岁</a:t>
            </a:r>
            <a:r>
              <a:rPr lang="en-US" altLang="zh-CN" sz="2000" dirty="0"/>
              <a:t>)</a:t>
            </a:r>
            <a:r>
              <a:rPr lang="zh-CN" altLang="zh-CN" sz="2000" dirty="0"/>
              <a:t>：确定工作领域，开始从事该项职业，同时，对选定的职业发展目标进行可行性的试验，如果不合适则重复以上各时期来进行调整。</a:t>
            </a:r>
          </a:p>
        </p:txBody>
      </p:sp>
    </p:spTree>
    <p:extLst>
      <p:ext uri="{BB962C8B-B14F-4D97-AF65-F5344CB8AC3E}">
        <p14:creationId xmlns:p14="http://schemas.microsoft.com/office/powerpoint/2010/main" val="227623159"/>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职业</a:t>
            </a:r>
            <a:r>
              <a:rPr lang="zh-CN" altLang="zh-CN" sz="1800" b="1" dirty="0">
                <a:latin typeface="微软雅黑" pitchFamily="34" charset="-122"/>
                <a:ea typeface="微软雅黑" pitchFamily="34" charset="-122"/>
              </a:rPr>
              <a:t>生涯理论</a:t>
            </a:r>
          </a:p>
        </p:txBody>
      </p:sp>
      <p:sp>
        <p:nvSpPr>
          <p:cNvPr id="9" name="TextBox 8"/>
          <p:cNvSpPr txBox="1"/>
          <p:nvPr/>
        </p:nvSpPr>
        <p:spPr>
          <a:xfrm>
            <a:off x="513401" y="699542"/>
            <a:ext cx="2260875" cy="377026"/>
          </a:xfrm>
          <a:prstGeom prst="rect">
            <a:avLst/>
          </a:prstGeom>
          <a:noFill/>
        </p:spPr>
        <p:txBody>
          <a:bodyPr wrap="none" lIns="68580" tIns="34290" rIns="68580" bIns="34290" rtlCol="0">
            <a:spAutoFit/>
          </a:bodyPr>
          <a:lstStyle/>
          <a:p>
            <a:r>
              <a:rPr lang="en-US" altLang="zh-CN" sz="2000" b="1" dirty="0"/>
              <a:t> </a:t>
            </a:r>
            <a:r>
              <a:rPr lang="zh-CN" altLang="zh-CN" sz="2000" b="1" dirty="0"/>
              <a:t>一、生涯发展理论</a:t>
            </a:r>
            <a:endParaRPr lang="zh-CN" altLang="zh-CN" sz="2000" dirty="0"/>
          </a:p>
        </p:txBody>
      </p:sp>
      <p:sp>
        <p:nvSpPr>
          <p:cNvPr id="2" name="矩形 1"/>
          <p:cNvSpPr/>
          <p:nvPr/>
        </p:nvSpPr>
        <p:spPr>
          <a:xfrm>
            <a:off x="549072" y="1076568"/>
            <a:ext cx="8199391" cy="1631216"/>
          </a:xfrm>
          <a:prstGeom prst="rect">
            <a:avLst/>
          </a:prstGeom>
        </p:spPr>
        <p:txBody>
          <a:bodyPr wrap="square">
            <a:spAutoFit/>
          </a:bodyPr>
          <a:lstStyle/>
          <a:p>
            <a:r>
              <a:rPr lang="en-US" altLang="zh-CN" sz="2000" dirty="0">
                <a:latin typeface="华文中宋" pitchFamily="2" charset="-122"/>
                <a:ea typeface="华文中宋" pitchFamily="2" charset="-122"/>
              </a:rPr>
              <a:t>3.</a:t>
            </a:r>
            <a:r>
              <a:rPr lang="zh-CN" altLang="zh-CN" sz="2000" dirty="0">
                <a:latin typeface="华文中宋" pitchFamily="2" charset="-122"/>
                <a:ea typeface="华文中宋" pitchFamily="2" charset="-122"/>
              </a:rPr>
              <a:t>确立阶段</a:t>
            </a:r>
            <a:r>
              <a:rPr lang="en-US" altLang="zh-CN" sz="2000" dirty="0">
                <a:latin typeface="华文中宋" pitchFamily="2" charset="-122"/>
                <a:ea typeface="华文中宋" pitchFamily="2" charset="-122"/>
              </a:rPr>
              <a:t>(25~44</a:t>
            </a:r>
            <a:r>
              <a:rPr lang="zh-CN" altLang="zh-CN" sz="2000" dirty="0">
                <a:latin typeface="华文中宋" pitchFamily="2" charset="-122"/>
                <a:ea typeface="华文中宋" pitchFamily="2" charset="-122"/>
              </a:rPr>
              <a:t>岁</a:t>
            </a:r>
            <a:r>
              <a:rPr lang="en-US" altLang="zh-CN" sz="2000" dirty="0" smtClean="0">
                <a:latin typeface="华文中宋" pitchFamily="2" charset="-122"/>
                <a:ea typeface="华文中宋" pitchFamily="2" charset="-122"/>
              </a:rPr>
              <a:t>)</a:t>
            </a:r>
          </a:p>
          <a:p>
            <a:r>
              <a:rPr lang="en-US" altLang="zh-CN" sz="2000" dirty="0" smtClean="0"/>
              <a:t>(</a:t>
            </a:r>
            <a:r>
              <a:rPr lang="en-US" altLang="zh-CN" sz="2000" dirty="0"/>
              <a:t>1)</a:t>
            </a:r>
            <a:r>
              <a:rPr lang="zh-CN" altLang="zh-CN" sz="2000" dirty="0"/>
              <a:t>尝试期</a:t>
            </a:r>
            <a:r>
              <a:rPr lang="en-US" altLang="zh-CN" sz="2000" dirty="0"/>
              <a:t>(25~30</a:t>
            </a:r>
            <a:r>
              <a:rPr lang="zh-CN" altLang="zh-CN" sz="2000" dirty="0"/>
              <a:t>岁</a:t>
            </a:r>
            <a:r>
              <a:rPr lang="en-US" altLang="zh-CN" sz="2000" dirty="0"/>
              <a:t>)</a:t>
            </a:r>
            <a:r>
              <a:rPr lang="zh-CN" altLang="zh-CN" sz="2000" dirty="0"/>
              <a:t>：如果对初就业时所选定的职业不满意，就会对职业进行再选择，并变换职业工作。变换次数因人而异。当然，也存在对初选职业满意而不变换的情况。</a:t>
            </a:r>
          </a:p>
          <a:p>
            <a:r>
              <a:rPr lang="en-US" altLang="zh-CN" sz="2000" dirty="0"/>
              <a:t>(2)</a:t>
            </a:r>
            <a:r>
              <a:rPr lang="zh-CN" altLang="zh-CN" sz="2000" dirty="0"/>
              <a:t>稳定期</a:t>
            </a:r>
            <a:r>
              <a:rPr lang="en-US" altLang="zh-CN" sz="2000" dirty="0"/>
              <a:t>(31~44</a:t>
            </a:r>
            <a:r>
              <a:rPr lang="zh-CN" altLang="zh-CN" sz="2000" dirty="0"/>
              <a:t>岁</a:t>
            </a:r>
            <a:r>
              <a:rPr lang="en-US" altLang="zh-CN" sz="2000" dirty="0"/>
              <a:t>)</a:t>
            </a:r>
            <a:r>
              <a:rPr lang="zh-CN" altLang="zh-CN" sz="2000" dirty="0"/>
              <a:t>：最终确定稳定的职业目标，并致力于实现这些目标</a:t>
            </a:r>
            <a:r>
              <a:rPr lang="zh-CN" altLang="zh-CN" sz="2000" dirty="0" smtClean="0"/>
              <a:t>。</a:t>
            </a:r>
            <a:endParaRPr lang="zh-CN" altLang="zh-CN" sz="2000" dirty="0"/>
          </a:p>
        </p:txBody>
      </p:sp>
    </p:spTree>
    <p:extLst>
      <p:ext uri="{BB962C8B-B14F-4D97-AF65-F5344CB8AC3E}">
        <p14:creationId xmlns:p14="http://schemas.microsoft.com/office/powerpoint/2010/main" val="4094144017"/>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职业</a:t>
            </a:r>
            <a:r>
              <a:rPr lang="zh-CN" altLang="zh-CN" sz="1800" b="1" dirty="0">
                <a:latin typeface="微软雅黑" pitchFamily="34" charset="-122"/>
                <a:ea typeface="微软雅黑" pitchFamily="34" charset="-122"/>
              </a:rPr>
              <a:t>生涯理论</a:t>
            </a:r>
          </a:p>
        </p:txBody>
      </p:sp>
      <p:sp>
        <p:nvSpPr>
          <p:cNvPr id="9" name="TextBox 8"/>
          <p:cNvSpPr txBox="1"/>
          <p:nvPr/>
        </p:nvSpPr>
        <p:spPr>
          <a:xfrm>
            <a:off x="513401" y="699542"/>
            <a:ext cx="2260875" cy="377026"/>
          </a:xfrm>
          <a:prstGeom prst="rect">
            <a:avLst/>
          </a:prstGeom>
          <a:noFill/>
        </p:spPr>
        <p:txBody>
          <a:bodyPr wrap="none" lIns="68580" tIns="34290" rIns="68580" bIns="34290" rtlCol="0">
            <a:spAutoFit/>
          </a:bodyPr>
          <a:lstStyle/>
          <a:p>
            <a:r>
              <a:rPr lang="en-US" altLang="zh-CN" sz="2000" b="1" dirty="0"/>
              <a:t> </a:t>
            </a:r>
            <a:r>
              <a:rPr lang="zh-CN" altLang="zh-CN" sz="2000" b="1" dirty="0"/>
              <a:t>一、生涯发展理论</a:t>
            </a:r>
            <a:endParaRPr lang="zh-CN" altLang="zh-CN" sz="2000" dirty="0"/>
          </a:p>
        </p:txBody>
      </p:sp>
      <p:sp>
        <p:nvSpPr>
          <p:cNvPr id="2" name="矩形 1"/>
          <p:cNvSpPr/>
          <p:nvPr/>
        </p:nvSpPr>
        <p:spPr>
          <a:xfrm>
            <a:off x="549072" y="1076568"/>
            <a:ext cx="8199391" cy="1015663"/>
          </a:xfrm>
          <a:prstGeom prst="rect">
            <a:avLst/>
          </a:prstGeom>
        </p:spPr>
        <p:txBody>
          <a:bodyPr wrap="square">
            <a:spAutoFit/>
          </a:bodyPr>
          <a:lstStyle/>
          <a:p>
            <a:r>
              <a:rPr lang="en-US" altLang="zh-CN" sz="2000" dirty="0"/>
              <a:t>4.</a:t>
            </a:r>
            <a:r>
              <a:rPr lang="zh-CN" altLang="zh-CN" sz="2000" dirty="0"/>
              <a:t>维持阶段</a:t>
            </a:r>
            <a:r>
              <a:rPr lang="en-US" altLang="zh-CN" sz="2000" dirty="0"/>
              <a:t>(45~64</a:t>
            </a:r>
            <a:r>
              <a:rPr lang="zh-CN" altLang="zh-CN" sz="2000" dirty="0"/>
              <a:t>岁</a:t>
            </a:r>
            <a:r>
              <a:rPr lang="en-US" altLang="zh-CN" sz="2000" dirty="0" smtClean="0"/>
              <a:t>)</a:t>
            </a:r>
          </a:p>
          <a:p>
            <a:r>
              <a:rPr lang="zh-CN" altLang="zh-CN" sz="2000" dirty="0"/>
              <a:t>属于升迁和专精阶段。这一阶段，一般达到常言所谓的“功成名就”情景，已不再考虑变换职业或工作，只力求维持已取得的成就和社会地位</a:t>
            </a:r>
            <a:r>
              <a:rPr lang="zh-CN" altLang="zh-CN" sz="2000" dirty="0" smtClean="0"/>
              <a:t>。</a:t>
            </a:r>
            <a:endParaRPr lang="zh-CN" altLang="zh-CN" sz="2000" dirty="0"/>
          </a:p>
        </p:txBody>
      </p:sp>
      <p:sp>
        <p:nvSpPr>
          <p:cNvPr id="5" name="矩形 4"/>
          <p:cNvSpPr/>
          <p:nvPr/>
        </p:nvSpPr>
        <p:spPr>
          <a:xfrm>
            <a:off x="549072" y="2355726"/>
            <a:ext cx="8199391" cy="1323439"/>
          </a:xfrm>
          <a:prstGeom prst="rect">
            <a:avLst/>
          </a:prstGeom>
        </p:spPr>
        <p:txBody>
          <a:bodyPr wrap="square">
            <a:spAutoFit/>
          </a:bodyPr>
          <a:lstStyle/>
          <a:p>
            <a:r>
              <a:rPr lang="en-US" altLang="zh-CN" sz="2000" dirty="0"/>
              <a:t>5.</a:t>
            </a:r>
            <a:r>
              <a:rPr lang="zh-CN" altLang="zh-CN" sz="2000" dirty="0"/>
              <a:t>衰退阶段</a:t>
            </a:r>
            <a:r>
              <a:rPr lang="en-US" altLang="zh-CN" sz="2000" dirty="0"/>
              <a:t>(65</a:t>
            </a:r>
            <a:r>
              <a:rPr lang="zh-CN" altLang="zh-CN" sz="2000" dirty="0"/>
              <a:t>岁以上</a:t>
            </a:r>
            <a:r>
              <a:rPr lang="en-US" altLang="zh-CN" sz="2000" dirty="0"/>
              <a:t>)</a:t>
            </a:r>
            <a:endParaRPr lang="zh-CN" altLang="zh-CN" sz="2000" dirty="0"/>
          </a:p>
          <a:p>
            <a:r>
              <a:rPr lang="zh-CN" altLang="zh-CN" sz="2000" dirty="0"/>
              <a:t>属于退休阶段。生理机能和工作能力逐步衰退，即将退出职业领域，结束职业生涯发展，并开始努力寻求新的生活方式替代和满足个人发展的需求。</a:t>
            </a:r>
          </a:p>
        </p:txBody>
      </p:sp>
    </p:spTree>
    <p:extLst>
      <p:ext uri="{BB962C8B-B14F-4D97-AF65-F5344CB8AC3E}">
        <p14:creationId xmlns:p14="http://schemas.microsoft.com/office/powerpoint/2010/main" val="2631640427"/>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职业</a:t>
            </a:r>
            <a:r>
              <a:rPr lang="zh-CN" altLang="zh-CN" sz="1800" b="1" dirty="0">
                <a:latin typeface="微软雅黑" pitchFamily="34" charset="-122"/>
                <a:ea typeface="微软雅黑" pitchFamily="34" charset="-122"/>
              </a:rPr>
              <a:t>生涯理论</a:t>
            </a:r>
          </a:p>
        </p:txBody>
      </p:sp>
      <p:sp>
        <p:nvSpPr>
          <p:cNvPr id="9" name="TextBox 8"/>
          <p:cNvSpPr txBox="1"/>
          <p:nvPr/>
        </p:nvSpPr>
        <p:spPr>
          <a:xfrm>
            <a:off x="513401" y="699542"/>
            <a:ext cx="1744708" cy="377026"/>
          </a:xfrm>
          <a:prstGeom prst="rect">
            <a:avLst/>
          </a:prstGeom>
          <a:noFill/>
        </p:spPr>
        <p:txBody>
          <a:bodyPr wrap="none" lIns="68580" tIns="34290" rIns="68580" bIns="34290" rtlCol="0">
            <a:spAutoFit/>
          </a:bodyPr>
          <a:lstStyle/>
          <a:p>
            <a:r>
              <a:rPr lang="en-US" altLang="zh-CN" sz="2000" b="1" dirty="0"/>
              <a:t> </a:t>
            </a:r>
            <a:r>
              <a:rPr lang="zh-CN" altLang="zh-CN" sz="2000" b="1" dirty="0"/>
              <a:t>二、人格理论</a:t>
            </a:r>
            <a:endParaRPr lang="zh-CN" altLang="zh-CN" sz="2000" dirty="0"/>
          </a:p>
        </p:txBody>
      </p:sp>
      <p:sp>
        <p:nvSpPr>
          <p:cNvPr id="2" name="矩形 1"/>
          <p:cNvSpPr/>
          <p:nvPr/>
        </p:nvSpPr>
        <p:spPr>
          <a:xfrm>
            <a:off x="549072" y="1076568"/>
            <a:ext cx="8199391" cy="2862322"/>
          </a:xfrm>
          <a:prstGeom prst="rect">
            <a:avLst/>
          </a:prstGeom>
        </p:spPr>
        <p:txBody>
          <a:bodyPr wrap="square">
            <a:spAutoFit/>
          </a:bodyPr>
          <a:lstStyle/>
          <a:p>
            <a:r>
              <a:rPr lang="en-US" altLang="zh-CN" sz="2000" dirty="0"/>
              <a:t>1.</a:t>
            </a:r>
            <a:r>
              <a:rPr lang="zh-CN" altLang="zh-CN" sz="2000" dirty="0"/>
              <a:t>现实型</a:t>
            </a:r>
          </a:p>
          <a:p>
            <a:r>
              <a:rPr lang="zh-CN" altLang="zh-CN" sz="2000" dirty="0"/>
              <a:t>基本的人格倾向是，喜欢有规则的具体劳动和需要基本操作技能的工作，缺乏社交能力，不适应社会性质的职业。具有这种类型人格的人其典型的职业包括技能性职业</a:t>
            </a:r>
            <a:r>
              <a:rPr lang="en-US" altLang="zh-CN" sz="2000" dirty="0"/>
              <a:t>(</a:t>
            </a:r>
            <a:r>
              <a:rPr lang="zh-CN" altLang="zh-CN" sz="2000" dirty="0"/>
              <a:t>如一般劳工、技工、修理工、农民等</a:t>
            </a:r>
            <a:r>
              <a:rPr lang="en-US" altLang="zh-CN" sz="2000" dirty="0"/>
              <a:t>)</a:t>
            </a:r>
            <a:r>
              <a:rPr lang="zh-CN" altLang="zh-CN" sz="2000" dirty="0"/>
              <a:t>和技术性职业</a:t>
            </a:r>
            <a:r>
              <a:rPr lang="en-US" altLang="zh-CN" sz="2000" dirty="0"/>
              <a:t>(</a:t>
            </a:r>
            <a:r>
              <a:rPr lang="zh-CN" altLang="zh-CN" sz="2000" dirty="0"/>
              <a:t>如制图员、机械装配工等</a:t>
            </a:r>
            <a:r>
              <a:rPr lang="en-US" altLang="zh-CN" sz="2000" dirty="0"/>
              <a:t>)</a:t>
            </a:r>
            <a:r>
              <a:rPr lang="zh-CN" altLang="zh-CN" sz="2000" dirty="0"/>
              <a:t>。</a:t>
            </a:r>
          </a:p>
          <a:p>
            <a:r>
              <a:rPr lang="en-US" altLang="zh-CN" sz="2000" dirty="0"/>
              <a:t>2.</a:t>
            </a:r>
            <a:r>
              <a:rPr lang="zh-CN" altLang="zh-CN" sz="2000" dirty="0"/>
              <a:t>研究型</a:t>
            </a:r>
          </a:p>
          <a:p>
            <a:r>
              <a:rPr lang="zh-CN" altLang="zh-CN" sz="2000" dirty="0"/>
              <a:t>具有聪明、理性、好奇、精确、批评等人格特征，喜欢智力的、抽象的、分析的、独立的定向任务这类研究性质的职业，但缺乏领导才能。其典型的职业包括科学研究人员、教师、工程师等</a:t>
            </a:r>
            <a:r>
              <a:rPr lang="zh-CN" altLang="zh-CN" sz="2000" dirty="0" smtClean="0"/>
              <a:t>。</a:t>
            </a:r>
            <a:endParaRPr lang="zh-CN" altLang="zh-CN" sz="2000" dirty="0"/>
          </a:p>
        </p:txBody>
      </p:sp>
    </p:spTree>
    <p:extLst>
      <p:ext uri="{BB962C8B-B14F-4D97-AF65-F5344CB8AC3E}">
        <p14:creationId xmlns:p14="http://schemas.microsoft.com/office/powerpoint/2010/main" val="2185347628"/>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职业</a:t>
            </a:r>
            <a:r>
              <a:rPr lang="zh-CN" altLang="zh-CN" sz="1800" b="1" dirty="0">
                <a:latin typeface="微软雅黑" pitchFamily="34" charset="-122"/>
                <a:ea typeface="微软雅黑" pitchFamily="34" charset="-122"/>
              </a:rPr>
              <a:t>生涯理论</a:t>
            </a:r>
          </a:p>
        </p:txBody>
      </p:sp>
      <p:sp>
        <p:nvSpPr>
          <p:cNvPr id="9" name="TextBox 8"/>
          <p:cNvSpPr txBox="1"/>
          <p:nvPr/>
        </p:nvSpPr>
        <p:spPr>
          <a:xfrm>
            <a:off x="513401" y="699542"/>
            <a:ext cx="1744708" cy="377026"/>
          </a:xfrm>
          <a:prstGeom prst="rect">
            <a:avLst/>
          </a:prstGeom>
          <a:noFill/>
        </p:spPr>
        <p:txBody>
          <a:bodyPr wrap="none" lIns="68580" tIns="34290" rIns="68580" bIns="34290" rtlCol="0">
            <a:spAutoFit/>
          </a:bodyPr>
          <a:lstStyle/>
          <a:p>
            <a:r>
              <a:rPr lang="en-US" altLang="zh-CN" sz="2000" b="1" dirty="0"/>
              <a:t> </a:t>
            </a:r>
            <a:r>
              <a:rPr lang="zh-CN" altLang="zh-CN" sz="2000" b="1" dirty="0"/>
              <a:t>二、人格理论</a:t>
            </a:r>
            <a:endParaRPr lang="zh-CN" altLang="zh-CN" sz="2000" dirty="0"/>
          </a:p>
        </p:txBody>
      </p:sp>
      <p:sp>
        <p:nvSpPr>
          <p:cNvPr id="2" name="矩形 1"/>
          <p:cNvSpPr/>
          <p:nvPr/>
        </p:nvSpPr>
        <p:spPr>
          <a:xfrm>
            <a:off x="549072" y="1076568"/>
            <a:ext cx="8199391" cy="3477875"/>
          </a:xfrm>
          <a:prstGeom prst="rect">
            <a:avLst/>
          </a:prstGeom>
        </p:spPr>
        <p:txBody>
          <a:bodyPr wrap="square">
            <a:spAutoFit/>
          </a:bodyPr>
          <a:lstStyle/>
          <a:p>
            <a:r>
              <a:rPr lang="en-US" altLang="zh-CN" sz="2000" dirty="0"/>
              <a:t>3.</a:t>
            </a:r>
            <a:r>
              <a:rPr lang="zh-CN" altLang="zh-CN" sz="2000" dirty="0"/>
              <a:t>艺术型</a:t>
            </a:r>
          </a:p>
          <a:p>
            <a:r>
              <a:rPr lang="zh-CN" altLang="zh-CN" sz="2000" dirty="0"/>
              <a:t>其本的人格倾向是，具有想象、冲动、直觉、无秩序、情绪化、理想化、有创意、不重实际等人格特征。喜欢艺术性质的职业和环境，不善于事务工作。其典型的职业包括艺术方面的</a:t>
            </a:r>
            <a:r>
              <a:rPr lang="en-US" altLang="zh-CN" sz="2000" dirty="0"/>
              <a:t>(</a:t>
            </a:r>
            <a:r>
              <a:rPr lang="zh-CN" altLang="zh-CN" sz="2000" dirty="0"/>
              <a:t>如演员、导演、艺术设计师、雕刻家等</a:t>
            </a:r>
            <a:r>
              <a:rPr lang="en-US" altLang="zh-CN" sz="2000" dirty="0"/>
              <a:t>)</a:t>
            </a:r>
            <a:r>
              <a:rPr lang="zh-CN" altLang="zh-CN" sz="2000" dirty="0"/>
              <a:t>、音乐方面的</a:t>
            </a:r>
            <a:r>
              <a:rPr lang="en-US" altLang="zh-CN" sz="2000" dirty="0"/>
              <a:t>(</a:t>
            </a:r>
            <a:r>
              <a:rPr lang="zh-CN" altLang="zh-CN" sz="2000" dirty="0"/>
              <a:t>如歌唱家、作曲家、乐队指挥等</a:t>
            </a:r>
            <a:r>
              <a:rPr lang="en-US" altLang="zh-CN" sz="2000" dirty="0"/>
              <a:t>)</a:t>
            </a:r>
            <a:r>
              <a:rPr lang="zh-CN" altLang="zh-CN" sz="2000" dirty="0"/>
              <a:t>与文学方面的</a:t>
            </a:r>
            <a:r>
              <a:rPr lang="en-US" altLang="zh-CN" sz="2000" dirty="0"/>
              <a:t>(</a:t>
            </a:r>
            <a:r>
              <a:rPr lang="zh-CN" altLang="zh-CN" sz="2000" dirty="0"/>
              <a:t>如诗人、小说家、剧作家等</a:t>
            </a:r>
            <a:r>
              <a:rPr lang="en-US" altLang="zh-CN" sz="2000" dirty="0"/>
              <a:t>)</a:t>
            </a:r>
            <a:r>
              <a:rPr lang="zh-CN" altLang="zh-CN" sz="2000" dirty="0"/>
              <a:t>。</a:t>
            </a:r>
          </a:p>
          <a:p>
            <a:r>
              <a:rPr lang="en-US" altLang="zh-CN" sz="2000" dirty="0"/>
              <a:t>4.</a:t>
            </a:r>
            <a:r>
              <a:rPr lang="zh-CN" altLang="zh-CN" sz="2000" dirty="0"/>
              <a:t>社会型</a:t>
            </a:r>
          </a:p>
          <a:p>
            <a:r>
              <a:rPr lang="zh-CN" altLang="zh-CN" sz="2000" dirty="0"/>
              <a:t>具有合作、友善、助人、负责、圆滑、善社交、善言谈、洞察力强等人格特征。喜欢社会交往、关心社会问题、有教导别人的能力。其典型的职业包括教育工作者</a:t>
            </a:r>
            <a:r>
              <a:rPr lang="en-US" altLang="zh-CN" sz="2000" dirty="0"/>
              <a:t>(</a:t>
            </a:r>
            <a:r>
              <a:rPr lang="zh-CN" altLang="zh-CN" sz="2000" dirty="0"/>
              <a:t>如教师、教育行政工作人员</a:t>
            </a:r>
            <a:r>
              <a:rPr lang="en-US" altLang="zh-CN" sz="2000" dirty="0"/>
              <a:t>)</a:t>
            </a:r>
            <a:r>
              <a:rPr lang="zh-CN" altLang="zh-CN" sz="2000" dirty="0"/>
              <a:t>与社会工作者</a:t>
            </a:r>
            <a:r>
              <a:rPr lang="en-US" altLang="zh-CN" sz="2000" dirty="0"/>
              <a:t>(</a:t>
            </a:r>
            <a:r>
              <a:rPr lang="zh-CN" altLang="zh-CN" sz="2000" dirty="0"/>
              <a:t>如咨询人员、公关人员等</a:t>
            </a:r>
            <a:r>
              <a:rPr lang="en-US" altLang="zh-CN" sz="2000" dirty="0"/>
              <a:t>)</a:t>
            </a:r>
            <a:r>
              <a:rPr lang="zh-CN" altLang="zh-CN" sz="2000" dirty="0"/>
              <a:t>。</a:t>
            </a:r>
          </a:p>
        </p:txBody>
      </p:sp>
    </p:spTree>
    <p:extLst>
      <p:ext uri="{BB962C8B-B14F-4D97-AF65-F5344CB8AC3E}">
        <p14:creationId xmlns:p14="http://schemas.microsoft.com/office/powerpoint/2010/main" val="1436618970"/>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职业</a:t>
            </a:r>
            <a:r>
              <a:rPr lang="zh-CN" altLang="zh-CN" sz="1800" b="1" dirty="0">
                <a:latin typeface="微软雅黑" pitchFamily="34" charset="-122"/>
                <a:ea typeface="微软雅黑" pitchFamily="34" charset="-122"/>
              </a:rPr>
              <a:t>生涯理论</a:t>
            </a:r>
          </a:p>
        </p:txBody>
      </p:sp>
      <p:sp>
        <p:nvSpPr>
          <p:cNvPr id="9" name="TextBox 8"/>
          <p:cNvSpPr txBox="1"/>
          <p:nvPr/>
        </p:nvSpPr>
        <p:spPr>
          <a:xfrm>
            <a:off x="513401" y="699542"/>
            <a:ext cx="1744708" cy="377026"/>
          </a:xfrm>
          <a:prstGeom prst="rect">
            <a:avLst/>
          </a:prstGeom>
          <a:noFill/>
        </p:spPr>
        <p:txBody>
          <a:bodyPr wrap="none" lIns="68580" tIns="34290" rIns="68580" bIns="34290" rtlCol="0">
            <a:spAutoFit/>
          </a:bodyPr>
          <a:lstStyle/>
          <a:p>
            <a:r>
              <a:rPr lang="en-US" altLang="zh-CN" sz="2000" b="1" dirty="0"/>
              <a:t> </a:t>
            </a:r>
            <a:r>
              <a:rPr lang="zh-CN" altLang="zh-CN" sz="2000" b="1" dirty="0"/>
              <a:t>二、人格理论</a:t>
            </a:r>
            <a:endParaRPr lang="zh-CN" altLang="zh-CN" sz="2000" dirty="0"/>
          </a:p>
        </p:txBody>
      </p:sp>
      <p:sp>
        <p:nvSpPr>
          <p:cNvPr id="2" name="矩形 1"/>
          <p:cNvSpPr/>
          <p:nvPr/>
        </p:nvSpPr>
        <p:spPr>
          <a:xfrm>
            <a:off x="549072" y="1076568"/>
            <a:ext cx="8199391" cy="2862322"/>
          </a:xfrm>
          <a:prstGeom prst="rect">
            <a:avLst/>
          </a:prstGeom>
        </p:spPr>
        <p:txBody>
          <a:bodyPr wrap="square">
            <a:spAutoFit/>
          </a:bodyPr>
          <a:lstStyle/>
          <a:p>
            <a:r>
              <a:rPr lang="en-US" altLang="zh-CN" sz="2000" dirty="0"/>
              <a:t>5.</a:t>
            </a:r>
            <a:r>
              <a:rPr lang="zh-CN" altLang="zh-CN" sz="2000" dirty="0"/>
              <a:t>企业型</a:t>
            </a:r>
          </a:p>
          <a:p>
            <a:r>
              <a:rPr lang="zh-CN" altLang="zh-CN" sz="2000" dirty="0"/>
              <a:t>具有冒险、野心人格特征。喜欢从事领导及企业性质的职业、独断、自信、精力充沛、善社交等，其典型的职业包括政府官员、企业领导、销售人员等。</a:t>
            </a:r>
          </a:p>
          <a:p>
            <a:r>
              <a:rPr lang="en-US" altLang="zh-CN" sz="2000" dirty="0"/>
              <a:t>6.</a:t>
            </a:r>
            <a:r>
              <a:rPr lang="zh-CN" altLang="zh-CN" sz="2000" dirty="0"/>
              <a:t>传统型</a:t>
            </a:r>
          </a:p>
          <a:p>
            <a:r>
              <a:rPr lang="zh-CN" altLang="zh-CN" sz="2000" dirty="0"/>
              <a:t>具有顺从、谨慎、保守、实际、稳重、有效率等人格特征。喜欢有系统有条理的工作任务，其典型的职业包括秘书、办公室人员、计事员、会计、行政助理、图书馆员、出纳员、打字员、税务员、统计员、交通管理员等。</a:t>
            </a:r>
          </a:p>
        </p:txBody>
      </p:sp>
    </p:spTree>
    <p:extLst>
      <p:ext uri="{BB962C8B-B14F-4D97-AF65-F5344CB8AC3E}">
        <p14:creationId xmlns:p14="http://schemas.microsoft.com/office/powerpoint/2010/main" val="1876901178"/>
      </p:ext>
    </p:extLst>
  </p:cSld>
  <p:clrMapOvr>
    <a:masterClrMapping/>
  </p:clrMapOvr>
  <p:transition spd="slow">
    <p:pull/>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4587d1089935163506c90b1d61c8ec38bba92f"/>
</p:tagLst>
</file>

<file path=ppt/theme/theme1.xml><?xml version="1.0" encoding="utf-8"?>
<a:theme xmlns:a="http://schemas.openxmlformats.org/drawingml/2006/main" name="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837</TotalTime>
  <Words>3377</Words>
  <Application>Microsoft Office PowerPoint</Application>
  <PresentationFormat>全屏显示(16:9)</PresentationFormat>
  <Paragraphs>115</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YYJY</cp:lastModifiedBy>
  <cp:revision>671</cp:revision>
  <dcterms:created xsi:type="dcterms:W3CDTF">2015-10-13T09:44:51Z</dcterms:created>
  <dcterms:modified xsi:type="dcterms:W3CDTF">2017-06-09T07:48:46Z</dcterms:modified>
</cp:coreProperties>
</file>