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03" r:id="rId21"/>
  </p:sldIdLst>
  <p:sldSz cx="9144000" cy="5143500" type="screen16x9"/>
  <p:notesSz cx="6858000" cy="9144000"/>
  <p:custDataLst>
    <p:tags r:id="rId2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2039002"/>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编织友谊丝带搭建沟通</a:t>
            </a:r>
            <a:r>
              <a:rPr lang="zh-CN" altLang="zh-CN" sz="3200" dirty="0" smtClean="0">
                <a:solidFill>
                  <a:schemeClr val="bg1"/>
                </a:solidFill>
                <a:latin typeface="华文中宋" pitchFamily="2" charset="-122"/>
                <a:ea typeface="华文中宋" pitchFamily="2" charset="-122"/>
              </a:rPr>
              <a:t>桥梁</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人际交往</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第八章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一、人际交往的一般原则</a:t>
            </a:r>
            <a:endParaRPr lang="zh-CN" altLang="zh-CN" sz="2000" dirty="0"/>
          </a:p>
        </p:txBody>
      </p:sp>
      <p:sp>
        <p:nvSpPr>
          <p:cNvPr id="2" name="矩形 1"/>
          <p:cNvSpPr/>
          <p:nvPr/>
        </p:nvSpPr>
        <p:spPr>
          <a:xfrm>
            <a:off x="549073" y="1076568"/>
            <a:ext cx="8055376" cy="1938992"/>
          </a:xfrm>
          <a:prstGeom prst="rect">
            <a:avLst/>
          </a:prstGeom>
        </p:spPr>
        <p:txBody>
          <a:bodyPr wrap="square">
            <a:spAutoFit/>
          </a:bodyPr>
          <a:lstStyle/>
          <a:p>
            <a:r>
              <a:rPr lang="en-US" altLang="zh-CN" sz="2000" dirty="0"/>
              <a:t>1.</a:t>
            </a:r>
            <a:r>
              <a:rPr lang="zh-CN" altLang="zh-CN" sz="2000" dirty="0"/>
              <a:t>平等尊重原则</a:t>
            </a:r>
          </a:p>
          <a:p>
            <a:r>
              <a:rPr lang="zh-CN" altLang="zh-CN" sz="2000" dirty="0"/>
              <a:t>主要是指交往的双方人格上的平等，他包括尊重他人和保持他人自我尊严两个方面。彼此尊重是友谊的基础，是两心相通的桥梁。交往必须平等，平等才能深交，这是人际交往成功的前提。社会主义人际关系的根本特征就是平等，这是社会进步的表现。贯彻平等原则，就是要求在交往中尊重别人的合法权益，尊重别人的感情。</a:t>
            </a:r>
          </a:p>
        </p:txBody>
      </p:sp>
    </p:spTree>
    <p:extLst>
      <p:ext uri="{BB962C8B-B14F-4D97-AF65-F5344CB8AC3E}">
        <p14:creationId xmlns:p14="http://schemas.microsoft.com/office/powerpoint/2010/main" val="200980184"/>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一、人际交往的一般原则</a:t>
            </a:r>
            <a:endParaRPr lang="zh-CN" altLang="zh-CN" sz="2000" dirty="0"/>
          </a:p>
        </p:txBody>
      </p:sp>
      <p:sp>
        <p:nvSpPr>
          <p:cNvPr id="2" name="矩形 1"/>
          <p:cNvSpPr/>
          <p:nvPr/>
        </p:nvSpPr>
        <p:spPr>
          <a:xfrm>
            <a:off x="549073" y="1076568"/>
            <a:ext cx="8055376" cy="3170099"/>
          </a:xfrm>
          <a:prstGeom prst="rect">
            <a:avLst/>
          </a:prstGeom>
        </p:spPr>
        <p:txBody>
          <a:bodyPr wrap="square">
            <a:spAutoFit/>
          </a:bodyPr>
          <a:lstStyle/>
          <a:p>
            <a:r>
              <a:rPr lang="en-US" altLang="zh-CN" sz="2000" dirty="0"/>
              <a:t>2.</a:t>
            </a:r>
            <a:r>
              <a:rPr lang="zh-CN" altLang="zh-CN" sz="2000" dirty="0"/>
              <a:t>宽容原则</a:t>
            </a:r>
          </a:p>
          <a:p>
            <a:r>
              <a:rPr lang="zh-CN" altLang="zh-CN" sz="2000" dirty="0"/>
              <a:t>表现在对非原则性问题不斤斤计较，能够以德报怨，宽容大度。人际交往中往往会产生误解和矛盾。大学生个性较强，接触又密切，不可必免会产生矛盾</a:t>
            </a:r>
            <a:r>
              <a:rPr lang="zh-CN" altLang="zh-CN" sz="2000" dirty="0" smtClean="0"/>
              <a:t>。</a:t>
            </a:r>
            <a:endParaRPr lang="en-US" altLang="zh-CN" sz="2000" dirty="0" smtClean="0"/>
          </a:p>
          <a:p>
            <a:endParaRPr lang="zh-CN" altLang="zh-CN" sz="2000" dirty="0"/>
          </a:p>
          <a:p>
            <a:r>
              <a:rPr lang="en-US" altLang="zh-CN" sz="2000" dirty="0"/>
              <a:t>3.</a:t>
            </a:r>
            <a:r>
              <a:rPr lang="zh-CN" altLang="zh-CN" sz="2000" dirty="0"/>
              <a:t>互利原则</a:t>
            </a:r>
          </a:p>
          <a:p>
            <a:r>
              <a:rPr lang="zh-CN" altLang="zh-CN" sz="2000" dirty="0"/>
              <a:t>指交往双方的互惠互利。人际交往是一种双向行为，故有“来而不往，非理也”之说，只有单方获得好处的人际交往是不能长久的。所以要双方都受益，不仅是物质的，还有精神的，所以交往双方都要讲付出和奉献。</a:t>
            </a:r>
          </a:p>
        </p:txBody>
      </p:sp>
    </p:spTree>
    <p:extLst>
      <p:ext uri="{BB962C8B-B14F-4D97-AF65-F5344CB8AC3E}">
        <p14:creationId xmlns:p14="http://schemas.microsoft.com/office/powerpoint/2010/main" val="2800243908"/>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一、人际交往的一般原则</a:t>
            </a:r>
            <a:endParaRPr lang="zh-CN" altLang="zh-CN" sz="2000" dirty="0"/>
          </a:p>
        </p:txBody>
      </p:sp>
      <p:sp>
        <p:nvSpPr>
          <p:cNvPr id="2" name="矩形 1"/>
          <p:cNvSpPr/>
          <p:nvPr/>
        </p:nvSpPr>
        <p:spPr>
          <a:xfrm>
            <a:off x="549073" y="1076568"/>
            <a:ext cx="8055376" cy="1631216"/>
          </a:xfrm>
          <a:prstGeom prst="rect">
            <a:avLst/>
          </a:prstGeom>
        </p:spPr>
        <p:txBody>
          <a:bodyPr wrap="square">
            <a:spAutoFit/>
          </a:bodyPr>
          <a:lstStyle/>
          <a:p>
            <a:r>
              <a:rPr lang="en-US" altLang="zh-CN" sz="2000" dirty="0"/>
              <a:t>4.</a:t>
            </a:r>
            <a:r>
              <a:rPr lang="zh-CN" altLang="zh-CN" sz="2000" dirty="0"/>
              <a:t>诚信原则</a:t>
            </a:r>
          </a:p>
          <a:p>
            <a:r>
              <a:rPr lang="zh-CN" altLang="zh-CN" sz="2000" dirty="0"/>
              <a:t>指在人际交往中，以诚相待、信守诺言。在与人交往时，一方面要真诚待人，既不当面奉承人，也不在背后诽谤人，要做到肝胆相照，襟怀坦荡。另一方面，言必行，行必果，承诺事情要尽量做到，这样才能赢得别人的拥戴，彼此建立深厚的友谊。</a:t>
            </a:r>
          </a:p>
        </p:txBody>
      </p:sp>
    </p:spTree>
    <p:extLst>
      <p:ext uri="{BB962C8B-B14F-4D97-AF65-F5344CB8AC3E}">
        <p14:creationId xmlns:p14="http://schemas.microsoft.com/office/powerpoint/2010/main" val="3045131777"/>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二、掌握人际交往的方法</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养成良好的个性交往能力</a:t>
            </a:r>
          </a:p>
        </p:txBody>
      </p:sp>
      <p:sp>
        <p:nvSpPr>
          <p:cNvPr id="5" name="矩形 4"/>
          <p:cNvSpPr/>
          <p:nvPr/>
        </p:nvSpPr>
        <p:spPr>
          <a:xfrm>
            <a:off x="549073" y="1476678"/>
            <a:ext cx="8055376" cy="1323439"/>
          </a:xfrm>
          <a:prstGeom prst="rect">
            <a:avLst/>
          </a:prstGeom>
        </p:spPr>
        <p:txBody>
          <a:bodyPr wrap="square">
            <a:spAutoFit/>
          </a:bodyPr>
          <a:lstStyle/>
          <a:p>
            <a:r>
              <a:rPr lang="en-US" altLang="zh-CN" sz="2000" dirty="0"/>
              <a:t>(1)</a:t>
            </a:r>
            <a:r>
              <a:rPr lang="zh-CN" altLang="zh-CN" sz="2000" dirty="0"/>
              <a:t>注意穿着打扮要得体。</a:t>
            </a:r>
          </a:p>
          <a:p>
            <a:r>
              <a:rPr lang="en-US" altLang="zh-CN" sz="2000" dirty="0"/>
              <a:t>(2)</a:t>
            </a:r>
            <a:r>
              <a:rPr lang="zh-CN" altLang="zh-CN" sz="2000" dirty="0"/>
              <a:t>表情自然，举止文雅。</a:t>
            </a:r>
          </a:p>
          <a:p>
            <a:r>
              <a:rPr lang="en-US" altLang="zh-CN" sz="2000" dirty="0"/>
              <a:t>(3)</a:t>
            </a:r>
            <a:r>
              <a:rPr lang="zh-CN" altLang="zh-CN" sz="2000" dirty="0"/>
              <a:t>注意自己的姿态。</a:t>
            </a:r>
          </a:p>
          <a:p>
            <a:r>
              <a:rPr lang="en-US" altLang="zh-CN" sz="2000" dirty="0"/>
              <a:t>(4)</a:t>
            </a:r>
            <a:r>
              <a:rPr lang="zh-CN" altLang="zh-CN" sz="2000" dirty="0"/>
              <a:t>注意文明礼貌。</a:t>
            </a:r>
          </a:p>
        </p:txBody>
      </p:sp>
    </p:spTree>
    <p:extLst>
      <p:ext uri="{BB962C8B-B14F-4D97-AF65-F5344CB8AC3E}">
        <p14:creationId xmlns:p14="http://schemas.microsoft.com/office/powerpoint/2010/main" val="1384685342"/>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二、掌握人际交往的方法</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塑造良好的心理品质</a:t>
            </a:r>
          </a:p>
        </p:txBody>
      </p:sp>
      <p:sp>
        <p:nvSpPr>
          <p:cNvPr id="5" name="矩形 4"/>
          <p:cNvSpPr/>
          <p:nvPr/>
        </p:nvSpPr>
        <p:spPr>
          <a:xfrm>
            <a:off x="549073" y="1476678"/>
            <a:ext cx="8055376" cy="3293209"/>
          </a:xfrm>
          <a:prstGeom prst="rect">
            <a:avLst/>
          </a:prstGeom>
        </p:spPr>
        <p:txBody>
          <a:bodyPr wrap="square">
            <a:spAutoFit/>
          </a:bodyPr>
          <a:lstStyle/>
          <a:p>
            <a:r>
              <a:rPr lang="en-US" altLang="zh-CN" sz="1600" dirty="0"/>
              <a:t>(1)</a:t>
            </a:r>
            <a:r>
              <a:rPr lang="zh-CN" altLang="zh-CN" sz="1600" dirty="0"/>
              <a:t>要有积极乐观的交往态度，在社会中，每个人的性格、兴趣、习惯等都是不同，各有各的魅力。</a:t>
            </a:r>
          </a:p>
          <a:p>
            <a:r>
              <a:rPr lang="en-US" altLang="zh-CN" sz="1600" dirty="0"/>
              <a:t>(2)</a:t>
            </a:r>
            <a:r>
              <a:rPr lang="zh-CN" altLang="zh-CN" sz="1600" dirty="0"/>
              <a:t>为人要有自信，往往我们可以看到自信的人宽容大度，与人交往平易随和，容易相处。心理自卑的人极易受伤，比较脆弱即使在别人无意的说话间也能够受到伤害。。</a:t>
            </a:r>
          </a:p>
          <a:p>
            <a:r>
              <a:rPr lang="en-US" altLang="zh-CN" sz="1600" dirty="0"/>
              <a:t>(3)</a:t>
            </a:r>
            <a:r>
              <a:rPr lang="zh-CN" altLang="zh-CN" sz="1600" dirty="0"/>
              <a:t>养成主动交往习惯，缩短心理距离，一般情况大学生的内心很想与人交往，但是总是由于碍于面子或者其他的因素影响交往。要想能够与别人接触，就要主动提高别人对自己的熟悉程度。主要的方法就是能够主动出击，与别人形成互动，互动的越多熟悉的机会就越多，关系就更加密切。对于熟悉的人也要主动的交往，俗话说“亲戚越走越亲，朋友越走越近”。</a:t>
            </a:r>
          </a:p>
          <a:p>
            <a:r>
              <a:rPr lang="en-US" altLang="zh-CN" sz="1600" dirty="0"/>
              <a:t>(4)</a:t>
            </a:r>
            <a:r>
              <a:rPr lang="zh-CN" altLang="zh-CN" sz="1600" dirty="0"/>
              <a:t>大学生良好的心理品质还表现为热情待人，心理学家研究发现，为人热情是最能打动他人的特质之一。一个充满热情的人很容易把自己的良性情绪传递给别人，同时能够很容易被人接纳。大学生在学习和生活中都会遇到烦恼的事情，应该主动地进行心理调适，学会愉快的面对生活，让自己高兴地做事，以热情对待别人。</a:t>
            </a:r>
          </a:p>
        </p:txBody>
      </p:sp>
    </p:spTree>
    <p:extLst>
      <p:ext uri="{BB962C8B-B14F-4D97-AF65-F5344CB8AC3E}">
        <p14:creationId xmlns:p14="http://schemas.microsoft.com/office/powerpoint/2010/main" val="2440310417"/>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493585" cy="377026"/>
          </a:xfrm>
          <a:prstGeom prst="rect">
            <a:avLst/>
          </a:prstGeom>
          <a:noFill/>
        </p:spPr>
        <p:txBody>
          <a:bodyPr wrap="none" lIns="68580" tIns="34290" rIns="68580" bIns="34290" rtlCol="0">
            <a:spAutoFit/>
          </a:bodyPr>
          <a:lstStyle/>
          <a:p>
            <a:r>
              <a:rPr lang="zh-CN" altLang="zh-CN" sz="2000" b="1" dirty="0"/>
              <a:t>三、掌握人际交往的必要技巧</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注重交谈的技巧</a:t>
            </a:r>
          </a:p>
        </p:txBody>
      </p:sp>
      <p:sp>
        <p:nvSpPr>
          <p:cNvPr id="6" name="矩形 5"/>
          <p:cNvSpPr/>
          <p:nvPr/>
        </p:nvSpPr>
        <p:spPr>
          <a:xfrm>
            <a:off x="549073" y="1476678"/>
            <a:ext cx="8055376" cy="2800767"/>
          </a:xfrm>
          <a:prstGeom prst="rect">
            <a:avLst/>
          </a:prstGeom>
        </p:spPr>
        <p:txBody>
          <a:bodyPr wrap="square">
            <a:spAutoFit/>
          </a:bodyPr>
          <a:lstStyle/>
          <a:p>
            <a:r>
              <a:rPr lang="en-US" altLang="zh-CN" sz="1600" dirty="0"/>
              <a:t>(1)</a:t>
            </a:r>
            <a:r>
              <a:rPr lang="zh-CN" altLang="zh-CN" sz="1600" dirty="0"/>
              <a:t>要学会善用语言，注重交流的内容，大学生在平时的学习中要有意识地扩大自己的知识面，与人交往寻找话题很重要。</a:t>
            </a:r>
          </a:p>
          <a:p>
            <a:r>
              <a:rPr lang="en-US" altLang="zh-CN" sz="1600" dirty="0"/>
              <a:t>(2)</a:t>
            </a:r>
            <a:r>
              <a:rPr lang="zh-CN" altLang="zh-CN" sz="1600" dirty="0"/>
              <a:t>要讲究语言的艺术性，这是培养交往能力的重要内容。要学会能够运用清晰准确、生动、简明扼要、富有感染力、逻辑性强的语言表达自己的意思。</a:t>
            </a:r>
          </a:p>
          <a:p>
            <a:r>
              <a:rPr lang="en-US" altLang="zh-CN" sz="1600" dirty="0"/>
              <a:t>(3)</a:t>
            </a:r>
            <a:r>
              <a:rPr lang="zh-CN" altLang="zh-CN" sz="1600" dirty="0"/>
              <a:t>要注意交谈中的神态、语气和行为动作等，如果同样的一句话，用不同的情感语调说表达的话会有完全不同的效果。</a:t>
            </a:r>
          </a:p>
          <a:p>
            <a:r>
              <a:rPr lang="en-US" altLang="zh-CN" sz="1600" dirty="0"/>
              <a:t>(4)</a:t>
            </a:r>
            <a:r>
              <a:rPr lang="zh-CN" altLang="zh-CN" sz="1600" dirty="0"/>
              <a:t>在交谈时要学会运用幽默，选择幽默的语言应该是具有理智性、健康性和趣味性的。</a:t>
            </a:r>
          </a:p>
          <a:p>
            <a:r>
              <a:rPr lang="en-US" altLang="zh-CN" sz="1600" dirty="0"/>
              <a:t>(5)</a:t>
            </a:r>
            <a:r>
              <a:rPr lang="zh-CN" altLang="zh-CN" sz="1600" dirty="0"/>
              <a:t>要善于处理各类矛盾，在交往中难免会发生各种的小矛盾和摩擦，当出现问题和麻烦时，善于运用交谈的艺术能够打破僵局，把大事化小，小事化了，保持良好的人际关系。</a:t>
            </a:r>
          </a:p>
          <a:p>
            <a:r>
              <a:rPr lang="en-US" altLang="zh-CN" sz="1600" dirty="0"/>
              <a:t>(6)</a:t>
            </a:r>
            <a:r>
              <a:rPr lang="zh-CN" altLang="zh-CN" sz="1600" dirty="0"/>
              <a:t>一定要尊重别人的隐私，在交往中不要把别人说给你的秘密讲给别人听。尊重他人的隐私就是尊重他人的人格。</a:t>
            </a:r>
          </a:p>
        </p:txBody>
      </p:sp>
    </p:spTree>
    <p:extLst>
      <p:ext uri="{BB962C8B-B14F-4D97-AF65-F5344CB8AC3E}">
        <p14:creationId xmlns:p14="http://schemas.microsoft.com/office/powerpoint/2010/main" val="981116612"/>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493585" cy="377026"/>
          </a:xfrm>
          <a:prstGeom prst="rect">
            <a:avLst/>
          </a:prstGeom>
          <a:noFill/>
        </p:spPr>
        <p:txBody>
          <a:bodyPr wrap="none" lIns="68580" tIns="34290" rIns="68580" bIns="34290" rtlCol="0">
            <a:spAutoFit/>
          </a:bodyPr>
          <a:lstStyle/>
          <a:p>
            <a:r>
              <a:rPr lang="zh-CN" altLang="zh-CN" sz="2000" b="1" dirty="0"/>
              <a:t>三、掌握人际交往的必要技巧</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注重聆听的技巧</a:t>
            </a:r>
          </a:p>
        </p:txBody>
      </p:sp>
      <p:sp>
        <p:nvSpPr>
          <p:cNvPr id="6" name="矩形 5"/>
          <p:cNvSpPr/>
          <p:nvPr/>
        </p:nvSpPr>
        <p:spPr>
          <a:xfrm>
            <a:off x="549073" y="1476678"/>
            <a:ext cx="8055376" cy="1323439"/>
          </a:xfrm>
          <a:prstGeom prst="rect">
            <a:avLst/>
          </a:prstGeom>
        </p:spPr>
        <p:txBody>
          <a:bodyPr wrap="square">
            <a:spAutoFit/>
          </a:bodyPr>
          <a:lstStyle/>
          <a:p>
            <a:r>
              <a:rPr lang="zh-CN" altLang="zh-CN" sz="2000" dirty="0"/>
              <a:t>交往中聆听也是一门艺术。聆听需要注意耐心和虚心倾听他人的讲话，并且要做出相应的反应，表示对方所说的话题或者言论给予理解和感兴趣。聆听别人说话时要注意集中精神，表情自然，并且要经常的注视着对方的眼睛与之交流或者用微笑来表示你很愿意听。</a:t>
            </a:r>
          </a:p>
        </p:txBody>
      </p:sp>
    </p:spTree>
    <p:extLst>
      <p:ext uri="{BB962C8B-B14F-4D97-AF65-F5344CB8AC3E}">
        <p14:creationId xmlns:p14="http://schemas.microsoft.com/office/powerpoint/2010/main" val="834327261"/>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493585" cy="377026"/>
          </a:xfrm>
          <a:prstGeom prst="rect">
            <a:avLst/>
          </a:prstGeom>
          <a:noFill/>
        </p:spPr>
        <p:txBody>
          <a:bodyPr wrap="none" lIns="68580" tIns="34290" rIns="68580" bIns="34290" rtlCol="0">
            <a:spAutoFit/>
          </a:bodyPr>
          <a:lstStyle/>
          <a:p>
            <a:r>
              <a:rPr lang="zh-CN" altLang="zh-CN" sz="2000" b="1" dirty="0"/>
              <a:t>三、掌握人际交往的必要技巧</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3.</a:t>
            </a:r>
            <a:r>
              <a:rPr lang="zh-CN" altLang="zh-CN" sz="2000" dirty="0"/>
              <a:t>学会赞美</a:t>
            </a:r>
          </a:p>
        </p:txBody>
      </p:sp>
      <p:sp>
        <p:nvSpPr>
          <p:cNvPr id="6" name="矩形 5"/>
          <p:cNvSpPr/>
          <p:nvPr/>
        </p:nvSpPr>
        <p:spPr>
          <a:xfrm>
            <a:off x="549073" y="1476678"/>
            <a:ext cx="8055376" cy="1631216"/>
          </a:xfrm>
          <a:prstGeom prst="rect">
            <a:avLst/>
          </a:prstGeom>
        </p:spPr>
        <p:txBody>
          <a:bodyPr wrap="square">
            <a:spAutoFit/>
          </a:bodyPr>
          <a:lstStyle/>
          <a:p>
            <a:r>
              <a:rPr lang="zh-CN" altLang="zh-CN" sz="2000" dirty="0"/>
              <a:t>真诚的赞美可以让人感受到幸福感、自我价值感和自信心。赞美的方法是细心的观察他人长处，并且要诚恳热情、真实自然的赞扬对方的优点，激发对方的兴趣。赞美他人要公开、诚挚，不要虚情假意。任何人都喜欢得到赞美，但是只喜欢合乎事实的赞美，不真实的赞美会引起反感，让人感觉不舒服。</a:t>
            </a:r>
          </a:p>
        </p:txBody>
      </p:sp>
    </p:spTree>
    <p:extLst>
      <p:ext uri="{BB962C8B-B14F-4D97-AF65-F5344CB8AC3E}">
        <p14:creationId xmlns:p14="http://schemas.microsoft.com/office/powerpoint/2010/main" val="2074089615"/>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493585" cy="377026"/>
          </a:xfrm>
          <a:prstGeom prst="rect">
            <a:avLst/>
          </a:prstGeom>
          <a:noFill/>
        </p:spPr>
        <p:txBody>
          <a:bodyPr wrap="none" lIns="68580" tIns="34290" rIns="68580" bIns="34290" rtlCol="0">
            <a:spAutoFit/>
          </a:bodyPr>
          <a:lstStyle/>
          <a:p>
            <a:r>
              <a:rPr lang="zh-CN" altLang="zh-CN" sz="2000" b="1" dirty="0"/>
              <a:t>三、掌握人际交往的必要技巧</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4.</a:t>
            </a:r>
            <a:r>
              <a:rPr lang="zh-CN" altLang="zh-CN" sz="2000" dirty="0"/>
              <a:t>把握交往的尺度，选择恰当的距离</a:t>
            </a:r>
          </a:p>
        </p:txBody>
      </p:sp>
      <p:sp>
        <p:nvSpPr>
          <p:cNvPr id="6" name="矩形 5"/>
          <p:cNvSpPr/>
          <p:nvPr/>
        </p:nvSpPr>
        <p:spPr>
          <a:xfrm>
            <a:off x="549073" y="1476678"/>
            <a:ext cx="8055376" cy="1631216"/>
          </a:xfrm>
          <a:prstGeom prst="rect">
            <a:avLst/>
          </a:prstGeom>
        </p:spPr>
        <p:txBody>
          <a:bodyPr wrap="square">
            <a:spAutoFit/>
          </a:bodyPr>
          <a:lstStyle/>
          <a:p>
            <a:r>
              <a:rPr lang="zh-CN" altLang="zh-CN" sz="2000" dirty="0"/>
              <a:t>距离是人本能的感觉和需要，距离让你的生存空间充满惬意，距离远近彰显彼此关系。一般有三个层次的距离：有体现亲密关系的距离；有一定分寸感的距离；表明正常社交关系的距离。尊重距离即尊重个人，距离有助于释放自我和张扬个性；距离有助于对个人“私权”的保障；是保持精神的独立，和谐相处的保障。</a:t>
            </a:r>
          </a:p>
        </p:txBody>
      </p:sp>
    </p:spTree>
    <p:extLst>
      <p:ext uri="{BB962C8B-B14F-4D97-AF65-F5344CB8AC3E}">
        <p14:creationId xmlns:p14="http://schemas.microsoft.com/office/powerpoint/2010/main" val="3311116054"/>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掌握</a:t>
            </a:r>
            <a:r>
              <a:rPr lang="zh-CN" altLang="zh-CN" sz="1800" b="1" dirty="0">
                <a:latin typeface="微软雅黑" pitchFamily="34" charset="-122"/>
                <a:ea typeface="微软雅黑" pitchFamily="34" charset="-122"/>
              </a:rPr>
              <a:t>交往之道</a:t>
            </a:r>
          </a:p>
        </p:txBody>
      </p:sp>
      <p:sp>
        <p:nvSpPr>
          <p:cNvPr id="9" name="TextBox 8"/>
          <p:cNvSpPr txBox="1"/>
          <p:nvPr/>
        </p:nvSpPr>
        <p:spPr>
          <a:xfrm>
            <a:off x="513401" y="699542"/>
            <a:ext cx="3751668" cy="377026"/>
          </a:xfrm>
          <a:prstGeom prst="rect">
            <a:avLst/>
          </a:prstGeom>
          <a:noFill/>
        </p:spPr>
        <p:txBody>
          <a:bodyPr wrap="none" lIns="68580" tIns="34290" rIns="68580" bIns="34290" rtlCol="0">
            <a:spAutoFit/>
          </a:bodyPr>
          <a:lstStyle/>
          <a:p>
            <a:r>
              <a:rPr lang="zh-CN" altLang="zh-CN" sz="2000" b="1" dirty="0"/>
              <a:t>四、正确认知竞争与合作的关系</a:t>
            </a:r>
            <a:endParaRPr lang="zh-CN" altLang="zh-CN" sz="2000" dirty="0"/>
          </a:p>
        </p:txBody>
      </p:sp>
      <p:sp>
        <p:nvSpPr>
          <p:cNvPr id="2" name="矩形 1"/>
          <p:cNvSpPr/>
          <p:nvPr/>
        </p:nvSpPr>
        <p:spPr>
          <a:xfrm>
            <a:off x="549073" y="1076568"/>
            <a:ext cx="8055376" cy="1015663"/>
          </a:xfrm>
          <a:prstGeom prst="rect">
            <a:avLst/>
          </a:prstGeom>
        </p:spPr>
        <p:txBody>
          <a:bodyPr wrap="square">
            <a:spAutoFit/>
          </a:bodyPr>
          <a:lstStyle/>
          <a:p>
            <a:r>
              <a:rPr lang="zh-CN" altLang="zh-CN" sz="2000" dirty="0"/>
              <a:t>竞争与合作在现代交往中每个人都能够遇到的问题，也是人际相互作用的基本形式，要想适应现代社会的交往特点，必须了解竞争与合作，正确处理好两者之间的关系，有利于建立良好、和谐的人际关系。</a:t>
            </a:r>
          </a:p>
        </p:txBody>
      </p:sp>
    </p:spTree>
    <p:extLst>
      <p:ext uri="{BB962C8B-B14F-4D97-AF65-F5344CB8AC3E}">
        <p14:creationId xmlns:p14="http://schemas.microsoft.com/office/powerpoint/2010/main" val="61206921"/>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人际</a:t>
            </a:r>
            <a:r>
              <a:rPr lang="zh-CN" altLang="zh-CN" sz="2400" b="1" dirty="0">
                <a:latin typeface="微软雅黑" pitchFamily="34" charset="-122"/>
                <a:ea typeface="微软雅黑" pitchFamily="34" charset="-122"/>
              </a:rPr>
              <a:t>交往及其影响因素</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人际交往的现状</a:t>
            </a:r>
          </a:p>
        </p:txBody>
      </p:sp>
      <p:sp>
        <p:nvSpPr>
          <p:cNvPr id="12" name="矩形 11"/>
          <p:cNvSpPr/>
          <p:nvPr/>
        </p:nvSpPr>
        <p:spPr>
          <a:xfrm>
            <a:off x="683568" y="2828925"/>
            <a:ext cx="5616624"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掌握</a:t>
            </a:r>
            <a:r>
              <a:rPr lang="zh-CN" altLang="zh-CN" sz="2400" b="1" dirty="0">
                <a:latin typeface="微软雅黑" pitchFamily="34" charset="-122"/>
                <a:ea typeface="微软雅黑" pitchFamily="34" charset="-122"/>
              </a:rPr>
              <a:t>交往之道</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0825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人际</a:t>
            </a:r>
            <a:r>
              <a:rPr lang="zh-CN" altLang="zh-CN" sz="1800" b="1" dirty="0">
                <a:latin typeface="微软雅黑" pitchFamily="34" charset="-122"/>
                <a:ea typeface="微软雅黑" pitchFamily="34" charset="-122"/>
              </a:rPr>
              <a:t>交往及其影响因素</a:t>
            </a:r>
          </a:p>
        </p:txBody>
      </p:sp>
      <p:sp>
        <p:nvSpPr>
          <p:cNvPr id="9" name="TextBox 8"/>
          <p:cNvSpPr txBox="1"/>
          <p:nvPr/>
        </p:nvSpPr>
        <p:spPr>
          <a:xfrm>
            <a:off x="513401" y="699542"/>
            <a:ext cx="2260875" cy="377026"/>
          </a:xfrm>
          <a:prstGeom prst="rect">
            <a:avLst/>
          </a:prstGeom>
          <a:noFill/>
        </p:spPr>
        <p:txBody>
          <a:bodyPr wrap="none" lIns="68580" tIns="34290" rIns="68580" bIns="34290" rtlCol="0">
            <a:spAutoFit/>
          </a:bodyPr>
          <a:lstStyle/>
          <a:p>
            <a:r>
              <a:rPr lang="en-US" altLang="zh-CN" sz="2000" b="1" dirty="0"/>
              <a:t> </a:t>
            </a:r>
            <a:r>
              <a:rPr lang="zh-CN" altLang="zh-CN" sz="2000" b="1" dirty="0"/>
              <a:t>一、人际关系概述</a:t>
            </a:r>
            <a:endParaRPr lang="zh-CN" altLang="zh-CN" sz="2000" dirty="0"/>
          </a:p>
        </p:txBody>
      </p:sp>
      <p:sp>
        <p:nvSpPr>
          <p:cNvPr id="2" name="矩形 1"/>
          <p:cNvSpPr/>
          <p:nvPr/>
        </p:nvSpPr>
        <p:spPr>
          <a:xfrm>
            <a:off x="549073" y="1203598"/>
            <a:ext cx="8055376" cy="3508653"/>
          </a:xfrm>
          <a:prstGeom prst="rect">
            <a:avLst/>
          </a:prstGeom>
        </p:spPr>
        <p:txBody>
          <a:bodyPr wrap="square">
            <a:spAutoFit/>
          </a:bodyPr>
          <a:lstStyle/>
          <a:p>
            <a:r>
              <a:rPr lang="en-US" altLang="zh-CN" sz="1800" dirty="0"/>
              <a:t>1.</a:t>
            </a:r>
            <a:r>
              <a:rPr lang="zh-CN" altLang="zh-CN" sz="1800" dirty="0"/>
              <a:t>个人性</a:t>
            </a:r>
          </a:p>
          <a:p>
            <a:r>
              <a:rPr lang="zh-CN" altLang="zh-CN" dirty="0"/>
              <a:t>和社会关系不同，人际关系的本质表现在具体个人的互动过程中。在人际关系中，“教师”与“学生”、“上级”与“下级”这些角色因素退居到了次要地位；而对方是不是自己所喜欢或乐意亲近的对象，成了主要的问题。这就是人际关系的个人性特征的表现。</a:t>
            </a:r>
          </a:p>
          <a:p>
            <a:r>
              <a:rPr lang="en-US" altLang="zh-CN" sz="1800" dirty="0"/>
              <a:t>2.</a:t>
            </a:r>
            <a:r>
              <a:rPr lang="zh-CN" altLang="zh-CN" sz="1800" dirty="0"/>
              <a:t>直接性、可感性</a:t>
            </a:r>
          </a:p>
          <a:p>
            <a:r>
              <a:rPr lang="zh-CN" altLang="zh-CN" dirty="0"/>
              <a:t>人际关系是在人们直接的甚至是面对面的交往过程中形成的，并且人们可以切实地感受到它的存在。一般来说，没有直接的交往和接触是不会产生人际关系的，而只要建立起某种人际关系，也肯定为人们所直接体验到。人们之间在心理上的距离趋近，则会感到心情愉快舒畅；若存在着冲突和矛盾，则会感到抑郁和孤立。这些感受几乎是每个人都能体验到的。</a:t>
            </a:r>
          </a:p>
          <a:p>
            <a:r>
              <a:rPr lang="en-US" altLang="zh-CN" sz="1800" dirty="0"/>
              <a:t>3.</a:t>
            </a:r>
            <a:r>
              <a:rPr lang="zh-CN" altLang="zh-CN" sz="1800" dirty="0"/>
              <a:t>情感性</a:t>
            </a:r>
          </a:p>
          <a:p>
            <a:r>
              <a:rPr lang="zh-CN" altLang="zh-CN" dirty="0"/>
              <a:t>人际关系的基础是人们彼此之间的情感活动。感情色彩可以说是人际关系的主要特点。概括起来，人际间的情感倾向可以归结为两大类：第一，使人们互相接近或吸引的情感，即联合情感。第二，使人们互相排斥和反对的情感，即分离情感。在第一种情况下，对方总是所希望的、满意的客体，个体有强烈的与其合作或结合的行为倾向。而在第二种情况下，对方则是不能被接受的，难以容忍的，甚至是感到厌恶的客体。</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0825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人际</a:t>
            </a:r>
            <a:r>
              <a:rPr lang="zh-CN" altLang="zh-CN" sz="1800" b="1" dirty="0">
                <a:latin typeface="微软雅黑" pitchFamily="34" charset="-122"/>
                <a:ea typeface="微软雅黑" pitchFamily="34" charset="-122"/>
              </a:rPr>
              <a:t>交往及其影响因素</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二、人际交往的作用</a:t>
            </a:r>
            <a:endParaRPr lang="zh-CN" altLang="zh-CN" sz="2000" dirty="0"/>
          </a:p>
        </p:txBody>
      </p:sp>
      <p:sp>
        <p:nvSpPr>
          <p:cNvPr id="2" name="矩形 1"/>
          <p:cNvSpPr/>
          <p:nvPr/>
        </p:nvSpPr>
        <p:spPr>
          <a:xfrm>
            <a:off x="549073" y="1076568"/>
            <a:ext cx="8055376" cy="3354765"/>
          </a:xfrm>
          <a:prstGeom prst="rect">
            <a:avLst/>
          </a:prstGeom>
        </p:spPr>
        <p:txBody>
          <a:bodyPr wrap="square">
            <a:spAutoFit/>
          </a:bodyPr>
          <a:lstStyle/>
          <a:p>
            <a:r>
              <a:rPr lang="en-US" altLang="zh-CN" sz="1800" dirty="0"/>
              <a:t>1.</a:t>
            </a:r>
            <a:r>
              <a:rPr lang="zh-CN" altLang="zh-CN" sz="1800" dirty="0"/>
              <a:t>人际交往是人身心健康的需要</a:t>
            </a:r>
          </a:p>
          <a:p>
            <a:r>
              <a:rPr lang="zh-CN" altLang="zh-CN" sz="1600" dirty="0"/>
              <a:t>现代心理学研究表明，人类的心理病态大多是由于人际关系失调所致。这是因为：</a:t>
            </a:r>
          </a:p>
          <a:p>
            <a:r>
              <a:rPr lang="en-US" altLang="zh-CN" sz="1600" dirty="0"/>
              <a:t>(1)</a:t>
            </a:r>
            <a:r>
              <a:rPr lang="zh-CN" altLang="zh-CN" sz="1600" dirty="0"/>
              <a:t>与人发生冲突会使人心灵蒙上阴影，导致精神紧张、抑郁，不仅可致心理障碍，而且可刺激下丘脑，使内分泌功能紊乱，进一步引起一系列复杂的生理变化。</a:t>
            </a:r>
          </a:p>
          <a:p>
            <a:r>
              <a:rPr lang="en-US" altLang="zh-CN" sz="1600" dirty="0"/>
              <a:t>(2)</a:t>
            </a:r>
            <a:r>
              <a:rPr lang="zh-CN" altLang="zh-CN" sz="1600" dirty="0"/>
              <a:t>每个人都有快乐和忧愁，快乐与朋友分享会更快乐，忧愁向朋友倾诉就会减轻，倾诉的过程就是减轻心理压力、缓解心理紧张的过程。</a:t>
            </a:r>
          </a:p>
          <a:p>
            <a:r>
              <a:rPr lang="en-US" altLang="zh-CN" sz="1600" dirty="0"/>
              <a:t>(3)</a:t>
            </a:r>
            <a:r>
              <a:rPr lang="zh-CN" altLang="zh-CN" sz="1600" dirty="0"/>
              <a:t>愉快、广泛和深刻的心理交往有助于个性发展与健康</a:t>
            </a:r>
            <a:r>
              <a:rPr lang="zh-CN" altLang="zh-CN" sz="1600" dirty="0" smtClean="0"/>
              <a:t>。</a:t>
            </a:r>
            <a:endParaRPr lang="en-US" altLang="zh-CN" sz="1600" dirty="0" smtClean="0"/>
          </a:p>
          <a:p>
            <a:endParaRPr lang="zh-CN" altLang="zh-CN" sz="1600" dirty="0"/>
          </a:p>
          <a:p>
            <a:r>
              <a:rPr lang="en-US" altLang="zh-CN" sz="1800" dirty="0"/>
              <a:t>2.</a:t>
            </a:r>
            <a:r>
              <a:rPr lang="zh-CN" altLang="zh-CN" sz="1800" dirty="0"/>
              <a:t>人际交往是人获得安全感的需要</a:t>
            </a:r>
          </a:p>
          <a:p>
            <a:r>
              <a:rPr lang="en-US" altLang="zh-CN" sz="1600" dirty="0"/>
              <a:t>(1)</a:t>
            </a:r>
            <a:r>
              <a:rPr lang="zh-CN" altLang="zh-CN" sz="1600" dirty="0"/>
              <a:t>人作为有机体同样要遵循生存第一的生存法则，没有人会怀疑自我保存是人的最根本的原发性需要</a:t>
            </a:r>
          </a:p>
          <a:p>
            <a:r>
              <a:rPr lang="en-US" altLang="zh-CN" sz="1600" dirty="0"/>
              <a:t>(2)</a:t>
            </a:r>
            <a:r>
              <a:rPr lang="zh-CN" altLang="zh-CN" sz="1600" dirty="0"/>
              <a:t>人不光有生物性的安全感需要，而且还有社会性的安全感需要。当人置身于自己不能把握或控制的社会情境时，也同样会缺乏安全感。</a:t>
            </a:r>
          </a:p>
        </p:txBody>
      </p:sp>
    </p:spTree>
    <p:extLst>
      <p:ext uri="{BB962C8B-B14F-4D97-AF65-F5344CB8AC3E}">
        <p14:creationId xmlns:p14="http://schemas.microsoft.com/office/powerpoint/2010/main" val="374459760"/>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0825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人际</a:t>
            </a:r>
            <a:r>
              <a:rPr lang="zh-CN" altLang="zh-CN" sz="1800" b="1" dirty="0">
                <a:latin typeface="微软雅黑" pitchFamily="34" charset="-122"/>
                <a:ea typeface="微软雅黑" pitchFamily="34" charset="-122"/>
              </a:rPr>
              <a:t>交往及其影响因素</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二、人际交往的作用</a:t>
            </a:r>
            <a:endParaRPr lang="zh-CN" altLang="zh-CN" sz="2000" dirty="0"/>
          </a:p>
        </p:txBody>
      </p:sp>
      <p:sp>
        <p:nvSpPr>
          <p:cNvPr id="2" name="矩形 1"/>
          <p:cNvSpPr/>
          <p:nvPr/>
        </p:nvSpPr>
        <p:spPr>
          <a:xfrm>
            <a:off x="549073" y="1076568"/>
            <a:ext cx="8055376" cy="2308324"/>
          </a:xfrm>
          <a:prstGeom prst="rect">
            <a:avLst/>
          </a:prstGeom>
        </p:spPr>
        <p:txBody>
          <a:bodyPr wrap="square">
            <a:spAutoFit/>
          </a:bodyPr>
          <a:lstStyle/>
          <a:p>
            <a:r>
              <a:rPr lang="en-US" altLang="zh-CN" sz="1800" dirty="0"/>
              <a:t>3.</a:t>
            </a:r>
            <a:r>
              <a:rPr lang="zh-CN" altLang="zh-CN" sz="1800" dirty="0"/>
              <a:t>人际交往是人确立自我价值感的</a:t>
            </a:r>
            <a:r>
              <a:rPr lang="zh-CN" altLang="zh-CN" sz="1800" dirty="0" smtClean="0"/>
              <a:t>需要</a:t>
            </a:r>
            <a:endParaRPr lang="en-US" altLang="zh-CN" sz="1800" dirty="0" smtClean="0"/>
          </a:p>
          <a:p>
            <a:r>
              <a:rPr lang="zh-CN" altLang="zh-CN" sz="1800" dirty="0"/>
              <a:t>人是一种理性的动物。从一个人自我意识出现的那一天起，他就开始用一定的价值观来进行自我评判。当自我价值得到确立时，人在主观上就会产生一种自信、自尊和自我稳定的感受。这就是所谓的自我价值感。人的自我价值感一旦得到确立，生活就会富有意义，使人充满生活的热情。相反，如果一个人的自我价值感得不到确立，他就没有正常的自信、自尊和自我稳定感。此时，人就会自卑、自贬、自我厌恶、自我拒绝、自暴自弃。自我价值感完全丧失，人生就不再有意义，人就只能走上自毁、自绝的道路</a:t>
            </a:r>
            <a:r>
              <a:rPr lang="zh-CN" altLang="zh-CN" sz="1800" dirty="0" smtClean="0"/>
              <a:t>。</a:t>
            </a:r>
            <a:endParaRPr lang="zh-CN" altLang="zh-CN" sz="1800" dirty="0"/>
          </a:p>
        </p:txBody>
      </p:sp>
    </p:spTree>
    <p:extLst>
      <p:ext uri="{BB962C8B-B14F-4D97-AF65-F5344CB8AC3E}">
        <p14:creationId xmlns:p14="http://schemas.microsoft.com/office/powerpoint/2010/main" val="13380363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08251"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人际</a:t>
            </a:r>
            <a:r>
              <a:rPr lang="zh-CN" altLang="zh-CN" sz="1800" b="1" dirty="0">
                <a:latin typeface="微软雅黑" pitchFamily="34" charset="-122"/>
                <a:ea typeface="微软雅黑" pitchFamily="34" charset="-122"/>
              </a:rPr>
              <a:t>交往及其影响因素</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en-US" altLang="zh-CN" sz="2000" b="1" dirty="0"/>
              <a:t> </a:t>
            </a:r>
            <a:r>
              <a:rPr lang="zh-CN" altLang="zh-CN" sz="2000" b="1" dirty="0"/>
              <a:t>二、人际交往的作用</a:t>
            </a:r>
            <a:endParaRPr lang="zh-CN" altLang="zh-CN" sz="2000" dirty="0"/>
          </a:p>
        </p:txBody>
      </p:sp>
      <p:sp>
        <p:nvSpPr>
          <p:cNvPr id="2" name="矩形 1"/>
          <p:cNvSpPr/>
          <p:nvPr/>
        </p:nvSpPr>
        <p:spPr>
          <a:xfrm>
            <a:off x="549073" y="1076568"/>
            <a:ext cx="8055376" cy="3139321"/>
          </a:xfrm>
          <a:prstGeom prst="rect">
            <a:avLst/>
          </a:prstGeom>
        </p:spPr>
        <p:txBody>
          <a:bodyPr wrap="square">
            <a:spAutoFit/>
          </a:bodyPr>
          <a:lstStyle/>
          <a:p>
            <a:r>
              <a:rPr lang="en-US" altLang="zh-CN" sz="1800" dirty="0"/>
              <a:t>4.</a:t>
            </a:r>
            <a:r>
              <a:rPr lang="zh-CN" altLang="zh-CN" sz="1800" dirty="0"/>
              <a:t>人际交往是人发展的需要</a:t>
            </a:r>
          </a:p>
          <a:p>
            <a:r>
              <a:rPr lang="zh-CN" altLang="zh-CN" sz="1800" dirty="0"/>
              <a:t>人际交往是个人社会化的起点和必经之路。社会化即个人学习社会知识、生存技能和文化，从而取得社会生活的资格，开始发展自己的过程。如果没有其他个体的合作，个人是无法完成这个过程的。人只要活着，不管你愿意或自觉与否，都必须与人进行交往。人一生的成长、发展、成功，无不与同他人的交往相联系</a:t>
            </a:r>
            <a:r>
              <a:rPr lang="zh-CN" altLang="zh-CN" sz="1800" dirty="0" smtClean="0"/>
              <a:t>。</a:t>
            </a:r>
            <a:endParaRPr lang="en-US" altLang="zh-CN" sz="1800" dirty="0" smtClean="0"/>
          </a:p>
          <a:p>
            <a:endParaRPr lang="zh-CN" altLang="zh-CN" sz="1800" dirty="0"/>
          </a:p>
          <a:p>
            <a:r>
              <a:rPr lang="en-US" altLang="zh-CN" sz="1800" dirty="0"/>
              <a:t>5.</a:t>
            </a:r>
            <a:r>
              <a:rPr lang="zh-CN" altLang="zh-CN" sz="1800" dirty="0"/>
              <a:t>人际交往是人生幸福的需要</a:t>
            </a:r>
          </a:p>
          <a:p>
            <a:r>
              <a:rPr lang="zh-CN" altLang="zh-CN" sz="1800" dirty="0"/>
              <a:t>在日常生活中，有些人往往认为，人的幸福是建立在金钱、成功、名誉和地位的基础之上的。实际上，对于人生的幸福来说，所有这些方面远不如健康的交往和良好的人际关系重要。</a:t>
            </a:r>
          </a:p>
        </p:txBody>
      </p:sp>
    </p:spTree>
    <p:extLst>
      <p:ext uri="{BB962C8B-B14F-4D97-AF65-F5344CB8AC3E}">
        <p14:creationId xmlns:p14="http://schemas.microsoft.com/office/powerpoint/2010/main" val="1478283396"/>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人际交往的现状</a:t>
            </a:r>
          </a:p>
        </p:txBody>
      </p:sp>
      <p:sp>
        <p:nvSpPr>
          <p:cNvPr id="9" name="TextBox 8"/>
          <p:cNvSpPr txBox="1"/>
          <p:nvPr/>
        </p:nvSpPr>
        <p:spPr>
          <a:xfrm>
            <a:off x="513401" y="699542"/>
            <a:ext cx="3293209" cy="377026"/>
          </a:xfrm>
          <a:prstGeom prst="rect">
            <a:avLst/>
          </a:prstGeom>
          <a:noFill/>
        </p:spPr>
        <p:txBody>
          <a:bodyPr wrap="none" lIns="68580" tIns="34290" rIns="68580" bIns="34290" rtlCol="0">
            <a:spAutoFit/>
          </a:bodyPr>
          <a:lstStyle/>
          <a:p>
            <a:r>
              <a:rPr lang="zh-CN" altLang="zh-CN" sz="2000" b="1" dirty="0"/>
              <a:t> 一、大学生人际交往的特征</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zh-CN" altLang="zh-CN" sz="2000" dirty="0"/>
              <a:t>大学生的人际交往与其他的社会交往相比具有不同的特点</a:t>
            </a:r>
            <a:r>
              <a:rPr lang="en-US" altLang="zh-CN" sz="2000" dirty="0"/>
              <a:t>:</a:t>
            </a:r>
            <a:endParaRPr lang="zh-CN" altLang="zh-CN" sz="2000" dirty="0"/>
          </a:p>
        </p:txBody>
      </p:sp>
      <p:sp>
        <p:nvSpPr>
          <p:cNvPr id="5" name="矩形 4"/>
          <p:cNvSpPr/>
          <p:nvPr/>
        </p:nvSpPr>
        <p:spPr>
          <a:xfrm>
            <a:off x="574814" y="1508320"/>
            <a:ext cx="8055376" cy="1631216"/>
          </a:xfrm>
          <a:prstGeom prst="rect">
            <a:avLst/>
          </a:prstGeom>
        </p:spPr>
        <p:txBody>
          <a:bodyPr wrap="square">
            <a:spAutoFit/>
          </a:bodyPr>
          <a:lstStyle/>
          <a:p>
            <a:r>
              <a:rPr lang="en-US" altLang="zh-CN" sz="2000" dirty="0"/>
              <a:t>1.</a:t>
            </a:r>
            <a:r>
              <a:rPr lang="zh-CN" altLang="zh-CN" sz="2000" dirty="0"/>
              <a:t>大学生的交往愿望</a:t>
            </a:r>
            <a:r>
              <a:rPr lang="zh-CN" altLang="zh-CN" sz="2000" dirty="0" smtClean="0"/>
              <a:t>强烈</a:t>
            </a:r>
            <a:endParaRPr lang="en-US" altLang="zh-CN" sz="2000" dirty="0" smtClean="0"/>
          </a:p>
          <a:p>
            <a:r>
              <a:rPr lang="en-US" altLang="zh-CN" sz="2000" dirty="0"/>
              <a:t>2.</a:t>
            </a:r>
            <a:r>
              <a:rPr lang="zh-CN" altLang="zh-CN" sz="2000" dirty="0"/>
              <a:t>大学生的交往目的具有多样化的特征</a:t>
            </a:r>
          </a:p>
          <a:p>
            <a:r>
              <a:rPr lang="en-US" altLang="zh-CN" sz="2000" dirty="0"/>
              <a:t>3.</a:t>
            </a:r>
            <a:r>
              <a:rPr lang="zh-CN" altLang="zh-CN" sz="2000" dirty="0"/>
              <a:t>大学生的人际交往具有浓厚的理想色彩，比较纯洁、真诚</a:t>
            </a:r>
          </a:p>
          <a:p>
            <a:r>
              <a:rPr lang="en-US" altLang="zh-CN" sz="2000" dirty="0"/>
              <a:t>4.</a:t>
            </a:r>
            <a:r>
              <a:rPr lang="zh-CN" altLang="zh-CN" sz="2000" dirty="0"/>
              <a:t>大学生人际交往相对比较简单、稳定</a:t>
            </a:r>
          </a:p>
          <a:p>
            <a:r>
              <a:rPr lang="en-US" altLang="zh-CN" sz="2000" dirty="0"/>
              <a:t>5.</a:t>
            </a:r>
            <a:r>
              <a:rPr lang="zh-CN" altLang="zh-CN" sz="2000" dirty="0"/>
              <a:t>认知因素在大学生的人际交往中起着主导</a:t>
            </a:r>
            <a:r>
              <a:rPr lang="zh-CN" altLang="zh-CN" sz="2000" dirty="0" smtClean="0"/>
              <a:t>作用</a:t>
            </a:r>
            <a:endParaRPr lang="zh-CN" altLang="zh-CN" sz="2000" dirty="0"/>
          </a:p>
        </p:txBody>
      </p:sp>
    </p:spTree>
    <p:extLst>
      <p:ext uri="{BB962C8B-B14F-4D97-AF65-F5344CB8AC3E}">
        <p14:creationId xmlns:p14="http://schemas.microsoft.com/office/powerpoint/2010/main" val="632436425"/>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人际交往的现状</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二、常见大学生交往障碍</a:t>
            </a:r>
            <a:endParaRPr lang="zh-CN" altLang="zh-CN" sz="2000" dirty="0"/>
          </a:p>
        </p:txBody>
      </p:sp>
      <p:sp>
        <p:nvSpPr>
          <p:cNvPr id="2" name="矩形 1"/>
          <p:cNvSpPr/>
          <p:nvPr/>
        </p:nvSpPr>
        <p:spPr>
          <a:xfrm>
            <a:off x="549073" y="1076568"/>
            <a:ext cx="8055376" cy="1015663"/>
          </a:xfrm>
          <a:prstGeom prst="rect">
            <a:avLst/>
          </a:prstGeom>
        </p:spPr>
        <p:txBody>
          <a:bodyPr wrap="square">
            <a:spAutoFit/>
          </a:bodyPr>
          <a:lstStyle/>
          <a:p>
            <a:r>
              <a:rPr lang="zh-CN" altLang="zh-CN" sz="2000" dirty="0"/>
              <a:t>大学生人际关系障碍主要指大学生在实际生活中难以与别人和谐相处或进行必要的交流与沟通，个体为此感到苦恼，常体验到负面情绪，明显影响个体正常生活的一类现象。</a:t>
            </a:r>
          </a:p>
        </p:txBody>
      </p:sp>
      <p:sp>
        <p:nvSpPr>
          <p:cNvPr id="6" name="矩形 5"/>
          <p:cNvSpPr/>
          <p:nvPr/>
        </p:nvSpPr>
        <p:spPr>
          <a:xfrm>
            <a:off x="549073" y="2046830"/>
            <a:ext cx="8055376" cy="400110"/>
          </a:xfrm>
          <a:prstGeom prst="rect">
            <a:avLst/>
          </a:prstGeom>
        </p:spPr>
        <p:txBody>
          <a:bodyPr wrap="square">
            <a:spAutoFit/>
          </a:bodyPr>
          <a:lstStyle/>
          <a:p>
            <a:r>
              <a:rPr lang="en-US" altLang="zh-CN" sz="2000" dirty="0"/>
              <a:t>1.</a:t>
            </a:r>
            <a:r>
              <a:rPr lang="zh-CN" altLang="zh-CN" sz="2000" dirty="0"/>
              <a:t>缺少知心朋友，具有孤独感</a:t>
            </a:r>
          </a:p>
        </p:txBody>
      </p:sp>
      <p:sp>
        <p:nvSpPr>
          <p:cNvPr id="7" name="矩形 6"/>
          <p:cNvSpPr/>
          <p:nvPr/>
        </p:nvSpPr>
        <p:spPr>
          <a:xfrm>
            <a:off x="549073" y="2446940"/>
            <a:ext cx="8055376" cy="400110"/>
          </a:xfrm>
          <a:prstGeom prst="rect">
            <a:avLst/>
          </a:prstGeom>
        </p:spPr>
        <p:txBody>
          <a:bodyPr wrap="square">
            <a:spAutoFit/>
          </a:bodyPr>
          <a:lstStyle/>
          <a:p>
            <a:r>
              <a:rPr lang="en-US" altLang="zh-CN" sz="2000" dirty="0"/>
              <a:t>2.</a:t>
            </a:r>
            <a:r>
              <a:rPr lang="zh-CN" altLang="zh-CN" sz="2000" dirty="0"/>
              <a:t>认为人际交往复杂，感到困惑迷茫</a:t>
            </a:r>
          </a:p>
        </p:txBody>
      </p:sp>
      <p:sp>
        <p:nvSpPr>
          <p:cNvPr id="8" name="矩形 7"/>
          <p:cNvSpPr/>
          <p:nvPr/>
        </p:nvSpPr>
        <p:spPr>
          <a:xfrm>
            <a:off x="549073" y="2847050"/>
            <a:ext cx="8055376" cy="400110"/>
          </a:xfrm>
          <a:prstGeom prst="rect">
            <a:avLst/>
          </a:prstGeom>
        </p:spPr>
        <p:txBody>
          <a:bodyPr wrap="square">
            <a:spAutoFit/>
          </a:bodyPr>
          <a:lstStyle/>
          <a:p>
            <a:r>
              <a:rPr lang="en-US" altLang="zh-CN" sz="2000" dirty="0"/>
              <a:t>3.</a:t>
            </a:r>
            <a:r>
              <a:rPr lang="zh-CN" altLang="zh-CN" sz="2000" dirty="0"/>
              <a:t>缺乏人际交往技巧，感到交往有困难</a:t>
            </a:r>
          </a:p>
        </p:txBody>
      </p:sp>
      <p:sp>
        <p:nvSpPr>
          <p:cNvPr id="10" name="矩形 9"/>
          <p:cNvSpPr/>
          <p:nvPr/>
        </p:nvSpPr>
        <p:spPr>
          <a:xfrm>
            <a:off x="549073" y="3243628"/>
            <a:ext cx="8055376" cy="400110"/>
          </a:xfrm>
          <a:prstGeom prst="rect">
            <a:avLst/>
          </a:prstGeom>
        </p:spPr>
        <p:txBody>
          <a:bodyPr wrap="square">
            <a:spAutoFit/>
          </a:bodyPr>
          <a:lstStyle/>
          <a:p>
            <a:r>
              <a:rPr lang="en-US" altLang="zh-CN" sz="2000" dirty="0"/>
              <a:t>4.</a:t>
            </a:r>
            <a:r>
              <a:rPr lang="zh-CN" altLang="zh-CN" sz="2000" dirty="0"/>
              <a:t>社交具有恐惧感，封闭自我</a:t>
            </a:r>
          </a:p>
        </p:txBody>
      </p:sp>
      <p:sp>
        <p:nvSpPr>
          <p:cNvPr id="11" name="矩形 10"/>
          <p:cNvSpPr/>
          <p:nvPr/>
        </p:nvSpPr>
        <p:spPr>
          <a:xfrm>
            <a:off x="549073" y="3643738"/>
            <a:ext cx="8055376" cy="400110"/>
          </a:xfrm>
          <a:prstGeom prst="rect">
            <a:avLst/>
          </a:prstGeom>
        </p:spPr>
        <p:txBody>
          <a:bodyPr wrap="square">
            <a:spAutoFit/>
          </a:bodyPr>
          <a:lstStyle/>
          <a:p>
            <a:r>
              <a:rPr lang="en-US" altLang="zh-CN" sz="2000" dirty="0"/>
              <a:t>5.</a:t>
            </a:r>
            <a:r>
              <a:rPr lang="zh-CN" altLang="zh-CN" sz="2000" dirty="0"/>
              <a:t>与他人交往感觉平淡，交往失去意义</a:t>
            </a:r>
          </a:p>
        </p:txBody>
      </p:sp>
      <p:sp>
        <p:nvSpPr>
          <p:cNvPr id="12" name="矩形 11"/>
          <p:cNvSpPr/>
          <p:nvPr/>
        </p:nvSpPr>
        <p:spPr>
          <a:xfrm>
            <a:off x="549073" y="4043848"/>
            <a:ext cx="8055376" cy="400110"/>
          </a:xfrm>
          <a:prstGeom prst="rect">
            <a:avLst/>
          </a:prstGeom>
        </p:spPr>
        <p:txBody>
          <a:bodyPr wrap="square">
            <a:spAutoFit/>
          </a:bodyPr>
          <a:lstStyle/>
          <a:p>
            <a:r>
              <a:rPr lang="en-US" altLang="zh-CN" sz="2000" dirty="0"/>
              <a:t>6.</a:t>
            </a:r>
            <a:r>
              <a:rPr lang="zh-CN" altLang="zh-CN" sz="2000" dirty="0"/>
              <a:t>过分爱于面子，使问题僵化</a:t>
            </a:r>
          </a:p>
        </p:txBody>
      </p:sp>
    </p:spTree>
    <p:extLst>
      <p:ext uri="{BB962C8B-B14F-4D97-AF65-F5344CB8AC3E}">
        <p14:creationId xmlns:p14="http://schemas.microsoft.com/office/powerpoint/2010/main" val="2030771843"/>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人际交往的现状</a:t>
            </a:r>
          </a:p>
        </p:txBody>
      </p:sp>
      <p:sp>
        <p:nvSpPr>
          <p:cNvPr id="9" name="TextBox 8"/>
          <p:cNvSpPr txBox="1"/>
          <p:nvPr/>
        </p:nvSpPr>
        <p:spPr>
          <a:xfrm>
            <a:off x="513401" y="699542"/>
            <a:ext cx="3751668" cy="377026"/>
          </a:xfrm>
          <a:prstGeom prst="rect">
            <a:avLst/>
          </a:prstGeom>
          <a:noFill/>
        </p:spPr>
        <p:txBody>
          <a:bodyPr wrap="none" lIns="68580" tIns="34290" rIns="68580" bIns="34290" rtlCol="0">
            <a:spAutoFit/>
          </a:bodyPr>
          <a:lstStyle/>
          <a:p>
            <a:r>
              <a:rPr lang="zh-CN" altLang="zh-CN" sz="2000" b="1" dirty="0"/>
              <a:t>三、影响大学生人际交往的因素</a:t>
            </a:r>
            <a:endParaRPr lang="zh-CN" altLang="zh-CN" sz="2000" dirty="0"/>
          </a:p>
        </p:txBody>
      </p:sp>
      <p:sp>
        <p:nvSpPr>
          <p:cNvPr id="2" name="矩形 1"/>
          <p:cNvSpPr/>
          <p:nvPr/>
        </p:nvSpPr>
        <p:spPr>
          <a:xfrm>
            <a:off x="549073" y="1076568"/>
            <a:ext cx="8055376" cy="1631216"/>
          </a:xfrm>
          <a:prstGeom prst="rect">
            <a:avLst/>
          </a:prstGeom>
        </p:spPr>
        <p:txBody>
          <a:bodyPr wrap="square">
            <a:spAutoFit/>
          </a:bodyPr>
          <a:lstStyle/>
          <a:p>
            <a:r>
              <a:rPr lang="en-US" altLang="zh-CN" sz="2000" dirty="0"/>
              <a:t>1.</a:t>
            </a:r>
            <a:r>
              <a:rPr lang="zh-CN" altLang="zh-CN" sz="2000" dirty="0"/>
              <a:t>环境的</a:t>
            </a:r>
            <a:r>
              <a:rPr lang="zh-CN" altLang="zh-CN" sz="2000" dirty="0" smtClean="0"/>
              <a:t>变化</a:t>
            </a:r>
            <a:endParaRPr lang="en-US" altLang="zh-CN" sz="2000" dirty="0" smtClean="0"/>
          </a:p>
          <a:p>
            <a:r>
              <a:rPr lang="en-US" altLang="zh-CN" sz="2000" dirty="0"/>
              <a:t>2.</a:t>
            </a:r>
            <a:r>
              <a:rPr lang="zh-CN" altLang="zh-CN" sz="2000" dirty="0"/>
              <a:t>素质教育的匮乏</a:t>
            </a:r>
          </a:p>
          <a:p>
            <a:r>
              <a:rPr lang="en-US" altLang="zh-CN" sz="2000" dirty="0"/>
              <a:t>3.</a:t>
            </a:r>
            <a:r>
              <a:rPr lang="zh-CN" altLang="zh-CN" sz="2000" dirty="0"/>
              <a:t>社会的影响</a:t>
            </a:r>
          </a:p>
          <a:p>
            <a:r>
              <a:rPr lang="en-US" altLang="zh-CN" sz="2000" dirty="0"/>
              <a:t>4.</a:t>
            </a:r>
            <a:r>
              <a:rPr lang="zh-CN" altLang="zh-CN" sz="2000" dirty="0"/>
              <a:t>缺乏对他人心理状态的洞察能力</a:t>
            </a:r>
          </a:p>
          <a:p>
            <a:r>
              <a:rPr lang="en-US" altLang="zh-CN" sz="2000" dirty="0"/>
              <a:t>5.</a:t>
            </a:r>
            <a:r>
              <a:rPr lang="zh-CN" altLang="zh-CN" sz="2000" dirty="0"/>
              <a:t>经济</a:t>
            </a:r>
            <a:r>
              <a:rPr lang="zh-CN" altLang="zh-CN" sz="2000" dirty="0" smtClean="0"/>
              <a:t>因素</a:t>
            </a:r>
            <a:endParaRPr lang="zh-CN" altLang="zh-CN" sz="2000" dirty="0"/>
          </a:p>
        </p:txBody>
      </p:sp>
    </p:spTree>
    <p:extLst>
      <p:ext uri="{BB962C8B-B14F-4D97-AF65-F5344CB8AC3E}">
        <p14:creationId xmlns:p14="http://schemas.microsoft.com/office/powerpoint/2010/main" val="2953247431"/>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847</TotalTime>
  <Words>2433</Words>
  <Application>Microsoft Office PowerPoint</Application>
  <PresentationFormat>全屏显示(16:9)</PresentationFormat>
  <Paragraphs>116</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752</cp:revision>
  <dcterms:created xsi:type="dcterms:W3CDTF">2015-10-13T09:44:51Z</dcterms:created>
  <dcterms:modified xsi:type="dcterms:W3CDTF">2017-06-09T07:59:51Z</dcterms:modified>
</cp:coreProperties>
</file>