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308" r:id="rId3"/>
    <p:sldId id="258" r:id="rId4"/>
    <p:sldId id="309" r:id="rId5"/>
    <p:sldId id="310" r:id="rId6"/>
    <p:sldId id="311" r:id="rId7"/>
    <p:sldId id="312" r:id="rId8"/>
    <p:sldId id="313" r:id="rId9"/>
    <p:sldId id="314" r:id="rId10"/>
    <p:sldId id="315" r:id="rId11"/>
    <p:sldId id="316" r:id="rId12"/>
    <p:sldId id="317" r:id="rId13"/>
    <p:sldId id="318" r:id="rId14"/>
    <p:sldId id="319" r:id="rId15"/>
    <p:sldId id="320" r:id="rId16"/>
    <p:sldId id="321" r:id="rId17"/>
    <p:sldId id="322" r:id="rId18"/>
    <p:sldId id="323" r:id="rId19"/>
    <p:sldId id="324" r:id="rId20"/>
    <p:sldId id="325" r:id="rId21"/>
    <p:sldId id="303" r:id="rId22"/>
  </p:sldIdLst>
  <p:sldSz cx="9144000" cy="5143500" type="screen16x9"/>
  <p:notesSz cx="6858000" cy="9144000"/>
  <p:custDataLst>
    <p:tags r:id="rId24"/>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C07D"/>
    <a:srgbClr val="B2D76E"/>
    <a:srgbClr val="F4B248"/>
    <a:srgbClr val="AE937E"/>
    <a:srgbClr val="F3DD49"/>
    <a:srgbClr val="E24E4E"/>
    <a:srgbClr val="7D66E0"/>
    <a:srgbClr val="EDEBDF"/>
    <a:srgbClr val="937158"/>
    <a:srgbClr val="C39F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002" y="-46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1E7DE6-0DC3-48A8-A73C-17E5A0A4EC85}" type="datetimeFigureOut">
              <a:rPr lang="zh-CN" altLang="en-US" smtClean="0"/>
              <a:t>2017/6/9/Friday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1EDFA-64A6-4001-B6CF-2D33DFDC1E35}" type="slidenum">
              <a:rPr lang="zh-CN" altLang="en-US" smtClean="0"/>
              <a:t>‹#›</a:t>
            </a:fld>
            <a:endParaRPr lang="zh-CN" altLang="en-US"/>
          </a:p>
        </p:txBody>
      </p:sp>
    </p:spTree>
    <p:extLst>
      <p:ext uri="{BB962C8B-B14F-4D97-AF65-F5344CB8AC3E}">
        <p14:creationId xmlns:p14="http://schemas.microsoft.com/office/powerpoint/2010/main" val="180628139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矩形 8"/>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22" name="直接连接符 21"/>
          <p:cNvCxnSpPr/>
          <p:nvPr userDrawn="1"/>
        </p:nvCxnSpPr>
        <p:spPr>
          <a:xfrm>
            <a:off x="630866" y="557579"/>
            <a:ext cx="6751629" cy="0"/>
          </a:xfrm>
          <a:prstGeom prst="line">
            <a:avLst/>
          </a:prstGeom>
          <a:ln>
            <a:solidFill>
              <a:srgbClr val="AE937E"/>
            </a:solidFill>
            <a:prstDash val="dash"/>
          </a:ln>
        </p:spPr>
        <p:style>
          <a:lnRef idx="1">
            <a:schemeClr val="accent1"/>
          </a:lnRef>
          <a:fillRef idx="0">
            <a:schemeClr val="accent1"/>
          </a:fillRef>
          <a:effectRef idx="0">
            <a:schemeClr val="accent1"/>
          </a:effectRef>
          <a:fontRef idx="minor">
            <a:schemeClr val="tx1"/>
          </a:fontRef>
        </p:style>
      </p:cxnSp>
      <p:sp>
        <p:nvSpPr>
          <p:cNvPr id="24" name="平行四边形 23"/>
          <p:cNvSpPr/>
          <p:nvPr userDrawn="1"/>
        </p:nvSpPr>
        <p:spPr>
          <a:xfrm>
            <a:off x="7542716" y="411510"/>
            <a:ext cx="972235" cy="162018"/>
          </a:xfrm>
          <a:prstGeom prst="parallelogram">
            <a:avLst>
              <a:gd name="adj" fmla="val 72620"/>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900" dirty="0">
              <a:latin typeface="AvantGarde Md BT" pitchFamily="34" charset="0"/>
            </a:endParaRPr>
          </a:p>
        </p:txBody>
      </p:sp>
      <p:sp>
        <p:nvSpPr>
          <p:cNvPr id="7" name="矩形 6"/>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6" name="矩形 5"/>
          <p:cNvSpPr/>
          <p:nvPr userDrawn="1"/>
        </p:nvSpPr>
        <p:spPr>
          <a:xfrm>
            <a:off x="-5700" y="4876006"/>
            <a:ext cx="9149700" cy="267493"/>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396552" y="267494"/>
            <a:ext cx="216052" cy="216024"/>
          </a:xfrm>
          <a:prstGeom prst="rect">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8" name="矩形 7"/>
          <p:cNvSpPr/>
          <p:nvPr userDrawn="1"/>
        </p:nvSpPr>
        <p:spPr>
          <a:xfrm>
            <a:off x="-396552" y="483518"/>
            <a:ext cx="216052" cy="216024"/>
          </a:xfrm>
          <a:prstGeom prst="rect">
            <a:avLst/>
          </a:prstGeom>
          <a:solidFill>
            <a:srgbClr val="B2D7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9" name="矩形 8"/>
          <p:cNvSpPr/>
          <p:nvPr userDrawn="1"/>
        </p:nvSpPr>
        <p:spPr>
          <a:xfrm>
            <a:off x="-396552" y="699542"/>
            <a:ext cx="216052" cy="216024"/>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userDrawn="1"/>
        </p:nvSpPr>
        <p:spPr>
          <a:xfrm>
            <a:off x="-396552" y="915566"/>
            <a:ext cx="216052" cy="216024"/>
          </a:xfrm>
          <a:prstGeom prst="rect">
            <a:avLst/>
          </a:prstGeom>
          <a:solidFill>
            <a:srgbClr val="F3DD4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100">
              <a:latin typeface="AvantGarde Md BT" pitchFamily="34" charset="0"/>
            </a:endParaRPr>
          </a:p>
        </p:txBody>
      </p:sp>
      <p:sp>
        <p:nvSpPr>
          <p:cNvPr id="11" name="矩形 10"/>
          <p:cNvSpPr/>
          <p:nvPr userDrawn="1"/>
        </p:nvSpPr>
        <p:spPr>
          <a:xfrm>
            <a:off x="-396552" y="1131590"/>
            <a:ext cx="216052" cy="216024"/>
          </a:xfrm>
          <a:prstGeom prst="rect">
            <a:avLst/>
          </a:prstGeom>
          <a:solidFill>
            <a:srgbClr val="EDEBD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12" name="矩形 11"/>
          <p:cNvSpPr/>
          <p:nvPr userDrawn="1"/>
        </p:nvSpPr>
        <p:spPr>
          <a:xfrm>
            <a:off x="-396552" y="51470"/>
            <a:ext cx="216052" cy="216024"/>
          </a:xfrm>
          <a:prstGeom prst="rect">
            <a:avLst/>
          </a:prstGeom>
          <a:solidFill>
            <a:srgbClr val="AE93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vantGarde Md BT" pitchFamily="34" charset="0"/>
            </a:endParaRPr>
          </a:p>
        </p:txBody>
      </p:sp>
      <p:sp>
        <p:nvSpPr>
          <p:cNvPr id="13" name="矩形 12"/>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矩形 13"/>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矩形 1"/>
          <p:cNvSpPr/>
          <p:nvPr userDrawn="1"/>
        </p:nvSpPr>
        <p:spPr>
          <a:xfrm>
            <a:off x="-5699" y="0"/>
            <a:ext cx="9149699" cy="5143500"/>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164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C:\Users\Administrator\Desktop\00000fff.jpg"/>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0" y="-12186"/>
            <a:ext cx="9150111" cy="515568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向日葵花图片"/>
          <p:cNvPicPr>
            <a:picLocks noChangeAspect="1" noChangeArrowheads="1"/>
          </p:cNvPicPr>
          <p:nvPr/>
        </p:nvPicPr>
        <p:blipFill rotWithShape="1">
          <a:blip r:embed="rId2">
            <a:extLst>
              <a:ext uri="{28A0092B-C50C-407E-A947-70E740481C1C}">
                <a14:useLocalDpi xmlns:a14="http://schemas.microsoft.com/office/drawing/2010/main" val="0"/>
              </a:ext>
            </a:extLst>
          </a:blip>
          <a:srcRect t="688" b="14834"/>
          <a:stretch/>
        </p:blipFill>
        <p:spPr bwMode="auto">
          <a:xfrm>
            <a:off x="0" y="-1"/>
            <a:ext cx="9144000" cy="514350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flipV="1">
            <a:off x="568834" y="-10915"/>
            <a:ext cx="4464496" cy="4886921"/>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32" name="TextBox 31"/>
          <p:cNvSpPr txBox="1"/>
          <p:nvPr/>
        </p:nvSpPr>
        <p:spPr>
          <a:xfrm>
            <a:off x="915427" y="1995686"/>
            <a:ext cx="4117903" cy="2039002"/>
          </a:xfrm>
          <a:prstGeom prst="rect">
            <a:avLst/>
          </a:prstGeom>
          <a:noFill/>
        </p:spPr>
        <p:txBody>
          <a:bodyPr wrap="square" lIns="68562" tIns="34281" rIns="68562" bIns="34281" rtlCol="0">
            <a:spAutoFit/>
          </a:bodyPr>
          <a:lstStyle/>
          <a:p>
            <a:r>
              <a:rPr lang="zh-CN" altLang="zh-CN" sz="3200" dirty="0">
                <a:solidFill>
                  <a:schemeClr val="bg1"/>
                </a:solidFill>
                <a:latin typeface="华文中宋" pitchFamily="2" charset="-122"/>
                <a:ea typeface="华文中宋" pitchFamily="2" charset="-122"/>
              </a:rPr>
              <a:t>书上有路勤为径，学海无涯苦作</a:t>
            </a:r>
            <a:r>
              <a:rPr lang="zh-CN" altLang="zh-CN" sz="3200" dirty="0" smtClean="0">
                <a:solidFill>
                  <a:schemeClr val="bg1"/>
                </a:solidFill>
                <a:latin typeface="华文中宋" pitchFamily="2" charset="-122"/>
                <a:ea typeface="华文中宋" pitchFamily="2" charset="-122"/>
              </a:rPr>
              <a:t>舟</a:t>
            </a:r>
            <a:endParaRPr lang="en-US" altLang="zh-CN" sz="3200" dirty="0" smtClean="0">
              <a:solidFill>
                <a:schemeClr val="bg1"/>
              </a:solidFill>
              <a:latin typeface="华文中宋" pitchFamily="2" charset="-122"/>
              <a:ea typeface="华文中宋" pitchFamily="2" charset="-122"/>
            </a:endParaRPr>
          </a:p>
          <a:p>
            <a:r>
              <a:rPr lang="zh-CN" altLang="zh-CN" sz="3200" dirty="0" smtClean="0">
                <a:solidFill>
                  <a:schemeClr val="bg1"/>
                </a:solidFill>
                <a:latin typeface="华文中宋" pitchFamily="2" charset="-122"/>
                <a:ea typeface="华文中宋" pitchFamily="2" charset="-122"/>
              </a:rPr>
              <a:t>——</a:t>
            </a:r>
            <a:endParaRPr lang="en-US" altLang="zh-CN" sz="3200" dirty="0" smtClean="0">
              <a:solidFill>
                <a:schemeClr val="bg1"/>
              </a:solidFill>
              <a:latin typeface="华文中宋" pitchFamily="2" charset="-122"/>
              <a:ea typeface="华文中宋" pitchFamily="2" charset="-122"/>
            </a:endParaRPr>
          </a:p>
          <a:p>
            <a:r>
              <a:rPr lang="zh-CN" altLang="zh-CN" sz="3200" dirty="0" smtClean="0">
                <a:solidFill>
                  <a:schemeClr val="bg1"/>
                </a:solidFill>
                <a:latin typeface="华文中宋" pitchFamily="2" charset="-122"/>
                <a:ea typeface="华文中宋" pitchFamily="2" charset="-122"/>
              </a:rPr>
              <a:t>大学生</a:t>
            </a:r>
            <a:r>
              <a:rPr lang="zh-CN" altLang="zh-CN" sz="3200" dirty="0">
                <a:solidFill>
                  <a:schemeClr val="bg1"/>
                </a:solidFill>
                <a:latin typeface="华文中宋" pitchFamily="2" charset="-122"/>
                <a:ea typeface="华文中宋" pitchFamily="2" charset="-122"/>
              </a:rPr>
              <a:t>学习心理</a:t>
            </a:r>
            <a:endParaRPr lang="zh-CN" altLang="zh-CN" sz="3200" dirty="0">
              <a:solidFill>
                <a:schemeClr val="bg1"/>
              </a:solidFill>
              <a:latin typeface="华文中宋" pitchFamily="2" charset="-122"/>
              <a:ea typeface="华文中宋" pitchFamily="2" charset="-122"/>
            </a:endParaRPr>
          </a:p>
        </p:txBody>
      </p:sp>
      <p:sp>
        <p:nvSpPr>
          <p:cNvPr id="13" name="矩形 12"/>
          <p:cNvSpPr/>
          <p:nvPr/>
        </p:nvSpPr>
        <p:spPr>
          <a:xfrm>
            <a:off x="568835" y="4876006"/>
            <a:ext cx="4464496" cy="2800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schemeClr val="tx1">
                  <a:lumMod val="65000"/>
                  <a:lumOff val="35000"/>
                </a:schemeClr>
              </a:solidFill>
            </a:endParaRPr>
          </a:p>
        </p:txBody>
      </p:sp>
      <p:sp>
        <p:nvSpPr>
          <p:cNvPr id="14" name="TextBox 13"/>
          <p:cNvSpPr txBox="1"/>
          <p:nvPr/>
        </p:nvSpPr>
        <p:spPr>
          <a:xfrm>
            <a:off x="915427" y="987574"/>
            <a:ext cx="4117904" cy="684785"/>
          </a:xfrm>
          <a:prstGeom prst="rect">
            <a:avLst/>
          </a:prstGeom>
          <a:noFill/>
        </p:spPr>
        <p:txBody>
          <a:bodyPr wrap="square" lIns="68562" tIns="34281" rIns="68562" bIns="34281" rtlCol="0">
            <a:spAutoFit/>
          </a:bodyPr>
          <a:lstStyle/>
          <a:p>
            <a:pPr lvl="0"/>
            <a:r>
              <a:rPr lang="zh-CN" altLang="en-US" sz="4000" b="1" dirty="0" smtClean="0">
                <a:solidFill>
                  <a:schemeClr val="bg1"/>
                </a:solidFill>
                <a:latin typeface="微软雅黑" pitchFamily="34" charset="-122"/>
                <a:ea typeface="微软雅黑" pitchFamily="34" charset="-122"/>
              </a:rPr>
              <a:t>第五章</a:t>
            </a:r>
            <a:endParaRPr lang="zh-CN" altLang="zh-CN" sz="4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4589359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 calcmode="lin" valueType="num">
                                      <p:cBhvr>
                                        <p:cTn id="1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2"/>
                                        </p:tgtEl>
                                        <p:attrNameLst>
                                          <p:attrName>ppt_y</p:attrName>
                                        </p:attrNameLst>
                                      </p:cBhvr>
                                      <p:tavLst>
                                        <p:tav tm="0">
                                          <p:val>
                                            <p:strVal val="#ppt_y"/>
                                          </p:val>
                                        </p:tav>
                                        <p:tav tm="100000">
                                          <p:val>
                                            <p:strVal val="#ppt_y"/>
                                          </p:val>
                                        </p:tav>
                                      </p:tavLst>
                                    </p:anim>
                                    <p:anim calcmode="lin" valueType="num">
                                      <p:cBhvr>
                                        <p:cTn id="2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2" grpId="0"/>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980624"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a:t>
            </a:r>
            <a:r>
              <a:rPr lang="zh-CN" altLang="zh-CN" sz="1800" b="1" dirty="0">
                <a:latin typeface="微软雅黑" pitchFamily="34" charset="-122"/>
                <a:ea typeface="微软雅黑" pitchFamily="34" charset="-122"/>
              </a:rPr>
              <a:t>学习与学业规划</a:t>
            </a:r>
          </a:p>
        </p:txBody>
      </p:sp>
      <p:sp>
        <p:nvSpPr>
          <p:cNvPr id="9" name="TextBox 8"/>
          <p:cNvSpPr txBox="1"/>
          <p:nvPr/>
        </p:nvSpPr>
        <p:spPr>
          <a:xfrm>
            <a:off x="513401" y="699542"/>
            <a:ext cx="2977418" cy="377026"/>
          </a:xfrm>
          <a:prstGeom prst="rect">
            <a:avLst/>
          </a:prstGeom>
          <a:noFill/>
        </p:spPr>
        <p:txBody>
          <a:bodyPr wrap="none" lIns="68580" tIns="34290" rIns="68580" bIns="34290" rtlCol="0">
            <a:spAutoFit/>
          </a:bodyPr>
          <a:lstStyle/>
          <a:p>
            <a:r>
              <a:rPr lang="zh-CN" altLang="zh-CN" sz="2000" b="1" dirty="0"/>
              <a:t>二、了解在大学里学什么</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3.</a:t>
            </a:r>
            <a:r>
              <a:rPr lang="zh-CN" altLang="zh-CN" sz="2000" dirty="0"/>
              <a:t>学会做学问</a:t>
            </a:r>
          </a:p>
        </p:txBody>
      </p:sp>
      <p:sp>
        <p:nvSpPr>
          <p:cNvPr id="5" name="矩形 4"/>
          <p:cNvSpPr/>
          <p:nvPr/>
        </p:nvSpPr>
        <p:spPr>
          <a:xfrm>
            <a:off x="549073" y="1476678"/>
            <a:ext cx="8055376" cy="1938992"/>
          </a:xfrm>
          <a:prstGeom prst="rect">
            <a:avLst/>
          </a:prstGeom>
        </p:spPr>
        <p:txBody>
          <a:bodyPr wrap="square">
            <a:spAutoFit/>
          </a:bodyPr>
          <a:lstStyle/>
          <a:p>
            <a:r>
              <a:rPr lang="zh-CN" altLang="zh-CN" sz="2000" dirty="0"/>
              <a:t>学会做学问</a:t>
            </a:r>
            <a:r>
              <a:rPr lang="en-US" altLang="zh-CN" sz="2000" dirty="0"/>
              <a:t>,</a:t>
            </a:r>
            <a:r>
              <a:rPr lang="zh-CN" altLang="zh-CN" sz="2000" dirty="0"/>
              <a:t>首先要树立新的知识观。传统知识观认为，知识就是人类已有的现成的认识成果。包含一切有价值的东西，也包含了人类的全部智慧，后人只要直接获得这些认识成果就可以了。这种知识观是传统教育理论中最具核心意义的理念之一。新的知识观认为，现成的结论并不是最重要的，重要的是得出结论的过程；现成的真理并不是最重要的，重要的是发现真理的方法。</a:t>
            </a:r>
          </a:p>
        </p:txBody>
      </p:sp>
    </p:spTree>
    <p:extLst>
      <p:ext uri="{BB962C8B-B14F-4D97-AF65-F5344CB8AC3E}">
        <p14:creationId xmlns:p14="http://schemas.microsoft.com/office/powerpoint/2010/main" val="2473627790"/>
      </p:ext>
    </p:extLst>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980624"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a:t>
            </a:r>
            <a:r>
              <a:rPr lang="zh-CN" altLang="zh-CN" sz="1800" b="1" dirty="0">
                <a:latin typeface="微软雅黑" pitchFamily="34" charset="-122"/>
                <a:ea typeface="微软雅黑" pitchFamily="34" charset="-122"/>
              </a:rPr>
              <a:t>学习与学业规划</a:t>
            </a:r>
          </a:p>
        </p:txBody>
      </p:sp>
      <p:sp>
        <p:nvSpPr>
          <p:cNvPr id="9" name="TextBox 8"/>
          <p:cNvSpPr txBox="1"/>
          <p:nvPr/>
        </p:nvSpPr>
        <p:spPr>
          <a:xfrm>
            <a:off x="513401" y="699542"/>
            <a:ext cx="2977418" cy="377026"/>
          </a:xfrm>
          <a:prstGeom prst="rect">
            <a:avLst/>
          </a:prstGeom>
          <a:noFill/>
        </p:spPr>
        <p:txBody>
          <a:bodyPr wrap="none" lIns="68580" tIns="34290" rIns="68580" bIns="34290" rtlCol="0">
            <a:spAutoFit/>
          </a:bodyPr>
          <a:lstStyle/>
          <a:p>
            <a:r>
              <a:rPr lang="zh-CN" altLang="zh-CN" sz="2000" b="1" dirty="0"/>
              <a:t>二、了解在大学里学什么</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4.</a:t>
            </a:r>
            <a:r>
              <a:rPr lang="zh-CN" altLang="zh-CN" sz="2000" dirty="0"/>
              <a:t>学会与人共处</a:t>
            </a:r>
          </a:p>
        </p:txBody>
      </p:sp>
      <p:sp>
        <p:nvSpPr>
          <p:cNvPr id="5" name="矩形 4"/>
          <p:cNvSpPr/>
          <p:nvPr/>
        </p:nvSpPr>
        <p:spPr>
          <a:xfrm>
            <a:off x="549073" y="1476678"/>
            <a:ext cx="8055376" cy="2246769"/>
          </a:xfrm>
          <a:prstGeom prst="rect">
            <a:avLst/>
          </a:prstGeom>
        </p:spPr>
        <p:txBody>
          <a:bodyPr wrap="square">
            <a:spAutoFit/>
          </a:bodyPr>
          <a:lstStyle/>
          <a:p>
            <a:r>
              <a:rPr lang="zh-CN" altLang="zh-CN" sz="2000" dirty="0"/>
              <a:t>现代社会，年轻人都很崇尚个性，却忽略了与人协作，和人共处，获得共赢。大学生要学习与宿舍室友和谐共处，要与老师、同学建立良好的人际关系，要经营亲情、爱情，还要发展社会实践，社团组织中的人际交往……现代社会的竞争已经不仅是单凭个人能力的单打独斗式的竞争，而更多地表现为团队之间的竞争。因此，如何与他人组成团队，相互协作，甚至影响团队、领导团队是我们大学生需要培养和学习的重要能力。</a:t>
            </a:r>
          </a:p>
        </p:txBody>
      </p:sp>
    </p:spTree>
    <p:extLst>
      <p:ext uri="{BB962C8B-B14F-4D97-AF65-F5344CB8AC3E}">
        <p14:creationId xmlns:p14="http://schemas.microsoft.com/office/powerpoint/2010/main" val="4121201282"/>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980624"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a:t>
            </a:r>
            <a:r>
              <a:rPr lang="zh-CN" altLang="zh-CN" sz="1800" b="1" dirty="0">
                <a:latin typeface="微软雅黑" pitchFamily="34" charset="-122"/>
                <a:ea typeface="微软雅黑" pitchFamily="34" charset="-122"/>
              </a:rPr>
              <a:t>学习与学业规划</a:t>
            </a:r>
          </a:p>
        </p:txBody>
      </p:sp>
      <p:sp>
        <p:nvSpPr>
          <p:cNvPr id="9" name="TextBox 8"/>
          <p:cNvSpPr txBox="1"/>
          <p:nvPr/>
        </p:nvSpPr>
        <p:spPr>
          <a:xfrm>
            <a:off x="513401" y="699542"/>
            <a:ext cx="2777042" cy="377026"/>
          </a:xfrm>
          <a:prstGeom prst="rect">
            <a:avLst/>
          </a:prstGeom>
          <a:noFill/>
        </p:spPr>
        <p:txBody>
          <a:bodyPr wrap="none" lIns="68580" tIns="34290" rIns="68580" bIns="34290" rtlCol="0">
            <a:spAutoFit/>
          </a:bodyPr>
          <a:lstStyle/>
          <a:p>
            <a:r>
              <a:rPr lang="zh-CN" altLang="zh-CN" sz="2000" b="1" dirty="0"/>
              <a:t> 三、大学学业生涯规划</a:t>
            </a:r>
            <a:endParaRPr lang="zh-CN" altLang="zh-CN" sz="2000" dirty="0"/>
          </a:p>
        </p:txBody>
      </p:sp>
      <p:sp>
        <p:nvSpPr>
          <p:cNvPr id="2" name="矩形 1"/>
          <p:cNvSpPr/>
          <p:nvPr/>
        </p:nvSpPr>
        <p:spPr>
          <a:xfrm>
            <a:off x="549073" y="1076568"/>
            <a:ext cx="8055376" cy="1323439"/>
          </a:xfrm>
          <a:prstGeom prst="rect">
            <a:avLst/>
          </a:prstGeom>
        </p:spPr>
        <p:txBody>
          <a:bodyPr wrap="square">
            <a:spAutoFit/>
          </a:bodyPr>
          <a:lstStyle/>
          <a:p>
            <a:r>
              <a:rPr lang="zh-CN" altLang="zh-CN" sz="2000" dirty="0"/>
              <a:t>学业生涯规划</a:t>
            </a:r>
            <a:r>
              <a:rPr lang="en-US" altLang="zh-CN" sz="2000" dirty="0"/>
              <a:t>,</a:t>
            </a:r>
            <a:r>
              <a:rPr lang="zh-CN" altLang="zh-CN" sz="2000" dirty="0"/>
              <a:t>是一个近年来才提出的全新理念</a:t>
            </a:r>
            <a:r>
              <a:rPr lang="en-US" altLang="zh-CN" sz="2000" dirty="0"/>
              <a:t>,</a:t>
            </a:r>
            <a:r>
              <a:rPr lang="zh-CN" altLang="zh-CN" sz="2000" dirty="0"/>
              <a:t>是职业生涯规划在大学阶段的细化和具体化。 做好大学生学习与生活规划是我们充分利用大学黄金时期的先决条件。今天，如果我们不生活在未来，那我们将生活在过去。</a:t>
            </a:r>
          </a:p>
        </p:txBody>
      </p:sp>
    </p:spTree>
    <p:extLst>
      <p:ext uri="{BB962C8B-B14F-4D97-AF65-F5344CB8AC3E}">
        <p14:creationId xmlns:p14="http://schemas.microsoft.com/office/powerpoint/2010/main" val="2098471517"/>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77930"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常见的学习心理问题</a:t>
            </a:r>
          </a:p>
        </p:txBody>
      </p:sp>
      <p:sp>
        <p:nvSpPr>
          <p:cNvPr id="9" name="TextBox 8"/>
          <p:cNvSpPr txBox="1"/>
          <p:nvPr/>
        </p:nvSpPr>
        <p:spPr>
          <a:xfrm>
            <a:off x="513401" y="699542"/>
            <a:ext cx="3035126" cy="377026"/>
          </a:xfrm>
          <a:prstGeom prst="rect">
            <a:avLst/>
          </a:prstGeom>
          <a:noFill/>
        </p:spPr>
        <p:txBody>
          <a:bodyPr wrap="none" lIns="68580" tIns="34290" rIns="68580" bIns="34290" rtlCol="0">
            <a:spAutoFit/>
          </a:bodyPr>
          <a:lstStyle/>
          <a:p>
            <a:r>
              <a:rPr lang="zh-CN" altLang="zh-CN" sz="2000" b="1" dirty="0"/>
              <a:t> 一、学习动机障碍及应对</a:t>
            </a:r>
            <a:endParaRPr lang="zh-CN" altLang="zh-CN" sz="2000" dirty="0"/>
          </a:p>
        </p:txBody>
      </p:sp>
      <p:sp>
        <p:nvSpPr>
          <p:cNvPr id="2" name="矩形 1"/>
          <p:cNvSpPr/>
          <p:nvPr/>
        </p:nvSpPr>
        <p:spPr>
          <a:xfrm>
            <a:off x="549073" y="1076568"/>
            <a:ext cx="8055376" cy="1938992"/>
          </a:xfrm>
          <a:prstGeom prst="rect">
            <a:avLst/>
          </a:prstGeom>
        </p:spPr>
        <p:txBody>
          <a:bodyPr wrap="square">
            <a:spAutoFit/>
          </a:bodyPr>
          <a:lstStyle/>
          <a:p>
            <a:r>
              <a:rPr lang="en-US" altLang="zh-CN" sz="2000" dirty="0"/>
              <a:t>(1)</a:t>
            </a:r>
            <a:r>
              <a:rPr lang="zh-CN" altLang="zh-CN" sz="2000" dirty="0"/>
              <a:t>学习动机激发学习行为。大学生的学习行为是在学习动机的支配下进行的，没有学习动机不可能有学习行为。</a:t>
            </a:r>
          </a:p>
          <a:p>
            <a:r>
              <a:rPr lang="en-US" altLang="zh-CN" sz="2000" dirty="0"/>
              <a:t>(2)</a:t>
            </a:r>
            <a:r>
              <a:rPr lang="zh-CN" altLang="zh-CN" sz="2000" dirty="0"/>
              <a:t>学习动机决定着学习进程。学习活动能否长期、稳定地坚持下去，同样要受到学习动机的维持和调节。</a:t>
            </a:r>
          </a:p>
          <a:p>
            <a:r>
              <a:rPr lang="en-US" altLang="zh-CN" sz="2000" dirty="0"/>
              <a:t>(3)</a:t>
            </a:r>
            <a:r>
              <a:rPr lang="zh-CN" altLang="zh-CN" sz="2000" dirty="0"/>
              <a:t>学习动机影响学习效率。适度的学习动机能提高学习效率，学习动机过强或过弱都会降低学习效率。</a:t>
            </a:r>
          </a:p>
        </p:txBody>
      </p:sp>
    </p:spTree>
    <p:extLst>
      <p:ext uri="{BB962C8B-B14F-4D97-AF65-F5344CB8AC3E}">
        <p14:creationId xmlns:p14="http://schemas.microsoft.com/office/powerpoint/2010/main" val="1328261784"/>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77930"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常见的学习心理问题</a:t>
            </a:r>
          </a:p>
        </p:txBody>
      </p:sp>
      <p:sp>
        <p:nvSpPr>
          <p:cNvPr id="9" name="TextBox 8"/>
          <p:cNvSpPr txBox="1"/>
          <p:nvPr/>
        </p:nvSpPr>
        <p:spPr>
          <a:xfrm>
            <a:off x="513401" y="699542"/>
            <a:ext cx="3035126" cy="377026"/>
          </a:xfrm>
          <a:prstGeom prst="rect">
            <a:avLst/>
          </a:prstGeom>
          <a:noFill/>
        </p:spPr>
        <p:txBody>
          <a:bodyPr wrap="none" lIns="68580" tIns="34290" rIns="68580" bIns="34290" rtlCol="0">
            <a:spAutoFit/>
          </a:bodyPr>
          <a:lstStyle/>
          <a:p>
            <a:r>
              <a:rPr lang="zh-CN" altLang="zh-CN" sz="2000" b="1" dirty="0"/>
              <a:t> 一、学习动机障碍及应对</a:t>
            </a:r>
            <a:endParaRPr lang="zh-CN" altLang="zh-CN" sz="2000" dirty="0"/>
          </a:p>
        </p:txBody>
      </p:sp>
      <p:sp>
        <p:nvSpPr>
          <p:cNvPr id="2" name="矩形 1"/>
          <p:cNvSpPr/>
          <p:nvPr/>
        </p:nvSpPr>
        <p:spPr>
          <a:xfrm>
            <a:off x="549073" y="1076568"/>
            <a:ext cx="8055376" cy="1323439"/>
          </a:xfrm>
          <a:prstGeom prst="rect">
            <a:avLst/>
          </a:prstGeom>
        </p:spPr>
        <p:txBody>
          <a:bodyPr wrap="square">
            <a:spAutoFit/>
          </a:bodyPr>
          <a:lstStyle/>
          <a:p>
            <a:r>
              <a:rPr lang="en-US" altLang="zh-CN" sz="2000" dirty="0"/>
              <a:t>1.</a:t>
            </a:r>
            <a:r>
              <a:rPr lang="zh-CN" altLang="zh-CN" sz="2000" dirty="0"/>
              <a:t>大学生学习动机障碍分析</a:t>
            </a:r>
          </a:p>
          <a:p>
            <a:r>
              <a:rPr lang="en-US" altLang="zh-CN" sz="2000" dirty="0"/>
              <a:t> (1)</a:t>
            </a:r>
            <a:r>
              <a:rPr lang="zh-CN" altLang="zh-CN" sz="2000" dirty="0"/>
              <a:t>学习动机缺失</a:t>
            </a:r>
          </a:p>
          <a:p>
            <a:r>
              <a:rPr lang="en-US" altLang="zh-CN" sz="2000" dirty="0"/>
              <a:t> (2)</a:t>
            </a:r>
            <a:r>
              <a:rPr lang="zh-CN" altLang="zh-CN" sz="2000" dirty="0"/>
              <a:t>学习动机过强</a:t>
            </a:r>
          </a:p>
          <a:p>
            <a:r>
              <a:rPr lang="en-US" altLang="zh-CN" sz="2000" dirty="0"/>
              <a:t> (3)</a:t>
            </a:r>
            <a:r>
              <a:rPr lang="zh-CN" altLang="zh-CN" sz="2000" dirty="0"/>
              <a:t>耶克斯—多德森定律</a:t>
            </a:r>
          </a:p>
        </p:txBody>
      </p:sp>
    </p:spTree>
    <p:extLst>
      <p:ext uri="{BB962C8B-B14F-4D97-AF65-F5344CB8AC3E}">
        <p14:creationId xmlns:p14="http://schemas.microsoft.com/office/powerpoint/2010/main" val="2770004862"/>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77930"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常见的学习心理问题</a:t>
            </a:r>
          </a:p>
        </p:txBody>
      </p:sp>
      <p:sp>
        <p:nvSpPr>
          <p:cNvPr id="9" name="TextBox 8"/>
          <p:cNvSpPr txBox="1"/>
          <p:nvPr/>
        </p:nvSpPr>
        <p:spPr>
          <a:xfrm>
            <a:off x="513401" y="699542"/>
            <a:ext cx="3035126" cy="377026"/>
          </a:xfrm>
          <a:prstGeom prst="rect">
            <a:avLst/>
          </a:prstGeom>
          <a:noFill/>
        </p:spPr>
        <p:txBody>
          <a:bodyPr wrap="none" lIns="68580" tIns="34290" rIns="68580" bIns="34290" rtlCol="0">
            <a:spAutoFit/>
          </a:bodyPr>
          <a:lstStyle/>
          <a:p>
            <a:r>
              <a:rPr lang="zh-CN" altLang="zh-CN" sz="2000" b="1" dirty="0"/>
              <a:t> 一、学习动机障碍及应对</a:t>
            </a:r>
            <a:endParaRPr lang="zh-CN" altLang="zh-CN" sz="2000" dirty="0"/>
          </a:p>
        </p:txBody>
      </p:sp>
      <p:sp>
        <p:nvSpPr>
          <p:cNvPr id="2" name="矩形 1"/>
          <p:cNvSpPr/>
          <p:nvPr/>
        </p:nvSpPr>
        <p:spPr>
          <a:xfrm>
            <a:off x="549073" y="1076568"/>
            <a:ext cx="8055376" cy="2554545"/>
          </a:xfrm>
          <a:prstGeom prst="rect">
            <a:avLst/>
          </a:prstGeom>
        </p:spPr>
        <p:txBody>
          <a:bodyPr wrap="square">
            <a:spAutoFit/>
          </a:bodyPr>
          <a:lstStyle/>
          <a:p>
            <a:r>
              <a:rPr lang="en-US" altLang="zh-CN" sz="2000" dirty="0"/>
              <a:t>2.</a:t>
            </a:r>
            <a:r>
              <a:rPr lang="zh-CN" altLang="zh-CN" sz="2000" dirty="0"/>
              <a:t>引起大学生学习动机障碍的心理原因</a:t>
            </a:r>
          </a:p>
          <a:p>
            <a:r>
              <a:rPr lang="en-US" altLang="zh-CN" sz="2000" dirty="0"/>
              <a:t>(1)</a:t>
            </a:r>
            <a:r>
              <a:rPr lang="zh-CN" altLang="zh-CN" sz="2000" dirty="0"/>
              <a:t>对学习认知的偏差</a:t>
            </a:r>
          </a:p>
          <a:p>
            <a:r>
              <a:rPr lang="zh-CN" altLang="zh-CN" sz="2000" dirty="0"/>
              <a:t>很多大学生对大学学习存在着这样或那样的认知偏差，比较大地影响着学习动机。</a:t>
            </a:r>
          </a:p>
          <a:p>
            <a:r>
              <a:rPr lang="en-US" altLang="zh-CN" sz="2000" dirty="0"/>
              <a:t>(2)</a:t>
            </a:r>
            <a:r>
              <a:rPr lang="zh-CN" altLang="zh-CN" sz="2000" dirty="0"/>
              <a:t>归因不当</a:t>
            </a:r>
          </a:p>
          <a:p>
            <a:r>
              <a:rPr lang="zh-CN" altLang="zh-CN" sz="2000" dirty="0"/>
              <a:t>归因是指个体对自己或他人行为结果的原因的知觉和判断。</a:t>
            </a:r>
          </a:p>
          <a:p>
            <a:r>
              <a:rPr lang="en-US" altLang="zh-CN" sz="2000" dirty="0"/>
              <a:t>(3)</a:t>
            </a:r>
            <a:r>
              <a:rPr lang="zh-CN" altLang="zh-CN" sz="2000" dirty="0"/>
              <a:t>成就动机水平低</a:t>
            </a:r>
          </a:p>
          <a:p>
            <a:r>
              <a:rPr lang="en-US" altLang="zh-CN" sz="2000" dirty="0" smtClean="0"/>
              <a:t>(</a:t>
            </a:r>
            <a:r>
              <a:rPr lang="en-US" altLang="zh-CN" sz="2000" dirty="0"/>
              <a:t>4)</a:t>
            </a:r>
            <a:r>
              <a:rPr lang="zh-CN" altLang="zh-CN" sz="2000" dirty="0"/>
              <a:t>缺乏学习兴趣</a:t>
            </a:r>
          </a:p>
        </p:txBody>
      </p:sp>
    </p:spTree>
    <p:extLst>
      <p:ext uri="{BB962C8B-B14F-4D97-AF65-F5344CB8AC3E}">
        <p14:creationId xmlns:p14="http://schemas.microsoft.com/office/powerpoint/2010/main" val="795911772"/>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77930"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常见的学习心理问题</a:t>
            </a:r>
          </a:p>
        </p:txBody>
      </p:sp>
      <p:sp>
        <p:nvSpPr>
          <p:cNvPr id="9" name="TextBox 8"/>
          <p:cNvSpPr txBox="1"/>
          <p:nvPr/>
        </p:nvSpPr>
        <p:spPr>
          <a:xfrm>
            <a:off x="513401" y="699542"/>
            <a:ext cx="3035126" cy="377026"/>
          </a:xfrm>
          <a:prstGeom prst="rect">
            <a:avLst/>
          </a:prstGeom>
          <a:noFill/>
        </p:spPr>
        <p:txBody>
          <a:bodyPr wrap="none" lIns="68580" tIns="34290" rIns="68580" bIns="34290" rtlCol="0">
            <a:spAutoFit/>
          </a:bodyPr>
          <a:lstStyle/>
          <a:p>
            <a:r>
              <a:rPr lang="zh-CN" altLang="zh-CN" sz="2000" b="1" dirty="0"/>
              <a:t> 一、学习动机障碍及应对</a:t>
            </a:r>
            <a:endParaRPr lang="zh-CN" altLang="zh-CN" sz="2000" dirty="0"/>
          </a:p>
        </p:txBody>
      </p:sp>
      <p:sp>
        <p:nvSpPr>
          <p:cNvPr id="2" name="矩形 1"/>
          <p:cNvSpPr/>
          <p:nvPr/>
        </p:nvSpPr>
        <p:spPr>
          <a:xfrm>
            <a:off x="549073" y="1076568"/>
            <a:ext cx="8055376" cy="3170099"/>
          </a:xfrm>
          <a:prstGeom prst="rect">
            <a:avLst/>
          </a:prstGeom>
        </p:spPr>
        <p:txBody>
          <a:bodyPr wrap="square">
            <a:spAutoFit/>
          </a:bodyPr>
          <a:lstStyle/>
          <a:p>
            <a:r>
              <a:rPr lang="en-US" altLang="zh-CN" sz="2000" dirty="0"/>
              <a:t>2.</a:t>
            </a:r>
            <a:r>
              <a:rPr lang="zh-CN" altLang="zh-CN" sz="2000" dirty="0"/>
              <a:t>引起大学生学习动机障碍的心理原因</a:t>
            </a:r>
          </a:p>
          <a:p>
            <a:r>
              <a:rPr lang="en-US" altLang="zh-CN" sz="2000" dirty="0"/>
              <a:t>(1)</a:t>
            </a:r>
            <a:r>
              <a:rPr lang="zh-CN" altLang="zh-CN" sz="2000" dirty="0"/>
              <a:t>对学习认知的偏差</a:t>
            </a:r>
          </a:p>
          <a:p>
            <a:r>
              <a:rPr lang="zh-CN" altLang="zh-CN" sz="2000" dirty="0"/>
              <a:t>很多大学生对大学学习存在着这样或那样的认知偏差，比较大地影响着学习动机。</a:t>
            </a:r>
          </a:p>
          <a:p>
            <a:r>
              <a:rPr lang="en-US" altLang="zh-CN" sz="2000" dirty="0"/>
              <a:t>(2)</a:t>
            </a:r>
            <a:r>
              <a:rPr lang="zh-CN" altLang="zh-CN" sz="2000" dirty="0"/>
              <a:t>归因不当</a:t>
            </a:r>
          </a:p>
          <a:p>
            <a:r>
              <a:rPr lang="zh-CN" altLang="zh-CN" sz="2000" dirty="0"/>
              <a:t>归因是指个体对自己或他人行为结果的原因的知觉和判断。</a:t>
            </a:r>
          </a:p>
          <a:p>
            <a:r>
              <a:rPr lang="en-US" altLang="zh-CN" sz="2000" dirty="0"/>
              <a:t>(3)</a:t>
            </a:r>
            <a:r>
              <a:rPr lang="zh-CN" altLang="zh-CN" sz="2000" dirty="0"/>
              <a:t>成就动机水平低</a:t>
            </a:r>
          </a:p>
          <a:p>
            <a:r>
              <a:rPr lang="en-US" altLang="zh-CN" sz="2000" dirty="0" smtClean="0"/>
              <a:t>(</a:t>
            </a:r>
            <a:r>
              <a:rPr lang="en-US" altLang="zh-CN" sz="2000" dirty="0"/>
              <a:t>4)</a:t>
            </a:r>
            <a:r>
              <a:rPr lang="zh-CN" altLang="zh-CN" sz="2000" dirty="0"/>
              <a:t>缺乏学习</a:t>
            </a:r>
            <a:r>
              <a:rPr lang="zh-CN" altLang="zh-CN" sz="2000" dirty="0" smtClean="0"/>
              <a:t>兴趣</a:t>
            </a:r>
            <a:endParaRPr lang="en-US" altLang="zh-CN" sz="2000" dirty="0"/>
          </a:p>
          <a:p>
            <a:r>
              <a:rPr lang="en-US" altLang="zh-CN" sz="2000" dirty="0" smtClean="0"/>
              <a:t>(</a:t>
            </a:r>
            <a:r>
              <a:rPr lang="en-US" altLang="zh-CN" sz="2000" dirty="0"/>
              <a:t>5)</a:t>
            </a:r>
            <a:r>
              <a:rPr lang="zh-CN" altLang="zh-CN" sz="2000" dirty="0"/>
              <a:t>情绪的自我调控能力</a:t>
            </a:r>
            <a:r>
              <a:rPr lang="zh-CN" altLang="zh-CN" sz="2000" dirty="0" smtClean="0"/>
              <a:t>较差</a:t>
            </a:r>
            <a:endParaRPr lang="en-US" altLang="zh-CN" sz="2000" dirty="0" smtClean="0"/>
          </a:p>
          <a:p>
            <a:r>
              <a:rPr lang="en-US" altLang="zh-CN" sz="2000" dirty="0" smtClean="0"/>
              <a:t>(</a:t>
            </a:r>
            <a:r>
              <a:rPr lang="en-US" altLang="zh-CN" sz="2000" dirty="0"/>
              <a:t>6)</a:t>
            </a:r>
            <a:r>
              <a:rPr lang="zh-CN" altLang="zh-CN" sz="2000" dirty="0"/>
              <a:t>学习方法欠缺，不会</a:t>
            </a:r>
            <a:r>
              <a:rPr lang="zh-CN" altLang="zh-CN" sz="2000" dirty="0" smtClean="0"/>
              <a:t>学习</a:t>
            </a:r>
            <a:endParaRPr lang="zh-CN" altLang="zh-CN" sz="2000" dirty="0"/>
          </a:p>
        </p:txBody>
      </p:sp>
    </p:spTree>
    <p:extLst>
      <p:ext uri="{BB962C8B-B14F-4D97-AF65-F5344CB8AC3E}">
        <p14:creationId xmlns:p14="http://schemas.microsoft.com/office/powerpoint/2010/main" val="2429153117"/>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77930"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常见的学习心理问题</a:t>
            </a:r>
          </a:p>
        </p:txBody>
      </p:sp>
      <p:sp>
        <p:nvSpPr>
          <p:cNvPr id="9" name="TextBox 8"/>
          <p:cNvSpPr txBox="1"/>
          <p:nvPr/>
        </p:nvSpPr>
        <p:spPr>
          <a:xfrm>
            <a:off x="513401" y="699542"/>
            <a:ext cx="3035126" cy="377026"/>
          </a:xfrm>
          <a:prstGeom prst="rect">
            <a:avLst/>
          </a:prstGeom>
          <a:noFill/>
        </p:spPr>
        <p:txBody>
          <a:bodyPr wrap="none" lIns="68580" tIns="34290" rIns="68580" bIns="34290" rtlCol="0">
            <a:spAutoFit/>
          </a:bodyPr>
          <a:lstStyle/>
          <a:p>
            <a:r>
              <a:rPr lang="zh-CN" altLang="zh-CN" sz="2000" b="1" dirty="0"/>
              <a:t> 一、学习动机障碍及应对</a:t>
            </a:r>
            <a:endParaRPr lang="zh-CN" altLang="zh-CN" sz="2000" dirty="0"/>
          </a:p>
        </p:txBody>
      </p:sp>
      <p:sp>
        <p:nvSpPr>
          <p:cNvPr id="2" name="矩形 1"/>
          <p:cNvSpPr/>
          <p:nvPr/>
        </p:nvSpPr>
        <p:spPr>
          <a:xfrm>
            <a:off x="549073" y="1076568"/>
            <a:ext cx="8055376" cy="1631216"/>
          </a:xfrm>
          <a:prstGeom prst="rect">
            <a:avLst/>
          </a:prstGeom>
        </p:spPr>
        <p:txBody>
          <a:bodyPr wrap="square">
            <a:spAutoFit/>
          </a:bodyPr>
          <a:lstStyle/>
          <a:p>
            <a:r>
              <a:rPr lang="en-US" altLang="zh-CN" sz="2000" dirty="0"/>
              <a:t>3.</a:t>
            </a:r>
            <a:r>
              <a:rPr lang="zh-CN" altLang="zh-CN" sz="2000" dirty="0"/>
              <a:t>大学生学习动机障碍的应对</a:t>
            </a:r>
          </a:p>
          <a:p>
            <a:r>
              <a:rPr lang="en-US" altLang="zh-CN" sz="2000" dirty="0"/>
              <a:t>(1)</a:t>
            </a:r>
            <a:r>
              <a:rPr lang="zh-CN" altLang="zh-CN" sz="2000" dirty="0"/>
              <a:t>转变对大学学习的认知，进一步明确大学学习的意义</a:t>
            </a:r>
          </a:p>
          <a:p>
            <a:r>
              <a:rPr lang="en-US" altLang="zh-CN" sz="2000" dirty="0" smtClean="0"/>
              <a:t>(</a:t>
            </a:r>
            <a:r>
              <a:rPr lang="en-US" altLang="zh-CN" sz="2000" dirty="0"/>
              <a:t>2)</a:t>
            </a:r>
            <a:r>
              <a:rPr lang="zh-CN" altLang="zh-CN" sz="2000" dirty="0"/>
              <a:t>学会积极归因，形成有效的学习动机</a:t>
            </a:r>
          </a:p>
          <a:p>
            <a:r>
              <a:rPr lang="en-US" altLang="zh-CN" sz="2000" dirty="0" smtClean="0"/>
              <a:t>(</a:t>
            </a:r>
            <a:r>
              <a:rPr lang="en-US" altLang="zh-CN" sz="2000" dirty="0"/>
              <a:t>3)</a:t>
            </a:r>
            <a:r>
              <a:rPr lang="zh-CN" altLang="zh-CN" sz="2000" dirty="0"/>
              <a:t>激发学习兴趣</a:t>
            </a:r>
          </a:p>
          <a:p>
            <a:r>
              <a:rPr lang="en-US" altLang="zh-CN" sz="2000" dirty="0" smtClean="0"/>
              <a:t>(</a:t>
            </a:r>
            <a:r>
              <a:rPr lang="en-US" altLang="zh-CN" sz="2000" dirty="0"/>
              <a:t>4)</a:t>
            </a:r>
            <a:r>
              <a:rPr lang="zh-CN" altLang="zh-CN" sz="2000" dirty="0"/>
              <a:t>加强情绪调控，创造良好的学习氛围</a:t>
            </a:r>
          </a:p>
        </p:txBody>
      </p:sp>
    </p:spTree>
    <p:extLst>
      <p:ext uri="{BB962C8B-B14F-4D97-AF65-F5344CB8AC3E}">
        <p14:creationId xmlns:p14="http://schemas.microsoft.com/office/powerpoint/2010/main" val="3562313632"/>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77930"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常见的学习心理问题</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二、考试焦虑及应对</a:t>
            </a:r>
            <a:endParaRPr lang="zh-CN" altLang="zh-CN" sz="2000" dirty="0"/>
          </a:p>
        </p:txBody>
      </p:sp>
      <p:sp>
        <p:nvSpPr>
          <p:cNvPr id="2" name="矩形 1"/>
          <p:cNvSpPr/>
          <p:nvPr/>
        </p:nvSpPr>
        <p:spPr>
          <a:xfrm>
            <a:off x="549073" y="1076568"/>
            <a:ext cx="8055376" cy="3139321"/>
          </a:xfrm>
          <a:prstGeom prst="rect">
            <a:avLst/>
          </a:prstGeom>
        </p:spPr>
        <p:txBody>
          <a:bodyPr wrap="square">
            <a:spAutoFit/>
          </a:bodyPr>
          <a:lstStyle/>
          <a:p>
            <a:r>
              <a:rPr lang="en-US" altLang="zh-CN" sz="1800" dirty="0"/>
              <a:t>1.</a:t>
            </a:r>
            <a:r>
              <a:rPr lang="zh-CN" altLang="zh-CN" sz="1800" dirty="0"/>
              <a:t>大学生考试焦虑现状</a:t>
            </a:r>
          </a:p>
          <a:p>
            <a:r>
              <a:rPr lang="zh-CN" altLang="zh-CN" sz="1800" dirty="0"/>
              <a:t>焦虑属于消极的情绪，它是一种能减弱人的体力、精力，干扰人的正常活动的情绪体验，也属于不愉快的情绪。它使人烦躁不安，类似恐惧，但程度不太强烈。心理学家研究表明：学生在考试前复习期间，适中焦虑能发挥人的最高学习效率。但是，太高或太低的焦虑都不能取得良好的学习成绩。焦虑程度与学习效率之间可以用一条抛物线的形式来表示，即随焦虑程度的增加，学习效率也随着加快，超过一定的焦虑程度时，学习效率就会随着焦虑程度的增加而随之降低。就情绪不同而言，平时不容易激动，情绪比较稳定的人学习效率比焦虑高者要好。在一般情况下，焦虑情绪低的人可以在有压力时提高学习的效率，而焦虑程度高的人学习效率在有压力时反而会降低，一般来说，较简单的学习可以因有情绪压力而提高效率，而复杂的工作则可以因情绪压力而降低效率。</a:t>
            </a:r>
          </a:p>
        </p:txBody>
      </p:sp>
    </p:spTree>
    <p:extLst>
      <p:ext uri="{BB962C8B-B14F-4D97-AF65-F5344CB8AC3E}">
        <p14:creationId xmlns:p14="http://schemas.microsoft.com/office/powerpoint/2010/main" val="3371461134"/>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77930"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常见的学习心理问题</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二、考试焦虑及应对</a:t>
            </a:r>
            <a:endParaRPr lang="zh-CN" altLang="zh-CN" sz="2000" dirty="0"/>
          </a:p>
        </p:txBody>
      </p:sp>
      <p:sp>
        <p:nvSpPr>
          <p:cNvPr id="2" name="矩形 1"/>
          <p:cNvSpPr/>
          <p:nvPr/>
        </p:nvSpPr>
        <p:spPr>
          <a:xfrm>
            <a:off x="549073" y="1076568"/>
            <a:ext cx="8055376" cy="369332"/>
          </a:xfrm>
          <a:prstGeom prst="rect">
            <a:avLst/>
          </a:prstGeom>
        </p:spPr>
        <p:txBody>
          <a:bodyPr wrap="square">
            <a:spAutoFit/>
          </a:bodyPr>
          <a:lstStyle/>
          <a:p>
            <a:r>
              <a:rPr lang="en-US" altLang="zh-CN" sz="1800" dirty="0"/>
              <a:t>2.</a:t>
            </a:r>
            <a:r>
              <a:rPr lang="zh-CN" altLang="zh-CN" sz="1800" dirty="0"/>
              <a:t>大学生产生考试焦虑的原因</a:t>
            </a:r>
          </a:p>
        </p:txBody>
      </p:sp>
      <p:sp>
        <p:nvSpPr>
          <p:cNvPr id="5" name="矩形 4"/>
          <p:cNvSpPr/>
          <p:nvPr/>
        </p:nvSpPr>
        <p:spPr>
          <a:xfrm>
            <a:off x="549073" y="1435140"/>
            <a:ext cx="8055376" cy="3323987"/>
          </a:xfrm>
          <a:prstGeom prst="rect">
            <a:avLst/>
          </a:prstGeom>
        </p:spPr>
        <p:txBody>
          <a:bodyPr wrap="square">
            <a:spAutoFit/>
          </a:bodyPr>
          <a:lstStyle/>
          <a:p>
            <a:r>
              <a:rPr lang="en-US" altLang="zh-CN" dirty="0"/>
              <a:t>(1)</a:t>
            </a:r>
            <a:r>
              <a:rPr lang="zh-CN" altLang="zh-CN" dirty="0"/>
              <a:t>不能正确对待考试，担心考试不及格</a:t>
            </a:r>
          </a:p>
          <a:p>
            <a:r>
              <a:rPr lang="zh-CN" altLang="zh-CN" dirty="0"/>
              <a:t>这类学生主要是基础比较差，学习比较吃力，对大学生中的学习方法不适应，把考试看得过于严重，如果考不好，降级怎么办</a:t>
            </a:r>
            <a:r>
              <a:rPr lang="en-US" altLang="zh-CN" dirty="0"/>
              <a:t>?</a:t>
            </a:r>
            <a:r>
              <a:rPr lang="zh-CN" altLang="zh-CN" dirty="0"/>
              <a:t>毕业找工作怎么办</a:t>
            </a:r>
            <a:r>
              <a:rPr lang="en-US" altLang="zh-CN" dirty="0"/>
              <a:t>?</a:t>
            </a:r>
            <a:r>
              <a:rPr lang="zh-CN" altLang="zh-CN" dirty="0"/>
              <a:t>思想产生压力。压力超过心理负荷而造成过度紧张。</a:t>
            </a:r>
          </a:p>
          <a:p>
            <a:r>
              <a:rPr lang="en-US" altLang="zh-CN" dirty="0"/>
              <a:t>(2)</a:t>
            </a:r>
            <a:r>
              <a:rPr lang="zh-CN" altLang="zh-CN" dirty="0"/>
              <a:t>疑虑考试失败</a:t>
            </a:r>
          </a:p>
          <a:p>
            <a:r>
              <a:rPr lang="zh-CN" altLang="zh-CN" dirty="0"/>
              <a:t>大学生为继承并继续高中时代的学习方式，为了保持自己原有的优势，在来自各方的众多“尖子生”中去竞争，去比赛，结果负于强手，在心理上出现了自责、自卑和难以服气的精神压力。于是背着沉重而又紧张的思想包袱，每当考试时就会自然产生种种想法，诸如担心再次失败的焦虑情绪等。</a:t>
            </a:r>
          </a:p>
          <a:p>
            <a:r>
              <a:rPr lang="en-US" altLang="zh-CN" dirty="0"/>
              <a:t>(3)</a:t>
            </a:r>
            <a:r>
              <a:rPr lang="zh-CN" altLang="zh-CN" dirty="0"/>
              <a:t>外部压力大</a:t>
            </a:r>
          </a:p>
          <a:p>
            <a:r>
              <a:rPr lang="zh-CN" altLang="zh-CN" dirty="0"/>
              <a:t>市场经济条件下，人才竞争十分激烈。在考试成绩上，父母或老师对学生的过高要求，评优和奖学金的标准以成绩为主，都是造成心理压力的主要原因。有的学生怕考试出错，把考场纪律也视为一种精神上的“压力”。考试时，明明自己在思考着问题，却不知不觉地担心自己是否违纪了，造成心理障碍。</a:t>
            </a:r>
          </a:p>
          <a:p>
            <a:r>
              <a:rPr lang="en-US" altLang="zh-CN" dirty="0"/>
              <a:t>(4)</a:t>
            </a:r>
            <a:r>
              <a:rPr lang="zh-CN" altLang="zh-CN" dirty="0"/>
              <a:t>大脑休息不足</a:t>
            </a:r>
          </a:p>
          <a:p>
            <a:r>
              <a:rPr lang="zh-CN" altLang="zh-CN" dirty="0"/>
              <a:t>有些学生，为了考试拼命复习功课，以致睡眠不足。如果再不注意营养和睡眠，心身需要的能量得不到及时的补充和缓冲，也同样会陷入焦虑之中。</a:t>
            </a:r>
          </a:p>
        </p:txBody>
      </p:sp>
    </p:spTree>
    <p:extLst>
      <p:ext uri="{BB962C8B-B14F-4D97-AF65-F5344CB8AC3E}">
        <p14:creationId xmlns:p14="http://schemas.microsoft.com/office/powerpoint/2010/main" val="2190832207"/>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83568" y="1455421"/>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第一节 学习心理概述</a:t>
            </a:r>
          </a:p>
        </p:txBody>
      </p:sp>
      <p:sp>
        <p:nvSpPr>
          <p:cNvPr id="4" name="椭圆 3"/>
          <p:cNvSpPr/>
          <p:nvPr/>
        </p:nvSpPr>
        <p:spPr>
          <a:xfrm>
            <a:off x="6451568" y="964317"/>
            <a:ext cx="2692432" cy="269243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6959093" y="1814243"/>
            <a:ext cx="1677382" cy="992579"/>
          </a:xfrm>
          <a:prstGeom prst="rect">
            <a:avLst/>
          </a:prstGeom>
          <a:noFill/>
        </p:spPr>
        <p:txBody>
          <a:bodyPr wrap="none" lIns="68580" tIns="34290" rIns="68580" bIns="34290" rtlCol="0">
            <a:spAutoFit/>
          </a:bodyPr>
          <a:lstStyle/>
          <a:p>
            <a:r>
              <a:rPr lang="zh-CN" altLang="en-US" sz="6000" dirty="0" smtClean="0">
                <a:solidFill>
                  <a:srgbClr val="00B050"/>
                </a:solidFill>
                <a:latin typeface="AvantGarde Md BT" pitchFamily="34" charset="0"/>
                <a:ea typeface="微软雅黑" pitchFamily="34" charset="-122"/>
              </a:rPr>
              <a:t>目录</a:t>
            </a:r>
            <a:endParaRPr lang="en-US" altLang="zh-CN" sz="6000" dirty="0">
              <a:solidFill>
                <a:srgbClr val="00B050"/>
              </a:solidFill>
              <a:latin typeface="AvantGarde Md BT" pitchFamily="34" charset="0"/>
              <a:ea typeface="微软雅黑" pitchFamily="34" charset="-122"/>
            </a:endParaRPr>
          </a:p>
        </p:txBody>
      </p:sp>
      <p:sp>
        <p:nvSpPr>
          <p:cNvPr id="11" name="矩形 10"/>
          <p:cNvSpPr/>
          <p:nvPr/>
        </p:nvSpPr>
        <p:spPr>
          <a:xfrm>
            <a:off x="683568" y="2142173"/>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第二</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大学</a:t>
            </a:r>
            <a:r>
              <a:rPr lang="zh-CN" altLang="zh-CN" sz="2400" b="1" dirty="0">
                <a:latin typeface="微软雅黑" pitchFamily="34" charset="-122"/>
                <a:ea typeface="微软雅黑" pitchFamily="34" charset="-122"/>
              </a:rPr>
              <a:t>学习与学业规划</a:t>
            </a:r>
          </a:p>
        </p:txBody>
      </p:sp>
      <p:sp>
        <p:nvSpPr>
          <p:cNvPr id="12" name="矩形 11"/>
          <p:cNvSpPr/>
          <p:nvPr/>
        </p:nvSpPr>
        <p:spPr>
          <a:xfrm>
            <a:off x="683568" y="2828925"/>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第三</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大学生</a:t>
            </a:r>
            <a:r>
              <a:rPr lang="zh-CN" altLang="zh-CN" sz="2400" b="1" dirty="0">
                <a:latin typeface="微软雅黑" pitchFamily="34" charset="-122"/>
                <a:ea typeface="微软雅黑" pitchFamily="34" charset="-122"/>
              </a:rPr>
              <a:t>常见的学习心理问题</a:t>
            </a:r>
          </a:p>
        </p:txBody>
      </p:sp>
    </p:spTree>
    <p:extLst>
      <p:ext uri="{BB962C8B-B14F-4D97-AF65-F5344CB8AC3E}">
        <p14:creationId xmlns:p14="http://schemas.microsoft.com/office/powerpoint/2010/main" val="78654019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6" presetClass="entr" presetSubtype="37"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500"/>
                                        <p:tgtEl>
                                          <p:spTgt spid="6"/>
                                        </p:tgtEl>
                                      </p:cBhvr>
                                    </p:animEffect>
                                  </p:childTnLst>
                                </p:cTn>
                              </p:par>
                            </p:childTnLst>
                          </p:cTn>
                        </p:par>
                        <p:par>
                          <p:cTn id="19" fill="hold">
                            <p:stCondLst>
                              <p:cond delay="2500"/>
                            </p:stCondLst>
                            <p:childTnLst>
                              <p:par>
                                <p:cTn id="20" presetID="16" presetClass="entr" presetSubtype="37"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Vertical)">
                                      <p:cBhvr>
                                        <p:cTn id="22" dur="500"/>
                                        <p:tgtEl>
                                          <p:spTgt spid="11"/>
                                        </p:tgtEl>
                                      </p:cBhvr>
                                    </p:animEffect>
                                  </p:childTnLst>
                                </p:cTn>
                              </p:par>
                            </p:childTnLst>
                          </p:cTn>
                        </p:par>
                        <p:par>
                          <p:cTn id="23" fill="hold">
                            <p:stCondLst>
                              <p:cond delay="3000"/>
                            </p:stCondLst>
                            <p:childTnLst>
                              <p:par>
                                <p:cTn id="24" presetID="16" presetClass="entr" presetSubtype="37"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outVertic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22" grpId="0"/>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677930"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常见的学习心理问题</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二、考试焦虑及应对</a:t>
            </a:r>
            <a:endParaRPr lang="zh-CN" altLang="zh-CN" sz="2000" dirty="0"/>
          </a:p>
        </p:txBody>
      </p:sp>
      <p:sp>
        <p:nvSpPr>
          <p:cNvPr id="2" name="矩形 1"/>
          <p:cNvSpPr/>
          <p:nvPr/>
        </p:nvSpPr>
        <p:spPr>
          <a:xfrm>
            <a:off x="549073" y="1076568"/>
            <a:ext cx="8055376" cy="369332"/>
          </a:xfrm>
          <a:prstGeom prst="rect">
            <a:avLst/>
          </a:prstGeom>
        </p:spPr>
        <p:txBody>
          <a:bodyPr wrap="square">
            <a:spAutoFit/>
          </a:bodyPr>
          <a:lstStyle/>
          <a:p>
            <a:r>
              <a:rPr lang="en-US" altLang="zh-CN" sz="1800" dirty="0"/>
              <a:t>3.</a:t>
            </a:r>
            <a:r>
              <a:rPr lang="zh-CN" altLang="zh-CN" sz="1800" dirty="0"/>
              <a:t>大学生考试焦虑的应对</a:t>
            </a:r>
          </a:p>
        </p:txBody>
      </p:sp>
      <p:sp>
        <p:nvSpPr>
          <p:cNvPr id="5" name="矩形 4"/>
          <p:cNvSpPr/>
          <p:nvPr/>
        </p:nvSpPr>
        <p:spPr>
          <a:xfrm>
            <a:off x="549073" y="1435140"/>
            <a:ext cx="8055376" cy="3293209"/>
          </a:xfrm>
          <a:prstGeom prst="rect">
            <a:avLst/>
          </a:prstGeom>
        </p:spPr>
        <p:txBody>
          <a:bodyPr wrap="square">
            <a:spAutoFit/>
          </a:bodyPr>
          <a:lstStyle/>
          <a:p>
            <a:r>
              <a:rPr lang="en-US" altLang="zh-CN" sz="1600" dirty="0"/>
              <a:t>(1)</a:t>
            </a:r>
            <a:r>
              <a:rPr lang="zh-CN" altLang="zh-CN" sz="1600" dirty="0"/>
              <a:t>端正对考试的认识</a:t>
            </a:r>
          </a:p>
          <a:p>
            <a:r>
              <a:rPr lang="zh-CN" altLang="zh-CN" sz="1600" dirty="0"/>
              <a:t>考试只是检验所学知识的一种手段，对考试结果要正确对待。一般情况下，考试反映了平时学习的状况，是认识自己学习优劣的好时机。因此，要认真对待，尽力发挥自己的水平。同时，又不要把考试的分数看得过重，因为它不是衡量学习质量的唯一标准。所以，就是考试失败了，也不要灰心丧气，要从失败中吸取教训和经验。</a:t>
            </a:r>
          </a:p>
          <a:p>
            <a:r>
              <a:rPr lang="en-US" altLang="zh-CN" sz="1600" dirty="0"/>
              <a:t>(2)</a:t>
            </a:r>
            <a:r>
              <a:rPr lang="zh-CN" altLang="zh-CN" sz="1600" dirty="0"/>
              <a:t>培养良好的心理素质，树立自信心</a:t>
            </a:r>
          </a:p>
          <a:p>
            <a:r>
              <a:rPr lang="zh-CN" altLang="zh-CN" sz="1600" dirty="0"/>
              <a:t>人的心理是对客观现实的主观反映，但人绝不是消极被动地接受现实的影响，主观的积极状态可以减弱和消除消极的影响。考试中要正确对待考场中的各种因素对自己情绪的影响，树立自信心，不怀疑自己的能力，充分发挥主体优势，消除不必要的顾虑和担忧。</a:t>
            </a:r>
          </a:p>
          <a:p>
            <a:r>
              <a:rPr lang="en-US" altLang="zh-CN" sz="1600" dirty="0"/>
              <a:t>(3)</a:t>
            </a:r>
            <a:r>
              <a:rPr lang="zh-CN" altLang="zh-CN" sz="1600" dirty="0"/>
              <a:t>考试前要有充足的休息</a:t>
            </a:r>
          </a:p>
          <a:p>
            <a:r>
              <a:rPr lang="zh-CN" altLang="zh-CN" sz="1600" dirty="0"/>
              <a:t>包括生活节律的重新调整，做些喜爱的运动，使自己的心身放松，进入一种“假消极状态”。心理学家认为这种“假消极状态”最有利于激发人的心理潜能，有利于发挥自己的水平。</a:t>
            </a:r>
          </a:p>
        </p:txBody>
      </p:sp>
    </p:spTree>
    <p:extLst>
      <p:ext uri="{BB962C8B-B14F-4D97-AF65-F5344CB8AC3E}">
        <p14:creationId xmlns:p14="http://schemas.microsoft.com/office/powerpoint/2010/main" val="1089324389"/>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1779662"/>
            <a:ext cx="9144000" cy="1177245"/>
          </a:xfrm>
          <a:prstGeom prst="rect">
            <a:avLst/>
          </a:prstGeom>
        </p:spPr>
        <p:txBody>
          <a:bodyPr wrap="square" lIns="68562" tIns="34281" rIns="68562" bIns="34281">
            <a:spAutoFit/>
          </a:bodyPr>
          <a:lstStyle/>
          <a:p>
            <a:pPr algn="ctr"/>
            <a:r>
              <a:rPr lang="en-US" altLang="zh-CN" sz="7200" b="1" dirty="0" smtClean="0">
                <a:solidFill>
                  <a:schemeClr val="bg1"/>
                </a:solidFill>
                <a:latin typeface="微软雅黑" panose="020B0503020204020204" pitchFamily="34" charset="-122"/>
                <a:ea typeface="微软雅黑" panose="020B0503020204020204" pitchFamily="34" charset="-122"/>
              </a:rPr>
              <a:t>THANKS</a:t>
            </a:r>
            <a:endParaRPr lang="zh-CN" altLang="en-US" sz="7200" dirty="0">
              <a:solidFill>
                <a:schemeClr val="bg1"/>
              </a:solidFill>
            </a:endParaRPr>
          </a:p>
        </p:txBody>
      </p:sp>
    </p:spTree>
    <p:extLst>
      <p:ext uri="{BB962C8B-B14F-4D97-AF65-F5344CB8AC3E}">
        <p14:creationId xmlns:p14="http://schemas.microsoft.com/office/powerpoint/2010/main" val="327096740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iterate type="lt">
                                    <p:tmPct val="10000"/>
                                  </p:iterate>
                                  <p:childTnLst>
                                    <p:set>
                                      <p:cBhvr>
                                        <p:cTn id="6" dur="1" fill="hold">
                                          <p:stCondLst>
                                            <p:cond delay="0"/>
                                          </p:stCondLst>
                                        </p:cTn>
                                        <p:tgtEl>
                                          <p:spTgt spid="31">
                                            <p:txEl>
                                              <p:pRg st="0" end="0"/>
                                            </p:txEl>
                                          </p:spTgt>
                                        </p:tgtEl>
                                        <p:attrNameLst>
                                          <p:attrName>style.visibility</p:attrName>
                                        </p:attrNameLst>
                                      </p:cBhvr>
                                      <p:to>
                                        <p:strVal val="visible"/>
                                      </p:to>
                                    </p:set>
                                    <p:anim calcmode="lin" valueType="num">
                                      <p:cBhvr>
                                        <p:cTn id="7" dur="10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1">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1">
                                            <p:txEl>
                                              <p:pRg st="0" end="0"/>
                                            </p:txEl>
                                          </p:spTgt>
                                        </p:tgtEl>
                                        <p:attrNameLst>
                                          <p:attrName>style.rotation</p:attrName>
                                        </p:attrNameLst>
                                      </p:cBhvr>
                                      <p:tavLst>
                                        <p:tav tm="0">
                                          <p:val>
                                            <p:fltVal val="360"/>
                                          </p:val>
                                        </p:tav>
                                        <p:tav tm="100000">
                                          <p:val>
                                            <p:fltVal val="0"/>
                                          </p:val>
                                        </p:tav>
                                      </p:tavLst>
                                    </p:anim>
                                    <p:animEffect transition="in" filter="fade">
                                      <p:cBhvr>
                                        <p:cTn id="10" dur="10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第一节 学习心理概述</a:t>
            </a:r>
          </a:p>
        </p:txBody>
      </p:sp>
      <p:sp>
        <p:nvSpPr>
          <p:cNvPr id="9" name="TextBox 8"/>
          <p:cNvSpPr txBox="1"/>
          <p:nvPr/>
        </p:nvSpPr>
        <p:spPr>
          <a:xfrm>
            <a:off x="513401" y="699542"/>
            <a:ext cx="1945084" cy="377026"/>
          </a:xfrm>
          <a:prstGeom prst="rect">
            <a:avLst/>
          </a:prstGeom>
          <a:noFill/>
        </p:spPr>
        <p:txBody>
          <a:bodyPr wrap="none" lIns="68580" tIns="34290" rIns="68580" bIns="34290" rtlCol="0">
            <a:spAutoFit/>
          </a:bodyPr>
          <a:lstStyle/>
          <a:p>
            <a:r>
              <a:rPr lang="zh-CN" altLang="zh-CN" sz="2000" b="1" dirty="0"/>
              <a:t>一、学习的含义</a:t>
            </a:r>
            <a:endParaRPr lang="zh-CN" altLang="zh-CN" sz="2000" dirty="0"/>
          </a:p>
        </p:txBody>
      </p:sp>
      <p:sp>
        <p:nvSpPr>
          <p:cNvPr id="2" name="矩形 1"/>
          <p:cNvSpPr/>
          <p:nvPr/>
        </p:nvSpPr>
        <p:spPr>
          <a:xfrm>
            <a:off x="549073" y="1203598"/>
            <a:ext cx="8055376" cy="1631216"/>
          </a:xfrm>
          <a:prstGeom prst="rect">
            <a:avLst/>
          </a:prstGeom>
        </p:spPr>
        <p:txBody>
          <a:bodyPr wrap="square">
            <a:spAutoFit/>
          </a:bodyPr>
          <a:lstStyle/>
          <a:p>
            <a:r>
              <a:rPr lang="zh-CN" altLang="zh-CN" sz="2000" dirty="0"/>
              <a:t>学习是伴随着人类社会的产生而出现的，是一种既古老而又永恒的现象。在我国古代，学与习两字是分开使用和理解的。所谓“学”，主要是指获取知识和技能，有时指接受各种感性知识和有关的书本知识。所谓“习”，主要是指巩固知识和技能，它一般有三种含义：温习、练习和实习。</a:t>
            </a:r>
          </a:p>
        </p:txBody>
      </p:sp>
    </p:spTree>
    <p:extLst>
      <p:ext uri="{BB962C8B-B14F-4D97-AF65-F5344CB8AC3E}">
        <p14:creationId xmlns:p14="http://schemas.microsoft.com/office/powerpoint/2010/main" val="1257843100"/>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第一节 学习心理概述</a:t>
            </a:r>
          </a:p>
        </p:txBody>
      </p:sp>
      <p:sp>
        <p:nvSpPr>
          <p:cNvPr id="9" name="TextBox 8"/>
          <p:cNvSpPr txBox="1"/>
          <p:nvPr/>
        </p:nvSpPr>
        <p:spPr>
          <a:xfrm>
            <a:off x="513401" y="699542"/>
            <a:ext cx="3235501" cy="377026"/>
          </a:xfrm>
          <a:prstGeom prst="rect">
            <a:avLst/>
          </a:prstGeom>
          <a:noFill/>
        </p:spPr>
        <p:txBody>
          <a:bodyPr wrap="none" lIns="68580" tIns="34290" rIns="68580" bIns="34290" rtlCol="0">
            <a:spAutoFit/>
          </a:bodyPr>
          <a:lstStyle/>
          <a:p>
            <a:r>
              <a:rPr lang="zh-CN" altLang="zh-CN" sz="2000" b="1" dirty="0"/>
              <a:t>二、学习与心理健康的关系</a:t>
            </a:r>
            <a:endParaRPr lang="zh-CN" altLang="zh-CN" sz="2000" dirty="0"/>
          </a:p>
        </p:txBody>
      </p:sp>
      <p:sp>
        <p:nvSpPr>
          <p:cNvPr id="2" name="矩形 1"/>
          <p:cNvSpPr/>
          <p:nvPr/>
        </p:nvSpPr>
        <p:spPr>
          <a:xfrm>
            <a:off x="549073" y="1076568"/>
            <a:ext cx="8055376" cy="1231106"/>
          </a:xfrm>
          <a:prstGeom prst="rect">
            <a:avLst/>
          </a:prstGeom>
        </p:spPr>
        <p:txBody>
          <a:bodyPr wrap="square">
            <a:spAutoFit/>
          </a:bodyPr>
          <a:lstStyle/>
          <a:p>
            <a:r>
              <a:rPr lang="en-US" altLang="zh-CN" sz="2000" dirty="0"/>
              <a:t>1.</a:t>
            </a:r>
            <a:r>
              <a:rPr lang="zh-CN" altLang="zh-CN" sz="2000" dirty="0"/>
              <a:t>学习对心理健康的促进作用</a:t>
            </a:r>
          </a:p>
          <a:p>
            <a:r>
              <a:rPr lang="zh-CN" altLang="zh-CN" sz="1800" dirty="0"/>
              <a:t>学习是现代人赖以生存的必要条件，是促进人的全面发展的根本途径。学生以学习为主，学习是学生的第一任务，能促进学生的心理健康和心理发展。这种积极影响作用主要表现在以下几个方面。</a:t>
            </a:r>
          </a:p>
        </p:txBody>
      </p:sp>
      <p:sp>
        <p:nvSpPr>
          <p:cNvPr id="5" name="矩形 4"/>
          <p:cNvSpPr/>
          <p:nvPr/>
        </p:nvSpPr>
        <p:spPr>
          <a:xfrm>
            <a:off x="549073" y="2307674"/>
            <a:ext cx="8055376" cy="1015663"/>
          </a:xfrm>
          <a:prstGeom prst="rect">
            <a:avLst/>
          </a:prstGeom>
        </p:spPr>
        <p:txBody>
          <a:bodyPr wrap="square">
            <a:spAutoFit/>
          </a:bodyPr>
          <a:lstStyle/>
          <a:p>
            <a:r>
              <a:rPr lang="en-US" altLang="zh-CN" sz="2000" dirty="0"/>
              <a:t>(1)</a:t>
            </a:r>
            <a:r>
              <a:rPr lang="zh-CN" altLang="zh-CN" sz="2000" dirty="0"/>
              <a:t>发展智力，开发</a:t>
            </a:r>
            <a:r>
              <a:rPr lang="zh-CN" altLang="zh-CN" sz="2000" dirty="0" smtClean="0"/>
              <a:t>潜能</a:t>
            </a:r>
            <a:endParaRPr lang="en-US" altLang="zh-CN" sz="2000" dirty="0" smtClean="0"/>
          </a:p>
          <a:p>
            <a:r>
              <a:rPr lang="en-US" altLang="zh-CN" sz="2000" dirty="0"/>
              <a:t>(2)</a:t>
            </a:r>
            <a:r>
              <a:rPr lang="zh-CN" altLang="zh-CN" sz="2000" dirty="0"/>
              <a:t>学习能带来满足和愉快</a:t>
            </a:r>
            <a:r>
              <a:rPr lang="zh-CN" altLang="zh-CN" sz="2000" dirty="0" smtClean="0"/>
              <a:t>。</a:t>
            </a:r>
            <a:endParaRPr lang="en-US" altLang="zh-CN" sz="2000" dirty="0" smtClean="0"/>
          </a:p>
          <a:p>
            <a:r>
              <a:rPr lang="en-US" altLang="zh-CN" sz="2000" dirty="0"/>
              <a:t>(3)</a:t>
            </a:r>
            <a:r>
              <a:rPr lang="zh-CN" altLang="zh-CN" sz="2000" dirty="0"/>
              <a:t>学习使心理健康的水平不断</a:t>
            </a:r>
            <a:r>
              <a:rPr lang="zh-CN" altLang="zh-CN" sz="2000" dirty="0" smtClean="0"/>
              <a:t>提高</a:t>
            </a:r>
            <a:endParaRPr lang="zh-CN" altLang="zh-CN" sz="2000" dirty="0"/>
          </a:p>
        </p:txBody>
      </p:sp>
      <p:sp>
        <p:nvSpPr>
          <p:cNvPr id="6" name="矩形 5"/>
          <p:cNvSpPr/>
          <p:nvPr/>
        </p:nvSpPr>
        <p:spPr>
          <a:xfrm>
            <a:off x="549073" y="3415670"/>
            <a:ext cx="8055376" cy="1231106"/>
          </a:xfrm>
          <a:prstGeom prst="rect">
            <a:avLst/>
          </a:prstGeom>
        </p:spPr>
        <p:txBody>
          <a:bodyPr wrap="square">
            <a:spAutoFit/>
          </a:bodyPr>
          <a:lstStyle/>
          <a:p>
            <a:r>
              <a:rPr lang="en-US" altLang="zh-CN" sz="2000" dirty="0"/>
              <a:t>2.</a:t>
            </a:r>
            <a:r>
              <a:rPr lang="zh-CN" altLang="zh-CN" sz="2000" dirty="0"/>
              <a:t>心理健康对学习的影响</a:t>
            </a:r>
          </a:p>
          <a:p>
            <a:r>
              <a:rPr lang="zh-CN" altLang="zh-CN" sz="1800" dirty="0"/>
              <a:t>学习是一种非常复杂的心理现象，它不仅与感知觉、注意、记忆、思维、想像等认知过程直接相联系，而且还涉及人的动机、情绪、态度、意志、个性等各种非智力因素。</a:t>
            </a:r>
          </a:p>
        </p:txBody>
      </p:sp>
    </p:spTree>
    <p:extLst>
      <p:ext uri="{BB962C8B-B14F-4D97-AF65-F5344CB8AC3E}">
        <p14:creationId xmlns:p14="http://schemas.microsoft.com/office/powerpoint/2010/main" val="3704043565"/>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第一节 学习心理概述</a:t>
            </a:r>
          </a:p>
        </p:txBody>
      </p:sp>
      <p:sp>
        <p:nvSpPr>
          <p:cNvPr id="9" name="TextBox 8"/>
          <p:cNvSpPr txBox="1"/>
          <p:nvPr/>
        </p:nvSpPr>
        <p:spPr>
          <a:xfrm>
            <a:off x="513401" y="699542"/>
            <a:ext cx="3035126" cy="377026"/>
          </a:xfrm>
          <a:prstGeom prst="rect">
            <a:avLst/>
          </a:prstGeom>
          <a:noFill/>
        </p:spPr>
        <p:txBody>
          <a:bodyPr wrap="none" lIns="68580" tIns="34290" rIns="68580" bIns="34290" rtlCol="0">
            <a:spAutoFit/>
          </a:bodyPr>
          <a:lstStyle/>
          <a:p>
            <a:r>
              <a:rPr lang="zh-CN" altLang="zh-CN" sz="2000" b="1" dirty="0"/>
              <a:t> 三、影响学习的心理因素</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1.</a:t>
            </a:r>
            <a:r>
              <a:rPr lang="zh-CN" altLang="zh-CN" sz="2000" dirty="0"/>
              <a:t>智力因素</a:t>
            </a:r>
          </a:p>
        </p:txBody>
      </p:sp>
      <p:sp>
        <p:nvSpPr>
          <p:cNvPr id="7" name="矩形 6"/>
          <p:cNvSpPr/>
          <p:nvPr/>
        </p:nvSpPr>
        <p:spPr>
          <a:xfrm>
            <a:off x="549073" y="1476678"/>
            <a:ext cx="8055376" cy="2554545"/>
          </a:xfrm>
          <a:prstGeom prst="rect">
            <a:avLst/>
          </a:prstGeom>
        </p:spPr>
        <p:txBody>
          <a:bodyPr wrap="square">
            <a:spAutoFit/>
          </a:bodyPr>
          <a:lstStyle/>
          <a:p>
            <a:r>
              <a:rPr lang="zh-CN" altLang="zh-CN" sz="2000" dirty="0"/>
              <a:t>智力因素是指在智慧活动中直接参与对客观事物的认知和处理各种内外信息等具体操作认知性心理机能。智力是一种综合的认识能力，它包括注意力、观察力、记忆力、想象力和思维力</a:t>
            </a:r>
            <a:r>
              <a:rPr lang="en-US" altLang="zh-CN" sz="2000" dirty="0"/>
              <a:t>5</a:t>
            </a:r>
            <a:r>
              <a:rPr lang="zh-CN" altLang="zh-CN" sz="2000" dirty="0"/>
              <a:t>个基本因素，抽象思维能力是智力的核心，创造力是智力的最高表现。国内外学者的多项研究结果表明，智力与学生的学业成绩存在着中等程度的相关，智力不仅影响着学生的学业成就，更重要的是影响着学生掌握知识与技能的速度、深度和灵活性，并且在很大程度上决定着学生的准备状态，决定着学生学习的可教育性程度。</a:t>
            </a:r>
          </a:p>
        </p:txBody>
      </p:sp>
    </p:spTree>
    <p:extLst>
      <p:ext uri="{BB962C8B-B14F-4D97-AF65-F5344CB8AC3E}">
        <p14:creationId xmlns:p14="http://schemas.microsoft.com/office/powerpoint/2010/main" val="2070759937"/>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28331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第一节 学习心理概述</a:t>
            </a:r>
          </a:p>
        </p:txBody>
      </p:sp>
      <p:sp>
        <p:nvSpPr>
          <p:cNvPr id="9" name="TextBox 8"/>
          <p:cNvSpPr txBox="1"/>
          <p:nvPr/>
        </p:nvSpPr>
        <p:spPr>
          <a:xfrm>
            <a:off x="513401" y="699542"/>
            <a:ext cx="3035126" cy="377026"/>
          </a:xfrm>
          <a:prstGeom prst="rect">
            <a:avLst/>
          </a:prstGeom>
          <a:noFill/>
        </p:spPr>
        <p:txBody>
          <a:bodyPr wrap="none" lIns="68580" tIns="34290" rIns="68580" bIns="34290" rtlCol="0">
            <a:spAutoFit/>
          </a:bodyPr>
          <a:lstStyle/>
          <a:p>
            <a:r>
              <a:rPr lang="zh-CN" altLang="zh-CN" sz="2000" b="1" dirty="0"/>
              <a:t> 三、影响学习的心理因素</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2.</a:t>
            </a:r>
            <a:r>
              <a:rPr lang="zh-CN" altLang="zh-CN" sz="2000" dirty="0"/>
              <a:t>非智力因素</a:t>
            </a:r>
          </a:p>
        </p:txBody>
      </p:sp>
      <p:sp>
        <p:nvSpPr>
          <p:cNvPr id="7" name="矩形 6"/>
          <p:cNvSpPr/>
          <p:nvPr/>
        </p:nvSpPr>
        <p:spPr>
          <a:xfrm>
            <a:off x="549073" y="1476678"/>
            <a:ext cx="8055376" cy="1938992"/>
          </a:xfrm>
          <a:prstGeom prst="rect">
            <a:avLst/>
          </a:prstGeom>
        </p:spPr>
        <p:txBody>
          <a:bodyPr wrap="square">
            <a:spAutoFit/>
          </a:bodyPr>
          <a:lstStyle/>
          <a:p>
            <a:r>
              <a:rPr lang="zh-CN" altLang="zh-CN" sz="2000" dirty="0"/>
              <a:t>非智力因素，是指除智力因素之外，影响智力活动和智力发展的那些具有动力作用的个性心理因素。它主要包括需要、动机、兴趣、情感、意志、气质和性格等。在个性心理结构中，诸多非智力因素组成了彼此联系、相互制约与相互作用的动力系统，是人的个性中最活跃、最积极的因素，它决定着人进行活动的积极程度。学生的学习活动是智力因素和非智力因素协同活动的结果。</a:t>
            </a:r>
          </a:p>
        </p:txBody>
      </p:sp>
    </p:spTree>
    <p:extLst>
      <p:ext uri="{BB962C8B-B14F-4D97-AF65-F5344CB8AC3E}">
        <p14:creationId xmlns:p14="http://schemas.microsoft.com/office/powerpoint/2010/main" val="4059204832"/>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980624"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a:t>
            </a:r>
            <a:r>
              <a:rPr lang="zh-CN" altLang="zh-CN" sz="1800" b="1" dirty="0">
                <a:latin typeface="微软雅黑" pitchFamily="34" charset="-122"/>
                <a:ea typeface="微软雅黑" pitchFamily="34" charset="-122"/>
              </a:rPr>
              <a:t>学习与学业规划</a:t>
            </a:r>
          </a:p>
        </p:txBody>
      </p:sp>
      <p:sp>
        <p:nvSpPr>
          <p:cNvPr id="9" name="TextBox 8"/>
          <p:cNvSpPr txBox="1"/>
          <p:nvPr/>
        </p:nvSpPr>
        <p:spPr>
          <a:xfrm>
            <a:off x="513401" y="699542"/>
            <a:ext cx="2719334" cy="377026"/>
          </a:xfrm>
          <a:prstGeom prst="rect">
            <a:avLst/>
          </a:prstGeom>
          <a:noFill/>
        </p:spPr>
        <p:txBody>
          <a:bodyPr wrap="none" lIns="68580" tIns="34290" rIns="68580" bIns="34290" rtlCol="0">
            <a:spAutoFit/>
          </a:bodyPr>
          <a:lstStyle/>
          <a:p>
            <a:r>
              <a:rPr lang="zh-CN" altLang="zh-CN" sz="2000" b="1" dirty="0"/>
              <a:t>一、明确为什么读大学</a:t>
            </a:r>
            <a:endParaRPr lang="zh-CN" altLang="zh-CN" sz="2000" dirty="0"/>
          </a:p>
        </p:txBody>
      </p:sp>
      <p:sp>
        <p:nvSpPr>
          <p:cNvPr id="2" name="矩形 1"/>
          <p:cNvSpPr/>
          <p:nvPr/>
        </p:nvSpPr>
        <p:spPr>
          <a:xfrm>
            <a:off x="549073" y="1076568"/>
            <a:ext cx="8055376" cy="1938992"/>
          </a:xfrm>
          <a:prstGeom prst="rect">
            <a:avLst/>
          </a:prstGeom>
        </p:spPr>
        <p:txBody>
          <a:bodyPr wrap="square">
            <a:spAutoFit/>
          </a:bodyPr>
          <a:lstStyle/>
          <a:p>
            <a:r>
              <a:rPr lang="zh-CN" altLang="zh-CN" sz="2000" dirty="0"/>
              <a:t>在没有上大学之前，上大学是我们明确的学习目标。但是很多同学很少思考自己读大学是为了什么？也许在没进入大学之前，你是为了满足父母、老师、长辈的期望上大学，也许是为了大学的光环而上大学，也许是为了随大流顺大势上大学……而当你真正迈进了大学之门，你应当问问自己的内心，你到底为了什么而上大学。只有搞清楚这个问题，才能树立新的学业目标，为大学生活找到方向。</a:t>
            </a:r>
          </a:p>
        </p:txBody>
      </p:sp>
    </p:spTree>
    <p:extLst>
      <p:ext uri="{BB962C8B-B14F-4D97-AF65-F5344CB8AC3E}">
        <p14:creationId xmlns:p14="http://schemas.microsoft.com/office/powerpoint/2010/main" val="1458435999"/>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980624"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a:t>
            </a:r>
            <a:r>
              <a:rPr lang="zh-CN" altLang="zh-CN" sz="1800" b="1" dirty="0">
                <a:latin typeface="微软雅黑" pitchFamily="34" charset="-122"/>
                <a:ea typeface="微软雅黑" pitchFamily="34" charset="-122"/>
              </a:rPr>
              <a:t>学习与学业规划</a:t>
            </a:r>
          </a:p>
        </p:txBody>
      </p:sp>
      <p:sp>
        <p:nvSpPr>
          <p:cNvPr id="9" name="TextBox 8"/>
          <p:cNvSpPr txBox="1"/>
          <p:nvPr/>
        </p:nvSpPr>
        <p:spPr>
          <a:xfrm>
            <a:off x="513401" y="699542"/>
            <a:ext cx="2977418" cy="377026"/>
          </a:xfrm>
          <a:prstGeom prst="rect">
            <a:avLst/>
          </a:prstGeom>
          <a:noFill/>
        </p:spPr>
        <p:txBody>
          <a:bodyPr wrap="none" lIns="68580" tIns="34290" rIns="68580" bIns="34290" rtlCol="0">
            <a:spAutoFit/>
          </a:bodyPr>
          <a:lstStyle/>
          <a:p>
            <a:r>
              <a:rPr lang="zh-CN" altLang="zh-CN" sz="2000" b="1" dirty="0"/>
              <a:t>二、了解在大学里学什么</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1.</a:t>
            </a:r>
            <a:r>
              <a:rPr lang="zh-CN" altLang="zh-CN" sz="2000" dirty="0"/>
              <a:t>学会做人</a:t>
            </a:r>
          </a:p>
        </p:txBody>
      </p:sp>
      <p:sp>
        <p:nvSpPr>
          <p:cNvPr id="5" name="矩形 4"/>
          <p:cNvSpPr/>
          <p:nvPr/>
        </p:nvSpPr>
        <p:spPr>
          <a:xfrm>
            <a:off x="549073" y="1476678"/>
            <a:ext cx="8055376" cy="1323439"/>
          </a:xfrm>
          <a:prstGeom prst="rect">
            <a:avLst/>
          </a:prstGeom>
        </p:spPr>
        <p:txBody>
          <a:bodyPr wrap="square">
            <a:spAutoFit/>
          </a:bodyPr>
          <a:lstStyle/>
          <a:p>
            <a:r>
              <a:rPr lang="zh-CN" altLang="zh-CN" sz="2000" dirty="0"/>
              <a:t>做人，是人人都要面对的课题。毛主席讲：要做一个高尚的人，一个有道德的人，一个纯粹的人，一个脱离了低级趣味的人。人的一生，期望社会和他人给予的评价很多，其中，如果说某人是个堂堂正正的人，是个大写的人，这是对他至高无上的评价。</a:t>
            </a:r>
          </a:p>
        </p:txBody>
      </p:sp>
    </p:spTree>
    <p:extLst>
      <p:ext uri="{BB962C8B-B14F-4D97-AF65-F5344CB8AC3E}">
        <p14:creationId xmlns:p14="http://schemas.microsoft.com/office/powerpoint/2010/main" val="2223261181"/>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2980624"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a:t>
            </a:r>
            <a:r>
              <a:rPr lang="zh-CN" altLang="zh-CN" sz="1800" b="1" dirty="0">
                <a:latin typeface="微软雅黑" pitchFamily="34" charset="-122"/>
                <a:ea typeface="微软雅黑" pitchFamily="34" charset="-122"/>
              </a:rPr>
              <a:t>学习与学业规划</a:t>
            </a:r>
          </a:p>
        </p:txBody>
      </p:sp>
      <p:sp>
        <p:nvSpPr>
          <p:cNvPr id="9" name="TextBox 8"/>
          <p:cNvSpPr txBox="1"/>
          <p:nvPr/>
        </p:nvSpPr>
        <p:spPr>
          <a:xfrm>
            <a:off x="513401" y="699542"/>
            <a:ext cx="2977418" cy="377026"/>
          </a:xfrm>
          <a:prstGeom prst="rect">
            <a:avLst/>
          </a:prstGeom>
          <a:noFill/>
        </p:spPr>
        <p:txBody>
          <a:bodyPr wrap="none" lIns="68580" tIns="34290" rIns="68580" bIns="34290" rtlCol="0">
            <a:spAutoFit/>
          </a:bodyPr>
          <a:lstStyle/>
          <a:p>
            <a:r>
              <a:rPr lang="zh-CN" altLang="zh-CN" sz="2000" b="1" dirty="0"/>
              <a:t>二、了解在大学里学什么</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2.</a:t>
            </a:r>
            <a:r>
              <a:rPr lang="zh-CN" altLang="zh-CN" sz="2000" dirty="0"/>
              <a:t>学会做事</a:t>
            </a:r>
          </a:p>
        </p:txBody>
      </p:sp>
      <p:sp>
        <p:nvSpPr>
          <p:cNvPr id="5" name="矩形 4"/>
          <p:cNvSpPr/>
          <p:nvPr/>
        </p:nvSpPr>
        <p:spPr>
          <a:xfrm>
            <a:off x="549073" y="1476678"/>
            <a:ext cx="8055376" cy="1938992"/>
          </a:xfrm>
          <a:prstGeom prst="rect">
            <a:avLst/>
          </a:prstGeom>
        </p:spPr>
        <p:txBody>
          <a:bodyPr wrap="square">
            <a:spAutoFit/>
          </a:bodyPr>
          <a:lstStyle/>
          <a:p>
            <a:r>
              <a:rPr lang="zh-CN" altLang="zh-CN" sz="2000" dirty="0"/>
              <a:t>学会做事，首先要充分发展个人能力</a:t>
            </a:r>
            <a:r>
              <a:rPr lang="en-US" altLang="zh-CN" sz="2000" dirty="0"/>
              <a:t>,</a:t>
            </a:r>
            <a:r>
              <a:rPr lang="zh-CN" altLang="zh-CN" sz="2000" dirty="0"/>
              <a:t>特别是自学能力、实践能力和创新能力。学会做事</a:t>
            </a:r>
            <a:r>
              <a:rPr lang="en-US" altLang="zh-CN" sz="2000" dirty="0"/>
              <a:t>, </a:t>
            </a:r>
            <a:r>
              <a:rPr lang="zh-CN" altLang="zh-CN" sz="2000" dirty="0"/>
              <a:t>还要善于发挥自己的能力，对社会做出贡献。仅有能力，还不一定会做事、做成事。英雄找不到用武之地，是不会做事。社会处处都是施展才华的舞台，会不会做事，能不能做成事，就看愿不愿意，善不善于利用能力，发挥作用。也有很多能力很强的人，危害了社会，成为阶下囚，这是更不会做事。</a:t>
            </a:r>
          </a:p>
        </p:txBody>
      </p:sp>
    </p:spTree>
    <p:extLst>
      <p:ext uri="{BB962C8B-B14F-4D97-AF65-F5344CB8AC3E}">
        <p14:creationId xmlns:p14="http://schemas.microsoft.com/office/powerpoint/2010/main" val="1682214869"/>
      </p:ext>
    </p:extLst>
  </p:cSld>
  <p:clrMapOvr>
    <a:masterClrMapping/>
  </p:clrMapOvr>
  <p:transition spd="slow">
    <p:pull/>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4587d1089935163506c90b1d61c8ec38bba92f"/>
</p:tagLst>
</file>

<file path=ppt/theme/theme1.xml><?xml version="1.0" encoding="utf-8"?>
<a:theme xmlns:a="http://schemas.openxmlformats.org/drawingml/2006/main" name="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815</TotalTime>
  <Words>2428</Words>
  <Application>Microsoft Office PowerPoint</Application>
  <PresentationFormat>全屏显示(16:9)</PresentationFormat>
  <Paragraphs>113</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YYJY</cp:lastModifiedBy>
  <cp:revision>495</cp:revision>
  <dcterms:created xsi:type="dcterms:W3CDTF">2015-10-13T09:44:51Z</dcterms:created>
  <dcterms:modified xsi:type="dcterms:W3CDTF">2017-06-09T07:23:45Z</dcterms:modified>
</cp:coreProperties>
</file>