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7" r:id="rId2"/>
    <p:sldId id="308" r:id="rId3"/>
    <p:sldId id="258" r:id="rId4"/>
    <p:sldId id="309" r:id="rId5"/>
    <p:sldId id="310" r:id="rId6"/>
    <p:sldId id="311" r:id="rId7"/>
    <p:sldId id="312" r:id="rId8"/>
    <p:sldId id="313" r:id="rId9"/>
    <p:sldId id="314" r:id="rId10"/>
    <p:sldId id="315" r:id="rId11"/>
    <p:sldId id="316" r:id="rId12"/>
    <p:sldId id="317" r:id="rId13"/>
    <p:sldId id="318" r:id="rId14"/>
    <p:sldId id="319" r:id="rId15"/>
    <p:sldId id="320" r:id="rId16"/>
    <p:sldId id="321" r:id="rId17"/>
    <p:sldId id="322" r:id="rId18"/>
    <p:sldId id="323" r:id="rId19"/>
    <p:sldId id="324" r:id="rId20"/>
    <p:sldId id="325" r:id="rId21"/>
    <p:sldId id="326" r:id="rId22"/>
    <p:sldId id="327" r:id="rId23"/>
    <p:sldId id="328" r:id="rId24"/>
    <p:sldId id="329" r:id="rId25"/>
    <p:sldId id="330" r:id="rId26"/>
    <p:sldId id="331" r:id="rId27"/>
    <p:sldId id="332" r:id="rId28"/>
    <p:sldId id="303" r:id="rId29"/>
  </p:sldIdLst>
  <p:sldSz cx="9144000" cy="5143500" type="screen16x9"/>
  <p:notesSz cx="6858000" cy="9144000"/>
  <p:custDataLst>
    <p:tags r:id="rId31"/>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C07D"/>
    <a:srgbClr val="B2D76E"/>
    <a:srgbClr val="F4B248"/>
    <a:srgbClr val="AE937E"/>
    <a:srgbClr val="F3DD49"/>
    <a:srgbClr val="E24E4E"/>
    <a:srgbClr val="7D66E0"/>
    <a:srgbClr val="EDEBDF"/>
    <a:srgbClr val="937158"/>
    <a:srgbClr val="C39F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002" y="-46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1E7DE6-0DC3-48A8-A73C-17E5A0A4EC85}" type="datetimeFigureOut">
              <a:rPr lang="zh-CN" altLang="en-US" smtClean="0"/>
              <a:t>2017/6/9/Friday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01EDFA-64A6-4001-B6CF-2D33DFDC1E35}" type="slidenum">
              <a:rPr lang="zh-CN" altLang="en-US" smtClean="0"/>
              <a:t>‹#›</a:t>
            </a:fld>
            <a:endParaRPr lang="zh-CN" altLang="en-US"/>
          </a:p>
        </p:txBody>
      </p:sp>
    </p:spTree>
    <p:extLst>
      <p:ext uri="{BB962C8B-B14F-4D97-AF65-F5344CB8AC3E}">
        <p14:creationId xmlns:p14="http://schemas.microsoft.com/office/powerpoint/2010/main" val="180628139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矩形 8"/>
          <p:cNvSpPr/>
          <p:nvPr userDrawn="1"/>
        </p:nvSpPr>
        <p:spPr>
          <a:xfrm>
            <a:off x="143666" y="231648"/>
            <a:ext cx="275399" cy="275363"/>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22" name="直接连接符 21"/>
          <p:cNvCxnSpPr/>
          <p:nvPr userDrawn="1"/>
        </p:nvCxnSpPr>
        <p:spPr>
          <a:xfrm>
            <a:off x="630866" y="557579"/>
            <a:ext cx="6751629" cy="0"/>
          </a:xfrm>
          <a:prstGeom prst="line">
            <a:avLst/>
          </a:prstGeom>
          <a:ln>
            <a:solidFill>
              <a:srgbClr val="AE937E"/>
            </a:solidFill>
            <a:prstDash val="dash"/>
          </a:ln>
        </p:spPr>
        <p:style>
          <a:lnRef idx="1">
            <a:schemeClr val="accent1"/>
          </a:lnRef>
          <a:fillRef idx="0">
            <a:schemeClr val="accent1"/>
          </a:fillRef>
          <a:effectRef idx="0">
            <a:schemeClr val="accent1"/>
          </a:effectRef>
          <a:fontRef idx="minor">
            <a:schemeClr val="tx1"/>
          </a:fontRef>
        </p:style>
      </p:cxnSp>
      <p:sp>
        <p:nvSpPr>
          <p:cNvPr id="24" name="平行四边形 23"/>
          <p:cNvSpPr/>
          <p:nvPr userDrawn="1"/>
        </p:nvSpPr>
        <p:spPr>
          <a:xfrm>
            <a:off x="7542716" y="411510"/>
            <a:ext cx="972235" cy="162018"/>
          </a:xfrm>
          <a:prstGeom prst="parallelogram">
            <a:avLst>
              <a:gd name="adj" fmla="val 72620"/>
            </a:avLst>
          </a:prstGeom>
          <a:solidFill>
            <a:srgbClr val="6FC0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900" dirty="0">
              <a:latin typeface="AvantGarde Md BT" pitchFamily="34" charset="0"/>
            </a:endParaRPr>
          </a:p>
        </p:txBody>
      </p:sp>
      <p:sp>
        <p:nvSpPr>
          <p:cNvPr id="7" name="矩形 6"/>
          <p:cNvSpPr/>
          <p:nvPr userDrawn="1"/>
        </p:nvSpPr>
        <p:spPr>
          <a:xfrm>
            <a:off x="243489" y="329170"/>
            <a:ext cx="275399" cy="275363"/>
          </a:xfrm>
          <a:prstGeom prst="rect">
            <a:avLst/>
          </a:prstGeom>
          <a:solidFill>
            <a:srgbClr val="6FC0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
        <p:nvSpPr>
          <p:cNvPr id="6" name="矩形 5"/>
          <p:cNvSpPr/>
          <p:nvPr userDrawn="1"/>
        </p:nvSpPr>
        <p:spPr>
          <a:xfrm>
            <a:off x="-5700" y="4876006"/>
            <a:ext cx="9149700" cy="267493"/>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396552" y="267494"/>
            <a:ext cx="216052" cy="216024"/>
          </a:xfrm>
          <a:prstGeom prst="rect">
            <a:avLst/>
          </a:prstGeom>
          <a:solidFill>
            <a:srgbClr val="6FC0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
        <p:nvSpPr>
          <p:cNvPr id="8" name="矩形 7"/>
          <p:cNvSpPr/>
          <p:nvPr userDrawn="1"/>
        </p:nvSpPr>
        <p:spPr>
          <a:xfrm>
            <a:off x="-396552" y="483518"/>
            <a:ext cx="216052" cy="216024"/>
          </a:xfrm>
          <a:prstGeom prst="rect">
            <a:avLst/>
          </a:prstGeom>
          <a:solidFill>
            <a:srgbClr val="B2D76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latin typeface="AvantGarde Md BT" pitchFamily="34" charset="0"/>
            </a:endParaRPr>
          </a:p>
        </p:txBody>
      </p:sp>
      <p:sp>
        <p:nvSpPr>
          <p:cNvPr id="9" name="矩形 8"/>
          <p:cNvSpPr/>
          <p:nvPr userDrawn="1"/>
        </p:nvSpPr>
        <p:spPr>
          <a:xfrm>
            <a:off x="-396552" y="699542"/>
            <a:ext cx="216052" cy="216024"/>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矩形 9"/>
          <p:cNvSpPr/>
          <p:nvPr userDrawn="1"/>
        </p:nvSpPr>
        <p:spPr>
          <a:xfrm>
            <a:off x="-396552" y="915566"/>
            <a:ext cx="216052" cy="216024"/>
          </a:xfrm>
          <a:prstGeom prst="rect">
            <a:avLst/>
          </a:prstGeom>
          <a:solidFill>
            <a:srgbClr val="F3DD4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100">
              <a:latin typeface="AvantGarde Md BT" pitchFamily="34" charset="0"/>
            </a:endParaRPr>
          </a:p>
        </p:txBody>
      </p:sp>
      <p:sp>
        <p:nvSpPr>
          <p:cNvPr id="11" name="矩形 10"/>
          <p:cNvSpPr/>
          <p:nvPr userDrawn="1"/>
        </p:nvSpPr>
        <p:spPr>
          <a:xfrm>
            <a:off x="-396552" y="1131590"/>
            <a:ext cx="216052" cy="216024"/>
          </a:xfrm>
          <a:prstGeom prst="rect">
            <a:avLst/>
          </a:prstGeom>
          <a:solidFill>
            <a:srgbClr val="EDEBD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latin typeface="AvantGarde Md BT" pitchFamily="34" charset="0"/>
            </a:endParaRPr>
          </a:p>
        </p:txBody>
      </p:sp>
      <p:sp>
        <p:nvSpPr>
          <p:cNvPr id="12" name="矩形 11"/>
          <p:cNvSpPr/>
          <p:nvPr userDrawn="1"/>
        </p:nvSpPr>
        <p:spPr>
          <a:xfrm>
            <a:off x="-396552" y="51470"/>
            <a:ext cx="216052" cy="216024"/>
          </a:xfrm>
          <a:prstGeom prst="rect">
            <a:avLst/>
          </a:prstGeom>
          <a:solidFill>
            <a:srgbClr val="AE93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vantGarde Md BT" pitchFamily="34" charset="0"/>
            </a:endParaRPr>
          </a:p>
        </p:txBody>
      </p:sp>
      <p:sp>
        <p:nvSpPr>
          <p:cNvPr id="13" name="矩形 12"/>
          <p:cNvSpPr/>
          <p:nvPr userDrawn="1"/>
        </p:nvSpPr>
        <p:spPr>
          <a:xfrm>
            <a:off x="143666" y="231648"/>
            <a:ext cx="275399" cy="275363"/>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矩形 13"/>
          <p:cNvSpPr/>
          <p:nvPr userDrawn="1"/>
        </p:nvSpPr>
        <p:spPr>
          <a:xfrm>
            <a:off x="243489" y="329170"/>
            <a:ext cx="275399" cy="275363"/>
          </a:xfrm>
          <a:prstGeom prst="rect">
            <a:avLst/>
          </a:prstGeom>
          <a:solidFill>
            <a:srgbClr val="6FC0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矩形 1"/>
          <p:cNvSpPr/>
          <p:nvPr userDrawn="1"/>
        </p:nvSpPr>
        <p:spPr>
          <a:xfrm>
            <a:off x="-5699" y="0"/>
            <a:ext cx="9149699" cy="5143500"/>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6164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C:\Users\Administrator\Desktop\00000fff.jpg"/>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0" y="-12186"/>
            <a:ext cx="9150111" cy="515568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向日葵花图片"/>
          <p:cNvPicPr>
            <a:picLocks noChangeAspect="1" noChangeArrowheads="1"/>
          </p:cNvPicPr>
          <p:nvPr/>
        </p:nvPicPr>
        <p:blipFill rotWithShape="1">
          <a:blip r:embed="rId2">
            <a:extLst>
              <a:ext uri="{28A0092B-C50C-407E-A947-70E740481C1C}">
                <a14:useLocalDpi xmlns:a14="http://schemas.microsoft.com/office/drawing/2010/main" val="0"/>
              </a:ext>
            </a:extLst>
          </a:blip>
          <a:srcRect t="688" b="14834"/>
          <a:stretch/>
        </p:blipFill>
        <p:spPr bwMode="auto">
          <a:xfrm>
            <a:off x="0" y="-1"/>
            <a:ext cx="9144000" cy="5143501"/>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flipV="1">
            <a:off x="568834" y="-10915"/>
            <a:ext cx="4464496" cy="4886921"/>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32" name="TextBox 31"/>
          <p:cNvSpPr txBox="1"/>
          <p:nvPr/>
        </p:nvSpPr>
        <p:spPr>
          <a:xfrm>
            <a:off x="915427" y="1995686"/>
            <a:ext cx="4117903" cy="2039002"/>
          </a:xfrm>
          <a:prstGeom prst="rect">
            <a:avLst/>
          </a:prstGeom>
          <a:noFill/>
        </p:spPr>
        <p:txBody>
          <a:bodyPr wrap="square" lIns="68562" tIns="34281" rIns="68562" bIns="34281" rtlCol="0">
            <a:spAutoFit/>
          </a:bodyPr>
          <a:lstStyle/>
          <a:p>
            <a:r>
              <a:rPr lang="zh-CN" altLang="zh-CN" sz="3200" dirty="0">
                <a:solidFill>
                  <a:schemeClr val="bg1"/>
                </a:solidFill>
                <a:latin typeface="华文中宋" pitchFamily="2" charset="-122"/>
                <a:ea typeface="华文中宋" pitchFamily="2" charset="-122"/>
              </a:rPr>
              <a:t>做情绪的主人，不做情绪的</a:t>
            </a:r>
            <a:r>
              <a:rPr lang="zh-CN" altLang="zh-CN" sz="3200" dirty="0" smtClean="0">
                <a:solidFill>
                  <a:schemeClr val="bg1"/>
                </a:solidFill>
                <a:latin typeface="华文中宋" pitchFamily="2" charset="-122"/>
                <a:ea typeface="华文中宋" pitchFamily="2" charset="-122"/>
              </a:rPr>
              <a:t>努力</a:t>
            </a:r>
            <a:endParaRPr lang="en-US" altLang="zh-CN" sz="3200" dirty="0" smtClean="0">
              <a:solidFill>
                <a:schemeClr val="bg1"/>
              </a:solidFill>
              <a:latin typeface="华文中宋" pitchFamily="2" charset="-122"/>
              <a:ea typeface="华文中宋" pitchFamily="2" charset="-122"/>
            </a:endParaRPr>
          </a:p>
          <a:p>
            <a:r>
              <a:rPr lang="zh-CN" altLang="zh-CN" sz="3200" dirty="0" smtClean="0">
                <a:solidFill>
                  <a:schemeClr val="bg1"/>
                </a:solidFill>
                <a:latin typeface="华文中宋" pitchFamily="2" charset="-122"/>
                <a:ea typeface="华文中宋" pitchFamily="2" charset="-122"/>
              </a:rPr>
              <a:t>——</a:t>
            </a:r>
            <a:endParaRPr lang="en-US" altLang="zh-CN" sz="3200" dirty="0" smtClean="0">
              <a:solidFill>
                <a:schemeClr val="bg1"/>
              </a:solidFill>
              <a:latin typeface="华文中宋" pitchFamily="2" charset="-122"/>
              <a:ea typeface="华文中宋" pitchFamily="2" charset="-122"/>
            </a:endParaRPr>
          </a:p>
          <a:p>
            <a:r>
              <a:rPr lang="zh-CN" altLang="zh-CN" sz="3200" dirty="0" smtClean="0">
                <a:solidFill>
                  <a:schemeClr val="bg1"/>
                </a:solidFill>
                <a:latin typeface="华文中宋" pitchFamily="2" charset="-122"/>
                <a:ea typeface="华文中宋" pitchFamily="2" charset="-122"/>
              </a:rPr>
              <a:t>大学生</a:t>
            </a:r>
            <a:r>
              <a:rPr lang="zh-CN" altLang="zh-CN" sz="3200" dirty="0">
                <a:solidFill>
                  <a:schemeClr val="bg1"/>
                </a:solidFill>
                <a:latin typeface="华文中宋" pitchFamily="2" charset="-122"/>
                <a:ea typeface="华文中宋" pitchFamily="2" charset="-122"/>
              </a:rPr>
              <a:t>情绪管理</a:t>
            </a:r>
            <a:endParaRPr lang="zh-CN" altLang="zh-CN" sz="3200" dirty="0">
              <a:solidFill>
                <a:schemeClr val="bg1"/>
              </a:solidFill>
              <a:latin typeface="华文中宋" pitchFamily="2" charset="-122"/>
              <a:ea typeface="华文中宋" pitchFamily="2" charset="-122"/>
            </a:endParaRPr>
          </a:p>
        </p:txBody>
      </p:sp>
      <p:sp>
        <p:nvSpPr>
          <p:cNvPr id="13" name="矩形 12"/>
          <p:cNvSpPr/>
          <p:nvPr/>
        </p:nvSpPr>
        <p:spPr>
          <a:xfrm>
            <a:off x="568835" y="4876006"/>
            <a:ext cx="4464496" cy="2800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schemeClr val="tx1">
                  <a:lumMod val="65000"/>
                  <a:lumOff val="35000"/>
                </a:schemeClr>
              </a:solidFill>
            </a:endParaRPr>
          </a:p>
        </p:txBody>
      </p:sp>
      <p:sp>
        <p:nvSpPr>
          <p:cNvPr id="14" name="TextBox 13"/>
          <p:cNvSpPr txBox="1"/>
          <p:nvPr/>
        </p:nvSpPr>
        <p:spPr>
          <a:xfrm>
            <a:off x="915427" y="987574"/>
            <a:ext cx="4117904" cy="684785"/>
          </a:xfrm>
          <a:prstGeom prst="rect">
            <a:avLst/>
          </a:prstGeom>
          <a:noFill/>
        </p:spPr>
        <p:txBody>
          <a:bodyPr wrap="square" lIns="68562" tIns="34281" rIns="68562" bIns="34281" rtlCol="0">
            <a:spAutoFit/>
          </a:bodyPr>
          <a:lstStyle/>
          <a:p>
            <a:pPr lvl="0"/>
            <a:r>
              <a:rPr lang="zh-CN" altLang="en-US" sz="4000" b="1" dirty="0" smtClean="0">
                <a:solidFill>
                  <a:schemeClr val="bg1"/>
                </a:solidFill>
                <a:latin typeface="微软雅黑" pitchFamily="34" charset="-122"/>
                <a:ea typeface="微软雅黑" pitchFamily="34" charset="-122"/>
              </a:rPr>
              <a:t>第六章</a:t>
            </a:r>
            <a:endParaRPr lang="zh-CN" altLang="zh-CN" sz="4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4589359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 calcmode="lin" valueType="num">
                                      <p:cBhvr>
                                        <p:cTn id="1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2"/>
                                        </p:tgtEl>
                                        <p:attrNameLst>
                                          <p:attrName>ppt_y</p:attrName>
                                        </p:attrNameLst>
                                      </p:cBhvr>
                                      <p:tavLst>
                                        <p:tav tm="0">
                                          <p:val>
                                            <p:strVal val="#ppt_y"/>
                                          </p:val>
                                        </p:tav>
                                        <p:tav tm="100000">
                                          <p:val>
                                            <p:strVal val="#ppt_y"/>
                                          </p:val>
                                        </p:tav>
                                      </p:tavLst>
                                    </p:anim>
                                    <p:anim calcmode="lin" valueType="num">
                                      <p:cBhvr>
                                        <p:cTn id="2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2" grpId="0"/>
      <p:bldP spid="13"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18447" cy="346249"/>
          </a:xfrm>
          <a:prstGeom prst="rect">
            <a:avLst/>
          </a:prstGeom>
          <a:noFill/>
        </p:spPr>
        <p:txBody>
          <a:bodyPr wrap="none" lIns="68580" tIns="34290" rIns="68580" bIns="34290" rtlCol="0">
            <a:spAutoFit/>
          </a:bodyPr>
          <a:lstStyle/>
          <a:p>
            <a:r>
              <a:rPr lang="zh-CN" altLang="zh-CN" sz="1800" b="1" dirty="0" smtClean="0">
                <a:latin typeface="微软雅黑" pitchFamily="34" charset="-122"/>
                <a:ea typeface="微软雅黑" pitchFamily="34" charset="-122"/>
              </a:rPr>
              <a:t>第一节 情绪概述</a:t>
            </a:r>
            <a:endParaRPr lang="zh-CN" altLang="zh-CN" sz="1800" b="1" dirty="0">
              <a:latin typeface="微软雅黑" pitchFamily="34" charset="-122"/>
              <a:ea typeface="微软雅黑" pitchFamily="34" charset="-122"/>
            </a:endParaRPr>
          </a:p>
        </p:txBody>
      </p:sp>
      <p:sp>
        <p:nvSpPr>
          <p:cNvPr id="6" name="矩形 5"/>
          <p:cNvSpPr/>
          <p:nvPr/>
        </p:nvSpPr>
        <p:spPr>
          <a:xfrm>
            <a:off x="549073" y="735026"/>
            <a:ext cx="8055376" cy="400110"/>
          </a:xfrm>
          <a:prstGeom prst="rect">
            <a:avLst/>
          </a:prstGeom>
        </p:spPr>
        <p:txBody>
          <a:bodyPr wrap="square">
            <a:spAutoFit/>
          </a:bodyPr>
          <a:lstStyle/>
          <a:p>
            <a:r>
              <a:rPr lang="en-US" altLang="zh-CN" sz="2000" dirty="0"/>
              <a:t>2.</a:t>
            </a:r>
            <a:r>
              <a:rPr lang="zh-CN" altLang="zh-CN" sz="2000" dirty="0"/>
              <a:t>情商与智商的区别</a:t>
            </a:r>
          </a:p>
        </p:txBody>
      </p:sp>
      <p:sp>
        <p:nvSpPr>
          <p:cNvPr id="7" name="矩形 6"/>
          <p:cNvSpPr/>
          <p:nvPr/>
        </p:nvSpPr>
        <p:spPr>
          <a:xfrm>
            <a:off x="549073" y="1135136"/>
            <a:ext cx="8055376" cy="3539430"/>
          </a:xfrm>
          <a:prstGeom prst="rect">
            <a:avLst/>
          </a:prstGeom>
        </p:spPr>
        <p:txBody>
          <a:bodyPr wrap="square">
            <a:spAutoFit/>
          </a:bodyPr>
          <a:lstStyle/>
          <a:p>
            <a:r>
              <a:rPr lang="zh-CN" altLang="zh-CN" dirty="0"/>
              <a:t>（</a:t>
            </a:r>
            <a:r>
              <a:rPr lang="en-US" altLang="zh-CN" dirty="0"/>
              <a:t>1</a:t>
            </a:r>
            <a:r>
              <a:rPr lang="zh-CN" altLang="zh-CN" dirty="0"/>
              <a:t>）智商和情商的反映</a:t>
            </a:r>
          </a:p>
          <a:p>
            <a:r>
              <a:rPr lang="zh-CN" altLang="zh-CN" dirty="0"/>
              <a:t>智商主要反映人的认知能力、思维能力、语言能力、观察能力、计算能力、律动能力等。也就是说，它主要表现人的理性的能力。它可能是大脑皮层特别主要是主管抽象思维和分析思维的左半球大脑的功能。情商主要反映一个人感受、理解、运用、表达、控制和调节自己情感的能力，以及处理自己与他人之间的情感关系的能力。情商所反映的是个体把握与处理情感问题的能力。情感常常走在理智的前面，它是非理性的，其物质基础主要与脑干系统相联系，大脑额叶对情感有控制作用。</a:t>
            </a:r>
          </a:p>
          <a:p>
            <a:r>
              <a:rPr lang="en-US" altLang="zh-CN" dirty="0"/>
              <a:t>(2)</a:t>
            </a:r>
            <a:r>
              <a:rPr lang="zh-CN" altLang="zh-CN" dirty="0"/>
              <a:t>智商和情商的形成基础有所不同</a:t>
            </a:r>
          </a:p>
          <a:p>
            <a:r>
              <a:rPr lang="zh-CN" altLang="zh-CN" dirty="0"/>
              <a:t>情商和智商虽然都与遗传因素、环境因素有关，但其影响作用是有所区别的。智商与遗传因素的关系远大于社会环境因素。</a:t>
            </a:r>
          </a:p>
          <a:p>
            <a:r>
              <a:rPr lang="en-US" altLang="zh-CN" dirty="0"/>
              <a:t>(3)</a:t>
            </a:r>
            <a:r>
              <a:rPr lang="zh-CN" altLang="zh-CN" dirty="0"/>
              <a:t>智商和情商的作用不同</a:t>
            </a:r>
          </a:p>
          <a:p>
            <a:r>
              <a:rPr lang="zh-CN" altLang="zh-CN" dirty="0"/>
              <a:t>智商的作用主要在于更好地认识事物。智商高的人，思维品质优良，学习能力强，认识深度深，容易在某个专业领域做出杰出成就，成为某个领域的专家。智商不高而情商较高的人，学习效率虽然不如高智商者，但是，有时能比高智商者学得更好，成就更大。另外，情商与社会生活、人际关系、健康状况、婚姻状况关联密切。情商低的人人际关系紧张，婚姻容易破裂，领导水平不高。而情商较高的人，通常有较健康的情绪，有较完满的婚姻和家庭，有良好的人际关系，容易成为某个部门的领导人，具有较高的领导管理能力。</a:t>
            </a:r>
          </a:p>
        </p:txBody>
      </p:sp>
    </p:spTree>
    <p:extLst>
      <p:ext uri="{BB962C8B-B14F-4D97-AF65-F5344CB8AC3E}">
        <p14:creationId xmlns:p14="http://schemas.microsoft.com/office/powerpoint/2010/main" val="1919364935"/>
      </p:ext>
    </p:extLst>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445495"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的情绪特点及表现</a:t>
            </a:r>
          </a:p>
        </p:txBody>
      </p:sp>
      <p:sp>
        <p:nvSpPr>
          <p:cNvPr id="2" name="矩形 1"/>
          <p:cNvSpPr/>
          <p:nvPr/>
        </p:nvSpPr>
        <p:spPr>
          <a:xfrm>
            <a:off x="549073" y="735026"/>
            <a:ext cx="8055376" cy="400110"/>
          </a:xfrm>
          <a:prstGeom prst="rect">
            <a:avLst/>
          </a:prstGeom>
        </p:spPr>
        <p:txBody>
          <a:bodyPr wrap="square">
            <a:spAutoFit/>
          </a:bodyPr>
          <a:lstStyle/>
          <a:p>
            <a:r>
              <a:rPr lang="zh-CN" altLang="zh-CN" sz="2000" b="1" dirty="0"/>
              <a:t> 一、什么是大学生的情绪问题</a:t>
            </a:r>
            <a:endParaRPr lang="zh-CN" altLang="zh-CN" sz="2000" dirty="0"/>
          </a:p>
        </p:txBody>
      </p:sp>
      <p:sp>
        <p:nvSpPr>
          <p:cNvPr id="6" name="矩形 5"/>
          <p:cNvSpPr/>
          <p:nvPr/>
        </p:nvSpPr>
        <p:spPr>
          <a:xfrm>
            <a:off x="549073" y="1135136"/>
            <a:ext cx="8055376" cy="1938992"/>
          </a:xfrm>
          <a:prstGeom prst="rect">
            <a:avLst/>
          </a:prstGeom>
        </p:spPr>
        <p:txBody>
          <a:bodyPr wrap="square">
            <a:spAutoFit/>
          </a:bodyPr>
          <a:lstStyle/>
          <a:p>
            <a:r>
              <a:rPr lang="zh-CN" altLang="zh-CN" sz="2000" dirty="0"/>
              <a:t>情绪问题一方面导致大学生大脑神经活动功能紊乱和情绪中枢部位的控制减弱，使得其认识范围缩小，自制力、学习效率降低，不能正确评价自我，甚至会产生某些失去理智的行为，从而造成心理障碍和心理疾病；另一方面，情绪问题又会降低大学生的免疫功能，导致其正常的生理平衡失调，从而引起心血管、消化、泌尿、呼吸、内分泌等系统的各种疾病。</a:t>
            </a:r>
          </a:p>
        </p:txBody>
      </p:sp>
    </p:spTree>
    <p:extLst>
      <p:ext uri="{BB962C8B-B14F-4D97-AF65-F5344CB8AC3E}">
        <p14:creationId xmlns:p14="http://schemas.microsoft.com/office/powerpoint/2010/main" val="1680148459"/>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445495"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的情绪特点及表现</a:t>
            </a:r>
          </a:p>
        </p:txBody>
      </p:sp>
      <p:sp>
        <p:nvSpPr>
          <p:cNvPr id="2" name="矩形 1"/>
          <p:cNvSpPr/>
          <p:nvPr/>
        </p:nvSpPr>
        <p:spPr>
          <a:xfrm>
            <a:off x="549073" y="735026"/>
            <a:ext cx="8055376" cy="400110"/>
          </a:xfrm>
          <a:prstGeom prst="rect">
            <a:avLst/>
          </a:prstGeom>
        </p:spPr>
        <p:txBody>
          <a:bodyPr wrap="square">
            <a:spAutoFit/>
          </a:bodyPr>
          <a:lstStyle/>
          <a:p>
            <a:r>
              <a:rPr lang="zh-CN" altLang="zh-CN" sz="2000" b="1" dirty="0"/>
              <a:t>二、大学生情绪问题的表现</a:t>
            </a:r>
            <a:endParaRPr lang="zh-CN" altLang="zh-CN" sz="2000" dirty="0"/>
          </a:p>
        </p:txBody>
      </p:sp>
      <p:sp>
        <p:nvSpPr>
          <p:cNvPr id="6" name="矩形 5"/>
          <p:cNvSpPr/>
          <p:nvPr/>
        </p:nvSpPr>
        <p:spPr>
          <a:xfrm>
            <a:off x="549073" y="1135136"/>
            <a:ext cx="8055376" cy="2554545"/>
          </a:xfrm>
          <a:prstGeom prst="rect">
            <a:avLst/>
          </a:prstGeom>
        </p:spPr>
        <p:txBody>
          <a:bodyPr wrap="square">
            <a:spAutoFit/>
          </a:bodyPr>
          <a:lstStyle/>
          <a:p>
            <a:r>
              <a:rPr lang="en-US" altLang="zh-CN" sz="2000" dirty="0"/>
              <a:t>1.</a:t>
            </a:r>
            <a:r>
              <a:rPr lang="zh-CN" altLang="zh-CN" sz="2000" dirty="0"/>
              <a:t>焦虑</a:t>
            </a:r>
          </a:p>
          <a:p>
            <a:r>
              <a:rPr lang="zh-CN" altLang="zh-CN" sz="2000" dirty="0"/>
              <a:t>焦虑是大学生常见的情绪状态，当他们在学习、工作、生活各方面遭遇挫折或担心需要付出巨大努力的事情来临时，便会产生这种体验。焦虑对大学生的影响是复杂的，既可以成为大学生成才的内驱力，起促进作用，也可以起阻碍作用。</a:t>
            </a:r>
            <a:r>
              <a:rPr lang="en-US" altLang="zh-CN" sz="2000" dirty="0"/>
              <a:t>    </a:t>
            </a:r>
            <a:endParaRPr lang="zh-CN" altLang="zh-CN" sz="2000" dirty="0"/>
          </a:p>
          <a:p>
            <a:r>
              <a:rPr lang="zh-CN" altLang="zh-CN" sz="2000" dirty="0"/>
              <a:t>大学生常见的焦虑有自我形象焦虑、学习焦虑与情感焦虑。</a:t>
            </a:r>
          </a:p>
          <a:p>
            <a:r>
              <a:rPr lang="zh-CN" altLang="zh-CN" sz="2000" dirty="0"/>
              <a:t>克服焦虑的方法：了解大学生焦虑背后深层次的潜在冲突，在此基础上给予支持性的专业心理辅导。</a:t>
            </a:r>
          </a:p>
        </p:txBody>
      </p:sp>
    </p:spTree>
    <p:extLst>
      <p:ext uri="{BB962C8B-B14F-4D97-AF65-F5344CB8AC3E}">
        <p14:creationId xmlns:p14="http://schemas.microsoft.com/office/powerpoint/2010/main" val="1826043819"/>
      </p:ext>
    </p:extLst>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445495"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的情绪特点及表现</a:t>
            </a:r>
          </a:p>
        </p:txBody>
      </p:sp>
      <p:sp>
        <p:nvSpPr>
          <p:cNvPr id="2" name="矩形 1"/>
          <p:cNvSpPr/>
          <p:nvPr/>
        </p:nvSpPr>
        <p:spPr>
          <a:xfrm>
            <a:off x="549073" y="735026"/>
            <a:ext cx="8055376" cy="400110"/>
          </a:xfrm>
          <a:prstGeom prst="rect">
            <a:avLst/>
          </a:prstGeom>
        </p:spPr>
        <p:txBody>
          <a:bodyPr wrap="square">
            <a:spAutoFit/>
          </a:bodyPr>
          <a:lstStyle/>
          <a:p>
            <a:r>
              <a:rPr lang="zh-CN" altLang="zh-CN" sz="2000" b="1" dirty="0"/>
              <a:t>二、大学生情绪问题的表现</a:t>
            </a:r>
            <a:endParaRPr lang="zh-CN" altLang="zh-CN" sz="2000" dirty="0"/>
          </a:p>
        </p:txBody>
      </p:sp>
      <p:sp>
        <p:nvSpPr>
          <p:cNvPr id="6" name="矩形 5"/>
          <p:cNvSpPr/>
          <p:nvPr/>
        </p:nvSpPr>
        <p:spPr>
          <a:xfrm>
            <a:off x="549073" y="1135136"/>
            <a:ext cx="8055376" cy="2246769"/>
          </a:xfrm>
          <a:prstGeom prst="rect">
            <a:avLst/>
          </a:prstGeom>
        </p:spPr>
        <p:txBody>
          <a:bodyPr wrap="square">
            <a:spAutoFit/>
          </a:bodyPr>
          <a:lstStyle/>
          <a:p>
            <a:r>
              <a:rPr lang="en-US" altLang="zh-CN" sz="2000" dirty="0"/>
              <a:t>2.</a:t>
            </a:r>
            <a:r>
              <a:rPr lang="zh-CN" altLang="zh-CN" sz="2000" dirty="0"/>
              <a:t>抑郁</a:t>
            </a:r>
          </a:p>
          <a:p>
            <a:r>
              <a:rPr lang="zh-CN" altLang="zh-CN" sz="2000" dirty="0"/>
              <a:t>抑郁症状不单指各种感觉，还指情绪、认知与行为特征。抑郁最明显的症状是压抑的心情，表现为仿佛掉入了一个无底洞或黑洞之中，正被淹没或窒息。</a:t>
            </a:r>
          </a:p>
          <a:p>
            <a:r>
              <a:rPr lang="zh-CN" altLang="zh-CN" sz="2000" dirty="0"/>
              <a:t>压抑的心情兴趣或快乐减退消极的自我观念：自我抱怨与负罪感体重激增或剧减睡眠困扰：很难入睡或过早醒来易激动或行动迟缓注意力不集中想死或自杀</a:t>
            </a:r>
          </a:p>
        </p:txBody>
      </p:sp>
    </p:spTree>
    <p:extLst>
      <p:ext uri="{BB962C8B-B14F-4D97-AF65-F5344CB8AC3E}">
        <p14:creationId xmlns:p14="http://schemas.microsoft.com/office/powerpoint/2010/main" val="3976742217"/>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445495"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的情绪特点及表现</a:t>
            </a:r>
          </a:p>
        </p:txBody>
      </p:sp>
      <p:sp>
        <p:nvSpPr>
          <p:cNvPr id="2" name="矩形 1"/>
          <p:cNvSpPr/>
          <p:nvPr/>
        </p:nvSpPr>
        <p:spPr>
          <a:xfrm>
            <a:off x="549073" y="735026"/>
            <a:ext cx="8055376" cy="400110"/>
          </a:xfrm>
          <a:prstGeom prst="rect">
            <a:avLst/>
          </a:prstGeom>
        </p:spPr>
        <p:txBody>
          <a:bodyPr wrap="square">
            <a:spAutoFit/>
          </a:bodyPr>
          <a:lstStyle/>
          <a:p>
            <a:r>
              <a:rPr lang="zh-CN" altLang="zh-CN" sz="2000" b="1" dirty="0"/>
              <a:t>二、大学生情绪问题的表现</a:t>
            </a:r>
            <a:endParaRPr lang="zh-CN" altLang="zh-CN" sz="2000" dirty="0"/>
          </a:p>
        </p:txBody>
      </p:sp>
      <p:sp>
        <p:nvSpPr>
          <p:cNvPr id="6" name="矩形 5"/>
          <p:cNvSpPr/>
          <p:nvPr/>
        </p:nvSpPr>
        <p:spPr>
          <a:xfrm>
            <a:off x="549073" y="1135136"/>
            <a:ext cx="8055376" cy="2862322"/>
          </a:xfrm>
          <a:prstGeom prst="rect">
            <a:avLst/>
          </a:prstGeom>
        </p:spPr>
        <p:txBody>
          <a:bodyPr wrap="square">
            <a:spAutoFit/>
          </a:bodyPr>
          <a:lstStyle/>
          <a:p>
            <a:r>
              <a:rPr lang="en-US" altLang="zh-CN" sz="2000" dirty="0"/>
              <a:t>3.</a:t>
            </a:r>
            <a:r>
              <a:rPr lang="zh-CN" altLang="zh-CN" sz="2000" dirty="0"/>
              <a:t>愤怒</a:t>
            </a:r>
          </a:p>
          <a:p>
            <a:r>
              <a:rPr lang="zh-CN" altLang="zh-CN" sz="2000" dirty="0"/>
              <a:t>愤怒是由于客观事物与人的主观愿望相违背，或因愿望无法实现时，人们内心产生的一种激烈的情绪反应。心理学研究表明，当愤怒发生时，可能导致人体心跳加快、心律失常、高血压等躯体性疾病，同时还会使人的自制力减弱甚至丧失，思维受阻、行为冲动，甚至干出一些事后后悔不迭的蠢事或造成不可挽回的损失。</a:t>
            </a:r>
          </a:p>
          <a:p>
            <a:r>
              <a:rPr lang="zh-CN" altLang="zh-CN" sz="2000" dirty="0"/>
              <a:t>愤怒是大学生常见的一种消极情绪。处于精力充沛、血气方刚的青年时期的大学生，在情绪、情感发展上往往容易产生好激动、易动怒的特点。</a:t>
            </a:r>
          </a:p>
        </p:txBody>
      </p:sp>
    </p:spTree>
    <p:extLst>
      <p:ext uri="{BB962C8B-B14F-4D97-AF65-F5344CB8AC3E}">
        <p14:creationId xmlns:p14="http://schemas.microsoft.com/office/powerpoint/2010/main" val="1987699752"/>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445495"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的情绪特点及表现</a:t>
            </a:r>
          </a:p>
        </p:txBody>
      </p:sp>
      <p:sp>
        <p:nvSpPr>
          <p:cNvPr id="2" name="矩形 1"/>
          <p:cNvSpPr/>
          <p:nvPr/>
        </p:nvSpPr>
        <p:spPr>
          <a:xfrm>
            <a:off x="549073" y="735026"/>
            <a:ext cx="8055376" cy="400110"/>
          </a:xfrm>
          <a:prstGeom prst="rect">
            <a:avLst/>
          </a:prstGeom>
        </p:spPr>
        <p:txBody>
          <a:bodyPr wrap="square">
            <a:spAutoFit/>
          </a:bodyPr>
          <a:lstStyle/>
          <a:p>
            <a:r>
              <a:rPr lang="zh-CN" altLang="zh-CN" sz="2000" b="1" dirty="0"/>
              <a:t>二、大学生情绪问题的表现</a:t>
            </a:r>
            <a:endParaRPr lang="zh-CN" altLang="zh-CN" sz="2000" dirty="0"/>
          </a:p>
        </p:txBody>
      </p:sp>
      <p:sp>
        <p:nvSpPr>
          <p:cNvPr id="6" name="矩形 5"/>
          <p:cNvSpPr/>
          <p:nvPr/>
        </p:nvSpPr>
        <p:spPr>
          <a:xfrm>
            <a:off x="549073" y="1135136"/>
            <a:ext cx="8055376" cy="2862322"/>
          </a:xfrm>
          <a:prstGeom prst="rect">
            <a:avLst/>
          </a:prstGeom>
        </p:spPr>
        <p:txBody>
          <a:bodyPr wrap="square">
            <a:spAutoFit/>
          </a:bodyPr>
          <a:lstStyle/>
          <a:p>
            <a:r>
              <a:rPr lang="en-US" altLang="zh-CN" sz="2000" dirty="0"/>
              <a:t>4.</a:t>
            </a:r>
            <a:r>
              <a:rPr lang="zh-CN" altLang="zh-CN" sz="2000" dirty="0"/>
              <a:t>忌妒</a:t>
            </a:r>
          </a:p>
          <a:p>
            <a:r>
              <a:rPr lang="zh-CN" altLang="zh-CN" sz="2000" dirty="0"/>
              <a:t>忌妒是指因他人在某些方面胜过自己而引起的不快甚至是痛苦的情绪体验。西班牙作家塞万提斯说：“忌妒真是万恶的根源，美德的蟊贼。”</a:t>
            </a:r>
          </a:p>
          <a:p>
            <a:r>
              <a:rPr lang="zh-CN" altLang="zh-CN" sz="2000" dirty="0"/>
              <a:t>忌妒是自尊心的一种异常表现，在大学生中普遍存在。具体表现为当看到他人的学识能力、品行荣誉甚至穿着打扮超过自己时，内心产生不平、痛苦、愤怒等感觉；当别人身陷不幸或处于困境时则幸灾乐祸，甚至落井下石，在人后恶语中伤、诽谤。忌妒是一种情绪障碍，它扭曲人的心灵，妨碍人与人之间正常真诚的交往。</a:t>
            </a:r>
          </a:p>
        </p:txBody>
      </p:sp>
    </p:spTree>
    <p:extLst>
      <p:ext uri="{BB962C8B-B14F-4D97-AF65-F5344CB8AC3E}">
        <p14:creationId xmlns:p14="http://schemas.microsoft.com/office/powerpoint/2010/main" val="1394238427"/>
      </p:ext>
    </p:extLst>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445495"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的情绪特点及表现</a:t>
            </a:r>
          </a:p>
        </p:txBody>
      </p:sp>
      <p:sp>
        <p:nvSpPr>
          <p:cNvPr id="2" name="矩形 1"/>
          <p:cNvSpPr/>
          <p:nvPr/>
        </p:nvSpPr>
        <p:spPr>
          <a:xfrm>
            <a:off x="549073" y="735026"/>
            <a:ext cx="8055376" cy="400110"/>
          </a:xfrm>
          <a:prstGeom prst="rect">
            <a:avLst/>
          </a:prstGeom>
        </p:spPr>
        <p:txBody>
          <a:bodyPr wrap="square">
            <a:spAutoFit/>
          </a:bodyPr>
          <a:lstStyle/>
          <a:p>
            <a:r>
              <a:rPr lang="zh-CN" altLang="zh-CN" sz="2000" b="1" dirty="0"/>
              <a:t>二、大学生情绪问题的表现</a:t>
            </a:r>
            <a:endParaRPr lang="zh-CN" altLang="zh-CN" sz="2000" dirty="0"/>
          </a:p>
        </p:txBody>
      </p:sp>
      <p:sp>
        <p:nvSpPr>
          <p:cNvPr id="6" name="矩形 5"/>
          <p:cNvSpPr/>
          <p:nvPr/>
        </p:nvSpPr>
        <p:spPr>
          <a:xfrm>
            <a:off x="549073" y="1135136"/>
            <a:ext cx="8055376" cy="2246769"/>
          </a:xfrm>
          <a:prstGeom prst="rect">
            <a:avLst/>
          </a:prstGeom>
        </p:spPr>
        <p:txBody>
          <a:bodyPr wrap="square">
            <a:spAutoFit/>
          </a:bodyPr>
          <a:lstStyle/>
          <a:p>
            <a:r>
              <a:rPr lang="en-US" altLang="zh-CN" sz="2000" dirty="0"/>
              <a:t>5.</a:t>
            </a:r>
            <a:r>
              <a:rPr lang="zh-CN" altLang="zh-CN" sz="2000" dirty="0"/>
              <a:t>冷漠</a:t>
            </a:r>
          </a:p>
          <a:p>
            <a:r>
              <a:rPr lang="zh-CN" altLang="zh-CN" sz="2000" dirty="0"/>
              <a:t>冷漠是指人对外界刺激缺乏相应的情感反应，对生活中的悲欢离合都无动于衷。它是一种凡事漠不关心、冷淡、退让的消极情绪体验。</a:t>
            </a:r>
          </a:p>
          <a:p>
            <a:r>
              <a:rPr lang="zh-CN" altLang="zh-CN" sz="2000" dirty="0"/>
              <a:t>冷漠与退缩一样，是一种消极情绪的内化而非外显的行为，事实上，冷漠比攻击更可怕。冷漠会带来责任感的下降、生活意义的缺失与自我价值的放弃。可以说，它是一种有百害而无一利的消极情绪体验。冷漠的形成多数与人生重大生活事件有关，也与个体的生活经历有关。</a:t>
            </a:r>
          </a:p>
        </p:txBody>
      </p:sp>
    </p:spTree>
    <p:extLst>
      <p:ext uri="{BB962C8B-B14F-4D97-AF65-F5344CB8AC3E}">
        <p14:creationId xmlns:p14="http://schemas.microsoft.com/office/powerpoint/2010/main" val="3094083144"/>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445495"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的情绪特点及表现</a:t>
            </a:r>
          </a:p>
        </p:txBody>
      </p:sp>
      <p:sp>
        <p:nvSpPr>
          <p:cNvPr id="2" name="矩形 1"/>
          <p:cNvSpPr/>
          <p:nvPr/>
        </p:nvSpPr>
        <p:spPr>
          <a:xfrm>
            <a:off x="549073" y="735026"/>
            <a:ext cx="8055376" cy="400110"/>
          </a:xfrm>
          <a:prstGeom prst="rect">
            <a:avLst/>
          </a:prstGeom>
        </p:spPr>
        <p:txBody>
          <a:bodyPr wrap="square">
            <a:spAutoFit/>
          </a:bodyPr>
          <a:lstStyle/>
          <a:p>
            <a:r>
              <a:rPr lang="zh-CN" altLang="zh-CN" sz="2000" b="1" dirty="0"/>
              <a:t>三、大学生情绪问题产生的原因</a:t>
            </a:r>
            <a:endParaRPr lang="zh-CN" altLang="zh-CN" sz="2000" dirty="0"/>
          </a:p>
        </p:txBody>
      </p:sp>
      <p:sp>
        <p:nvSpPr>
          <p:cNvPr id="6" name="矩形 5"/>
          <p:cNvSpPr/>
          <p:nvPr/>
        </p:nvSpPr>
        <p:spPr>
          <a:xfrm>
            <a:off x="549073" y="1135136"/>
            <a:ext cx="8055376" cy="400110"/>
          </a:xfrm>
          <a:prstGeom prst="rect">
            <a:avLst/>
          </a:prstGeom>
        </p:spPr>
        <p:txBody>
          <a:bodyPr wrap="square">
            <a:spAutoFit/>
          </a:bodyPr>
          <a:lstStyle/>
          <a:p>
            <a:r>
              <a:rPr lang="en-US" altLang="zh-CN" sz="2000" dirty="0"/>
              <a:t>1.</a:t>
            </a:r>
            <a:r>
              <a:rPr lang="zh-CN" altLang="zh-CN" sz="2000" dirty="0"/>
              <a:t>客观因素</a:t>
            </a:r>
          </a:p>
        </p:txBody>
      </p:sp>
      <p:sp>
        <p:nvSpPr>
          <p:cNvPr id="5" name="矩形 4"/>
          <p:cNvSpPr/>
          <p:nvPr/>
        </p:nvSpPr>
        <p:spPr>
          <a:xfrm>
            <a:off x="549073" y="1535246"/>
            <a:ext cx="8055376" cy="3046988"/>
          </a:xfrm>
          <a:prstGeom prst="rect">
            <a:avLst/>
          </a:prstGeom>
        </p:spPr>
        <p:txBody>
          <a:bodyPr wrap="square">
            <a:spAutoFit/>
          </a:bodyPr>
          <a:lstStyle/>
          <a:p>
            <a:r>
              <a:rPr lang="en-US" altLang="zh-CN" sz="1600" dirty="0"/>
              <a:t>(1)</a:t>
            </a:r>
            <a:r>
              <a:rPr lang="zh-CN" altLang="zh-CN" sz="1600" dirty="0"/>
              <a:t>社会环境</a:t>
            </a:r>
          </a:p>
          <a:p>
            <a:r>
              <a:rPr lang="zh-CN" altLang="zh-CN" sz="1600" dirty="0"/>
              <a:t>随着社会主义市场经济体制的建立和发展、竞争机制的引入、生活节奏的加快、传统价值观念的嬗变以及社会转型时期职工下岗、社会治安和贫富差距拉大等社会问题的出现，这些社会环境因素给社会阅历浅、心理应对和承受能力弱的大学生带来了很大的冲击，容易引发大学生心理与行为的严重失调，导致其产生不良情绪。</a:t>
            </a:r>
          </a:p>
          <a:p>
            <a:r>
              <a:rPr lang="en-US" altLang="zh-CN" sz="1600" dirty="0"/>
              <a:t> (2)</a:t>
            </a:r>
            <a:r>
              <a:rPr lang="zh-CN" altLang="zh-CN" sz="1600" dirty="0"/>
              <a:t>学校环境</a:t>
            </a:r>
          </a:p>
          <a:p>
            <a:r>
              <a:rPr lang="zh-CN" altLang="zh-CN" sz="1600" dirty="0"/>
              <a:t>就学校环境来看，随着我国高校教育体制改革的深入，只重学习成绩或一纸文凭的时代将永远成为历史。高校为了适应市场的需要、提高自身办学的水平、培养优秀人才，对学生的学习、综合素质等方面的要求也变得更高，并制定了完善的考核标准。</a:t>
            </a:r>
          </a:p>
          <a:p>
            <a:r>
              <a:rPr lang="en-US" altLang="zh-CN" sz="1600" dirty="0"/>
              <a:t>(3)</a:t>
            </a:r>
            <a:r>
              <a:rPr lang="zh-CN" altLang="zh-CN" sz="1600" dirty="0"/>
              <a:t>家庭环境</a:t>
            </a:r>
          </a:p>
          <a:p>
            <a:r>
              <a:rPr lang="zh-CN" altLang="zh-CN" sz="1600" dirty="0"/>
              <a:t>家庭是人才成长的启蒙学校，家庭的经济状况，家长的教育态度、内容与方式，家庭成员之间的亲疏关系，对学生情绪、情感水平的培养起着非常重要的影响。</a:t>
            </a:r>
          </a:p>
        </p:txBody>
      </p:sp>
    </p:spTree>
    <p:extLst>
      <p:ext uri="{BB962C8B-B14F-4D97-AF65-F5344CB8AC3E}">
        <p14:creationId xmlns:p14="http://schemas.microsoft.com/office/powerpoint/2010/main" val="1065526258"/>
      </p:ext>
    </p:extLst>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445495"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的情绪特点及表现</a:t>
            </a:r>
          </a:p>
        </p:txBody>
      </p:sp>
      <p:sp>
        <p:nvSpPr>
          <p:cNvPr id="2" name="矩形 1"/>
          <p:cNvSpPr/>
          <p:nvPr/>
        </p:nvSpPr>
        <p:spPr>
          <a:xfrm>
            <a:off x="549073" y="735026"/>
            <a:ext cx="8055376" cy="400110"/>
          </a:xfrm>
          <a:prstGeom prst="rect">
            <a:avLst/>
          </a:prstGeom>
        </p:spPr>
        <p:txBody>
          <a:bodyPr wrap="square">
            <a:spAutoFit/>
          </a:bodyPr>
          <a:lstStyle/>
          <a:p>
            <a:r>
              <a:rPr lang="zh-CN" altLang="zh-CN" sz="2000" b="1" dirty="0"/>
              <a:t>三、大学生情绪问题产生的原因</a:t>
            </a:r>
            <a:endParaRPr lang="zh-CN" altLang="zh-CN" sz="2000" dirty="0"/>
          </a:p>
        </p:txBody>
      </p:sp>
      <p:sp>
        <p:nvSpPr>
          <p:cNvPr id="6" name="矩形 5"/>
          <p:cNvSpPr/>
          <p:nvPr/>
        </p:nvSpPr>
        <p:spPr>
          <a:xfrm>
            <a:off x="549073" y="1135136"/>
            <a:ext cx="8055376" cy="400110"/>
          </a:xfrm>
          <a:prstGeom prst="rect">
            <a:avLst/>
          </a:prstGeom>
        </p:spPr>
        <p:txBody>
          <a:bodyPr wrap="square">
            <a:spAutoFit/>
          </a:bodyPr>
          <a:lstStyle/>
          <a:p>
            <a:r>
              <a:rPr lang="en-US" altLang="zh-CN" sz="2000" dirty="0"/>
              <a:t>2.</a:t>
            </a:r>
            <a:r>
              <a:rPr lang="zh-CN" altLang="zh-CN" sz="2000" dirty="0"/>
              <a:t>主观因素</a:t>
            </a:r>
          </a:p>
        </p:txBody>
      </p:sp>
      <p:sp>
        <p:nvSpPr>
          <p:cNvPr id="5" name="矩形 4"/>
          <p:cNvSpPr/>
          <p:nvPr/>
        </p:nvSpPr>
        <p:spPr>
          <a:xfrm>
            <a:off x="549073" y="1535246"/>
            <a:ext cx="8055376" cy="1938992"/>
          </a:xfrm>
          <a:prstGeom prst="rect">
            <a:avLst/>
          </a:prstGeom>
        </p:spPr>
        <p:txBody>
          <a:bodyPr wrap="square">
            <a:spAutoFit/>
          </a:bodyPr>
          <a:lstStyle/>
          <a:p>
            <a:r>
              <a:rPr lang="en-US" altLang="zh-CN" sz="2000" dirty="0"/>
              <a:t>(1)</a:t>
            </a:r>
            <a:r>
              <a:rPr lang="zh-CN" altLang="zh-CN" sz="2000" dirty="0"/>
              <a:t>不能正确地评价</a:t>
            </a:r>
            <a:r>
              <a:rPr lang="zh-CN" altLang="zh-CN" sz="2000" dirty="0" smtClean="0"/>
              <a:t>自我</a:t>
            </a:r>
            <a:endParaRPr lang="en-US" altLang="zh-CN" sz="2000" dirty="0" smtClean="0"/>
          </a:p>
          <a:p>
            <a:r>
              <a:rPr lang="en-US" altLang="zh-CN" sz="2000" dirty="0" smtClean="0"/>
              <a:t>(</a:t>
            </a:r>
            <a:r>
              <a:rPr lang="en-US" altLang="zh-CN" sz="2000" dirty="0"/>
              <a:t>2)</a:t>
            </a:r>
            <a:r>
              <a:rPr lang="zh-CN" altLang="zh-CN" sz="2000" dirty="0"/>
              <a:t>依赖性与自主性的矛盾</a:t>
            </a:r>
          </a:p>
          <a:p>
            <a:r>
              <a:rPr lang="en-US" altLang="zh-CN" sz="2000" dirty="0" smtClean="0"/>
              <a:t>(</a:t>
            </a:r>
            <a:r>
              <a:rPr lang="en-US" altLang="zh-CN" sz="2000" dirty="0"/>
              <a:t>3)</a:t>
            </a:r>
            <a:r>
              <a:rPr lang="zh-CN" altLang="zh-CN" sz="2000" dirty="0"/>
              <a:t>期望值与现实状况的反差</a:t>
            </a:r>
          </a:p>
          <a:p>
            <a:r>
              <a:rPr lang="en-US" altLang="zh-CN" sz="2000" dirty="0"/>
              <a:t>(4)</a:t>
            </a:r>
            <a:r>
              <a:rPr lang="zh-CN" altLang="zh-CN" sz="2000" dirty="0"/>
              <a:t>性和恋爱引起的情绪波动</a:t>
            </a:r>
            <a:r>
              <a:rPr lang="en-US" altLang="zh-CN" sz="2000" dirty="0"/>
              <a:t>.</a:t>
            </a:r>
            <a:endParaRPr lang="zh-CN" altLang="zh-CN" sz="2000" dirty="0"/>
          </a:p>
          <a:p>
            <a:r>
              <a:rPr lang="en-US" altLang="zh-CN" sz="2000" dirty="0"/>
              <a:t>(5)</a:t>
            </a:r>
            <a:r>
              <a:rPr lang="zh-CN" altLang="zh-CN" sz="2000" dirty="0"/>
              <a:t>人际交往的受挫</a:t>
            </a:r>
          </a:p>
          <a:p>
            <a:r>
              <a:rPr lang="en-US" altLang="zh-CN" sz="2000" dirty="0"/>
              <a:t>(6)</a:t>
            </a:r>
            <a:r>
              <a:rPr lang="zh-CN" altLang="zh-CN" sz="2000" dirty="0"/>
              <a:t>重要</a:t>
            </a:r>
            <a:r>
              <a:rPr lang="zh-CN" altLang="zh-CN" sz="2000" dirty="0" smtClean="0"/>
              <a:t>丧失</a:t>
            </a:r>
            <a:endParaRPr lang="zh-CN" altLang="zh-CN" sz="2000" dirty="0"/>
          </a:p>
        </p:txBody>
      </p:sp>
    </p:spTree>
    <p:extLst>
      <p:ext uri="{BB962C8B-B14F-4D97-AF65-F5344CB8AC3E}">
        <p14:creationId xmlns:p14="http://schemas.microsoft.com/office/powerpoint/2010/main" val="2525023106"/>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2325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情绪</a:t>
            </a:r>
            <a:r>
              <a:rPr lang="zh-CN" altLang="zh-CN" sz="1800" b="1" dirty="0">
                <a:latin typeface="微软雅黑" pitchFamily="34" charset="-122"/>
                <a:ea typeface="微软雅黑" pitchFamily="34" charset="-122"/>
              </a:rPr>
              <a:t>控制</a:t>
            </a:r>
          </a:p>
        </p:txBody>
      </p:sp>
      <p:sp>
        <p:nvSpPr>
          <p:cNvPr id="2" name="矩形 1"/>
          <p:cNvSpPr/>
          <p:nvPr/>
        </p:nvSpPr>
        <p:spPr>
          <a:xfrm>
            <a:off x="549073" y="735026"/>
            <a:ext cx="8055376" cy="400110"/>
          </a:xfrm>
          <a:prstGeom prst="rect">
            <a:avLst/>
          </a:prstGeom>
        </p:spPr>
        <p:txBody>
          <a:bodyPr wrap="square">
            <a:spAutoFit/>
          </a:bodyPr>
          <a:lstStyle/>
          <a:p>
            <a:r>
              <a:rPr lang="zh-CN" altLang="zh-CN" sz="2000" b="1" dirty="0" smtClean="0"/>
              <a:t>一</a:t>
            </a:r>
            <a:r>
              <a:rPr lang="zh-CN" altLang="zh-CN" sz="2000" b="1" dirty="0"/>
              <a:t>、情绪与健康</a:t>
            </a:r>
            <a:endParaRPr lang="zh-CN" altLang="zh-CN" sz="2000" dirty="0"/>
          </a:p>
        </p:txBody>
      </p:sp>
      <p:sp>
        <p:nvSpPr>
          <p:cNvPr id="6" name="矩形 5"/>
          <p:cNvSpPr/>
          <p:nvPr/>
        </p:nvSpPr>
        <p:spPr>
          <a:xfrm>
            <a:off x="549073" y="1135136"/>
            <a:ext cx="8055376" cy="1938992"/>
          </a:xfrm>
          <a:prstGeom prst="rect">
            <a:avLst/>
          </a:prstGeom>
        </p:spPr>
        <p:txBody>
          <a:bodyPr wrap="square">
            <a:spAutoFit/>
          </a:bodyPr>
          <a:lstStyle/>
          <a:p>
            <a:r>
              <a:rPr lang="zh-CN" altLang="zh-CN" sz="2000" dirty="0"/>
              <a:t>情绪问题在心理健康中占有比较重要的地位。情绪不仅可以致病，而且也可以治病。不良的情绪既可导致心理疾病，还可导致生理疾病：良好的情绪既可治疗心理疾病，还可治疗生理疾病。早在</a:t>
            </a:r>
            <a:r>
              <a:rPr lang="en-US" altLang="zh-CN" sz="2000" dirty="0"/>
              <a:t>2000</a:t>
            </a:r>
            <a:r>
              <a:rPr lang="zh-CN" altLang="zh-CN" sz="2000" dirty="0"/>
              <a:t>多年前，《黄帝内经》就运用了阴阳五行学说，阐述了各种情绪之间的相克关系，如：“悲胜怒”“恐胜喜”“怒胜思”“喜胜忧”“思胜恐”，对调控情绪做了很有价值的探索。</a:t>
            </a:r>
          </a:p>
        </p:txBody>
      </p:sp>
    </p:spTree>
    <p:extLst>
      <p:ext uri="{BB962C8B-B14F-4D97-AF65-F5344CB8AC3E}">
        <p14:creationId xmlns:p14="http://schemas.microsoft.com/office/powerpoint/2010/main" val="3148446628"/>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83568" y="1455421"/>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第一节 学习心理概述</a:t>
            </a:r>
          </a:p>
        </p:txBody>
      </p:sp>
      <p:sp>
        <p:nvSpPr>
          <p:cNvPr id="4" name="椭圆 3"/>
          <p:cNvSpPr/>
          <p:nvPr/>
        </p:nvSpPr>
        <p:spPr>
          <a:xfrm>
            <a:off x="6451568" y="964317"/>
            <a:ext cx="2692432" cy="269243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6959093" y="1814243"/>
            <a:ext cx="1677382" cy="992579"/>
          </a:xfrm>
          <a:prstGeom prst="rect">
            <a:avLst/>
          </a:prstGeom>
          <a:noFill/>
        </p:spPr>
        <p:txBody>
          <a:bodyPr wrap="none" lIns="68580" tIns="34290" rIns="68580" bIns="34290" rtlCol="0">
            <a:spAutoFit/>
          </a:bodyPr>
          <a:lstStyle/>
          <a:p>
            <a:r>
              <a:rPr lang="zh-CN" altLang="en-US" sz="6000" dirty="0" smtClean="0">
                <a:solidFill>
                  <a:srgbClr val="00B050"/>
                </a:solidFill>
                <a:latin typeface="AvantGarde Md BT" pitchFamily="34" charset="0"/>
                <a:ea typeface="微软雅黑" pitchFamily="34" charset="-122"/>
              </a:rPr>
              <a:t>目录</a:t>
            </a:r>
            <a:endParaRPr lang="en-US" altLang="zh-CN" sz="6000" dirty="0">
              <a:solidFill>
                <a:srgbClr val="00B050"/>
              </a:solidFill>
              <a:latin typeface="AvantGarde Md BT" pitchFamily="34" charset="0"/>
              <a:ea typeface="微软雅黑" pitchFamily="34" charset="-122"/>
            </a:endParaRPr>
          </a:p>
        </p:txBody>
      </p:sp>
      <p:sp>
        <p:nvSpPr>
          <p:cNvPr id="11" name="矩形 10"/>
          <p:cNvSpPr/>
          <p:nvPr/>
        </p:nvSpPr>
        <p:spPr>
          <a:xfrm>
            <a:off x="683568" y="2142173"/>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第二</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大学</a:t>
            </a:r>
            <a:r>
              <a:rPr lang="zh-CN" altLang="zh-CN" sz="2400" b="1" dirty="0">
                <a:latin typeface="微软雅黑" pitchFamily="34" charset="-122"/>
                <a:ea typeface="微软雅黑" pitchFamily="34" charset="-122"/>
              </a:rPr>
              <a:t>学习与学业规划</a:t>
            </a:r>
          </a:p>
        </p:txBody>
      </p:sp>
      <p:sp>
        <p:nvSpPr>
          <p:cNvPr id="12" name="矩形 11"/>
          <p:cNvSpPr/>
          <p:nvPr/>
        </p:nvSpPr>
        <p:spPr>
          <a:xfrm>
            <a:off x="683568" y="2828925"/>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第三</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大学生</a:t>
            </a:r>
            <a:r>
              <a:rPr lang="zh-CN" altLang="zh-CN" sz="2400" b="1" dirty="0">
                <a:latin typeface="微软雅黑" pitchFamily="34" charset="-122"/>
                <a:ea typeface="微软雅黑" pitchFamily="34" charset="-122"/>
              </a:rPr>
              <a:t>常见的学习心理问题</a:t>
            </a:r>
          </a:p>
        </p:txBody>
      </p:sp>
    </p:spTree>
    <p:extLst>
      <p:ext uri="{BB962C8B-B14F-4D97-AF65-F5344CB8AC3E}">
        <p14:creationId xmlns:p14="http://schemas.microsoft.com/office/powerpoint/2010/main" val="78654019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6" presetClass="entr" presetSubtype="37"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outVertical)">
                                      <p:cBhvr>
                                        <p:cTn id="18" dur="500"/>
                                        <p:tgtEl>
                                          <p:spTgt spid="6"/>
                                        </p:tgtEl>
                                      </p:cBhvr>
                                    </p:animEffect>
                                  </p:childTnLst>
                                </p:cTn>
                              </p:par>
                            </p:childTnLst>
                          </p:cTn>
                        </p:par>
                        <p:par>
                          <p:cTn id="19" fill="hold">
                            <p:stCondLst>
                              <p:cond delay="2500"/>
                            </p:stCondLst>
                            <p:childTnLst>
                              <p:par>
                                <p:cTn id="20" presetID="16" presetClass="entr" presetSubtype="37"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outVertical)">
                                      <p:cBhvr>
                                        <p:cTn id="22" dur="500"/>
                                        <p:tgtEl>
                                          <p:spTgt spid="11"/>
                                        </p:tgtEl>
                                      </p:cBhvr>
                                    </p:animEffect>
                                  </p:childTnLst>
                                </p:cTn>
                              </p:par>
                            </p:childTnLst>
                          </p:cTn>
                        </p:par>
                        <p:par>
                          <p:cTn id="23" fill="hold">
                            <p:stCondLst>
                              <p:cond delay="3000"/>
                            </p:stCondLst>
                            <p:childTnLst>
                              <p:par>
                                <p:cTn id="24" presetID="16" presetClass="entr" presetSubtype="37"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outVertic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22" grpId="0"/>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2325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情绪</a:t>
            </a:r>
            <a:r>
              <a:rPr lang="zh-CN" altLang="zh-CN" sz="1800" b="1" dirty="0">
                <a:latin typeface="微软雅黑" pitchFamily="34" charset="-122"/>
                <a:ea typeface="微软雅黑" pitchFamily="34" charset="-122"/>
              </a:rPr>
              <a:t>控制</a:t>
            </a:r>
          </a:p>
        </p:txBody>
      </p:sp>
      <p:sp>
        <p:nvSpPr>
          <p:cNvPr id="2" name="矩形 1"/>
          <p:cNvSpPr/>
          <p:nvPr/>
        </p:nvSpPr>
        <p:spPr>
          <a:xfrm>
            <a:off x="549073" y="735026"/>
            <a:ext cx="8055376" cy="400110"/>
          </a:xfrm>
          <a:prstGeom prst="rect">
            <a:avLst/>
          </a:prstGeom>
        </p:spPr>
        <p:txBody>
          <a:bodyPr wrap="square">
            <a:spAutoFit/>
          </a:bodyPr>
          <a:lstStyle/>
          <a:p>
            <a:r>
              <a:rPr lang="en-US" altLang="zh-CN" sz="2000" b="1" dirty="0"/>
              <a:t> </a:t>
            </a:r>
            <a:r>
              <a:rPr lang="zh-CN" altLang="zh-CN" sz="2000" b="1" dirty="0"/>
              <a:t>二、情绪的调控</a:t>
            </a:r>
            <a:endParaRPr lang="zh-CN" altLang="zh-CN" sz="2000" dirty="0"/>
          </a:p>
        </p:txBody>
      </p:sp>
      <p:sp>
        <p:nvSpPr>
          <p:cNvPr id="6" name="矩形 5"/>
          <p:cNvSpPr/>
          <p:nvPr/>
        </p:nvSpPr>
        <p:spPr>
          <a:xfrm>
            <a:off x="549072" y="1135136"/>
            <a:ext cx="8271399" cy="3170099"/>
          </a:xfrm>
          <a:prstGeom prst="rect">
            <a:avLst/>
          </a:prstGeom>
        </p:spPr>
        <p:txBody>
          <a:bodyPr wrap="square">
            <a:spAutoFit/>
          </a:bodyPr>
          <a:lstStyle/>
          <a:p>
            <a:r>
              <a:rPr lang="zh-CN" altLang="zh-CN" sz="2000" dirty="0"/>
              <a:t>一是培养乐观向上、积极进取的人生观；</a:t>
            </a:r>
          </a:p>
          <a:p>
            <a:r>
              <a:rPr lang="zh-CN" altLang="zh-CN" sz="2000" dirty="0"/>
              <a:t>二是培养广泛的兴趣爱好与主观幸福感，热爱生活；</a:t>
            </a:r>
          </a:p>
          <a:p>
            <a:r>
              <a:rPr lang="zh-CN" altLang="zh-CN" sz="2000" dirty="0"/>
              <a:t>三是注重沟通的艺术，学会与人合作，建立宽厚的人际关系；</a:t>
            </a:r>
          </a:p>
          <a:p>
            <a:r>
              <a:rPr lang="zh-CN" altLang="zh-CN" sz="2000" dirty="0"/>
              <a:t>四是悦纳自己，用赞赏的目光看待自己；</a:t>
            </a:r>
          </a:p>
          <a:p>
            <a:r>
              <a:rPr lang="zh-CN" altLang="zh-CN" sz="2000" dirty="0"/>
              <a:t>五是宽容别人，不苛求别人；</a:t>
            </a:r>
          </a:p>
          <a:p>
            <a:r>
              <a:rPr lang="zh-CN" altLang="zh-CN" sz="2000" dirty="0"/>
              <a:t>六是学会忘记过去的失败及其对自己的伤害；</a:t>
            </a:r>
          </a:p>
          <a:p>
            <a:r>
              <a:rPr lang="zh-CN" altLang="zh-CN" sz="2000" dirty="0"/>
              <a:t>七是避免过分自责；</a:t>
            </a:r>
          </a:p>
          <a:p>
            <a:r>
              <a:rPr lang="zh-CN" altLang="zh-CN" sz="2000" dirty="0"/>
              <a:t>八是善于控制自己的情绪，并学会消化负面情绪；</a:t>
            </a:r>
          </a:p>
          <a:p>
            <a:r>
              <a:rPr lang="zh-CN" altLang="zh-CN" sz="2000" dirty="0"/>
              <a:t>九是不要随意扩大某事的严重性，尽可能做到“大事化小，小事化了”；</a:t>
            </a:r>
          </a:p>
          <a:p>
            <a:r>
              <a:rPr lang="zh-CN" altLang="zh-CN" sz="2000" dirty="0"/>
              <a:t>十是学会忽略对自己不利的事情，以避免因此引起的负面情绪体验。</a:t>
            </a:r>
          </a:p>
        </p:txBody>
      </p:sp>
    </p:spTree>
    <p:extLst>
      <p:ext uri="{BB962C8B-B14F-4D97-AF65-F5344CB8AC3E}">
        <p14:creationId xmlns:p14="http://schemas.microsoft.com/office/powerpoint/2010/main" val="497853130"/>
      </p:ext>
    </p:extLst>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2325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情绪</a:t>
            </a:r>
            <a:r>
              <a:rPr lang="zh-CN" altLang="zh-CN" sz="1800" b="1" dirty="0">
                <a:latin typeface="微软雅黑" pitchFamily="34" charset="-122"/>
                <a:ea typeface="微软雅黑" pitchFamily="34" charset="-122"/>
              </a:rPr>
              <a:t>控制</a:t>
            </a:r>
          </a:p>
        </p:txBody>
      </p:sp>
      <p:sp>
        <p:nvSpPr>
          <p:cNvPr id="2" name="矩形 1"/>
          <p:cNvSpPr/>
          <p:nvPr/>
        </p:nvSpPr>
        <p:spPr>
          <a:xfrm>
            <a:off x="549073" y="735026"/>
            <a:ext cx="8055376" cy="400110"/>
          </a:xfrm>
          <a:prstGeom prst="rect">
            <a:avLst/>
          </a:prstGeom>
        </p:spPr>
        <p:txBody>
          <a:bodyPr wrap="square">
            <a:spAutoFit/>
          </a:bodyPr>
          <a:lstStyle/>
          <a:p>
            <a:r>
              <a:rPr lang="en-US" altLang="zh-CN" sz="2000" dirty="0"/>
              <a:t>1.</a:t>
            </a:r>
            <a:r>
              <a:rPr lang="zh-CN" altLang="zh-CN" sz="2000" dirty="0"/>
              <a:t>理性情绪疗法</a:t>
            </a:r>
          </a:p>
        </p:txBody>
      </p:sp>
      <p:sp>
        <p:nvSpPr>
          <p:cNvPr id="6" name="矩形 5"/>
          <p:cNvSpPr/>
          <p:nvPr/>
        </p:nvSpPr>
        <p:spPr>
          <a:xfrm>
            <a:off x="549072" y="1135136"/>
            <a:ext cx="8271399" cy="3293209"/>
          </a:xfrm>
          <a:prstGeom prst="rect">
            <a:avLst/>
          </a:prstGeom>
        </p:spPr>
        <p:txBody>
          <a:bodyPr wrap="square">
            <a:spAutoFit/>
          </a:bodyPr>
          <a:lstStyle/>
          <a:p>
            <a:r>
              <a:rPr lang="en-US" altLang="zh-CN" sz="1600" dirty="0"/>
              <a:t>(1)</a:t>
            </a:r>
            <a:r>
              <a:rPr lang="zh-CN" altLang="zh-CN" sz="1600" dirty="0"/>
              <a:t>每个人都应该得到在自己生活环境中对自己重要的人的喜爱与赞许；</a:t>
            </a:r>
          </a:p>
          <a:p>
            <a:r>
              <a:rPr lang="en-US" altLang="zh-CN" sz="1600" dirty="0"/>
              <a:t>(2)</a:t>
            </a:r>
            <a:r>
              <a:rPr lang="zh-CN" altLang="zh-CN" sz="1600" dirty="0"/>
              <a:t>每个人都必须能力十足，在各方面有成就，这样的人才是有价值的；</a:t>
            </a:r>
          </a:p>
          <a:p>
            <a:r>
              <a:rPr lang="en-US" altLang="zh-CN" sz="1600" dirty="0"/>
              <a:t>(3)</a:t>
            </a:r>
            <a:r>
              <a:rPr lang="zh-CN" altLang="zh-CN" sz="1600" dirty="0"/>
              <a:t>有些人是坏的、卑劣的、恶性的，为了他们的恶行，他们应该受到严厉的责备与惩罚；</a:t>
            </a:r>
          </a:p>
          <a:p>
            <a:r>
              <a:rPr lang="en-US" altLang="zh-CN" sz="1600" dirty="0"/>
              <a:t>(4)</a:t>
            </a:r>
            <a:r>
              <a:rPr lang="zh-CN" altLang="zh-CN" sz="1600" dirty="0"/>
              <a:t>假如发生的事情是自己不喜欢或期待的，那么它是糟糕和可怕的，事情应该是自己喜欢与期待的那样；</a:t>
            </a:r>
          </a:p>
          <a:p>
            <a:r>
              <a:rPr lang="en-US" altLang="zh-CN" sz="1600" dirty="0"/>
              <a:t>(5)</a:t>
            </a:r>
            <a:r>
              <a:rPr lang="zh-CN" altLang="zh-CN" sz="1600" dirty="0"/>
              <a:t>人的不快乐是由外在因素引起的，一个人很少有或根本没有能力控制自己的忧伤和烦闷；</a:t>
            </a:r>
          </a:p>
          <a:p>
            <a:r>
              <a:rPr lang="en-US" altLang="zh-CN" sz="1600" dirty="0"/>
              <a:t>(6)</a:t>
            </a:r>
            <a:r>
              <a:rPr lang="zh-CN" altLang="zh-CN" sz="1600" dirty="0"/>
              <a:t>一个人对于危险或可怕的事物应该非常挂心，而且应该随时考虑到它可能发生；</a:t>
            </a:r>
          </a:p>
          <a:p>
            <a:r>
              <a:rPr lang="en-US" altLang="zh-CN" sz="1600" dirty="0"/>
              <a:t>(7)</a:t>
            </a:r>
            <a:r>
              <a:rPr lang="zh-CN" altLang="zh-CN" sz="1600" dirty="0"/>
              <a:t>逃避困难、挑战与责任要比面对它们容易；</a:t>
            </a:r>
          </a:p>
          <a:p>
            <a:r>
              <a:rPr lang="en-US" altLang="zh-CN" sz="1600" dirty="0"/>
              <a:t>(8)</a:t>
            </a:r>
            <a:r>
              <a:rPr lang="zh-CN" altLang="zh-CN" sz="1600" dirty="0"/>
              <a:t>一个人应该依靠别人，而且需要把一个比自己强的人作为依靠；</a:t>
            </a:r>
          </a:p>
          <a:p>
            <a:r>
              <a:rPr lang="en-US" altLang="zh-CN" sz="1600" dirty="0"/>
              <a:t>(9)</a:t>
            </a:r>
            <a:r>
              <a:rPr lang="zh-CN" altLang="zh-CN" sz="1600" dirty="0"/>
              <a:t>一个人过去的历史对他目前的行为而言是极重要的决定因素，因为某事一旦影响了一个人，它会继续，甚至永远具有同样的影响效果；</a:t>
            </a:r>
          </a:p>
          <a:p>
            <a:r>
              <a:rPr lang="en-US" altLang="zh-CN" sz="1600" dirty="0"/>
              <a:t>(10)</a:t>
            </a:r>
            <a:r>
              <a:rPr lang="zh-CN" altLang="zh-CN" sz="1600" dirty="0"/>
              <a:t>一个人碰到种种问题，应该有一个正确、妥当及完善的解决途径，如果无法找到解决方法，那将是糟糕的事。</a:t>
            </a:r>
          </a:p>
        </p:txBody>
      </p:sp>
    </p:spTree>
    <p:extLst>
      <p:ext uri="{BB962C8B-B14F-4D97-AF65-F5344CB8AC3E}">
        <p14:creationId xmlns:p14="http://schemas.microsoft.com/office/powerpoint/2010/main" val="59165300"/>
      </p:ext>
    </p:extLst>
  </p:cSld>
  <p:clrMapOvr>
    <a:masterClrMapping/>
  </p:clrMapOvr>
  <p:transition spd="slow">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2325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情绪</a:t>
            </a:r>
            <a:r>
              <a:rPr lang="zh-CN" altLang="zh-CN" sz="1800" b="1" dirty="0">
                <a:latin typeface="微软雅黑" pitchFamily="34" charset="-122"/>
                <a:ea typeface="微软雅黑" pitchFamily="34" charset="-122"/>
              </a:rPr>
              <a:t>控制</a:t>
            </a:r>
          </a:p>
        </p:txBody>
      </p:sp>
      <p:sp>
        <p:nvSpPr>
          <p:cNvPr id="2" name="矩形 1"/>
          <p:cNvSpPr/>
          <p:nvPr/>
        </p:nvSpPr>
        <p:spPr>
          <a:xfrm>
            <a:off x="549073" y="735026"/>
            <a:ext cx="8055376" cy="400110"/>
          </a:xfrm>
          <a:prstGeom prst="rect">
            <a:avLst/>
          </a:prstGeom>
        </p:spPr>
        <p:txBody>
          <a:bodyPr wrap="square">
            <a:spAutoFit/>
          </a:bodyPr>
          <a:lstStyle/>
          <a:p>
            <a:r>
              <a:rPr lang="en-US" altLang="zh-CN" sz="2000" dirty="0"/>
              <a:t>2.</a:t>
            </a:r>
            <a:r>
              <a:rPr lang="zh-CN" altLang="zh-CN" sz="2000" dirty="0"/>
              <a:t>积极的自我暗示</a:t>
            </a:r>
          </a:p>
        </p:txBody>
      </p:sp>
      <p:sp>
        <p:nvSpPr>
          <p:cNvPr id="6" name="矩形 5"/>
          <p:cNvSpPr/>
          <p:nvPr/>
        </p:nvSpPr>
        <p:spPr>
          <a:xfrm>
            <a:off x="549072" y="1135136"/>
            <a:ext cx="8271399" cy="2308324"/>
          </a:xfrm>
          <a:prstGeom prst="rect">
            <a:avLst/>
          </a:prstGeom>
        </p:spPr>
        <p:txBody>
          <a:bodyPr wrap="square">
            <a:spAutoFit/>
          </a:bodyPr>
          <a:lstStyle/>
          <a:p>
            <a:r>
              <a:rPr lang="zh-CN" altLang="zh-CN" sz="1800" dirty="0"/>
              <a:t>从心理学角度讲，心理暗示就是个人通过语言、形象、想象等方式，对自身施加影响的心理过程。这个概念最初由法国心理疗法专家埃米尔·库埃</a:t>
            </a:r>
            <a:r>
              <a:rPr lang="en-US" altLang="zh-CN" sz="1800" dirty="0"/>
              <a:t>(</a:t>
            </a:r>
            <a:r>
              <a:rPr lang="en-US" altLang="zh-CN" sz="1800" dirty="0" err="1"/>
              <a:t>EmileCoue</a:t>
            </a:r>
            <a:r>
              <a:rPr lang="en-US" altLang="zh-CN" sz="1800" dirty="0"/>
              <a:t>)</a:t>
            </a:r>
            <a:r>
              <a:rPr lang="zh-CN" altLang="zh-CN" sz="1800" dirty="0"/>
              <a:t>于</a:t>
            </a:r>
            <a:r>
              <a:rPr lang="en-US" altLang="zh-CN" sz="1800" dirty="0"/>
              <a:t>1920</a:t>
            </a:r>
            <a:r>
              <a:rPr lang="zh-CN" altLang="zh-CN" sz="1800" dirty="0"/>
              <a:t>年提出，他的名言是：“我每天在各方面都变得越来越好。”自我暗示分消极自我暗示与积极自我暗示。积极自我暗示会在不知不觉之中对自己的意志、心理乃至生理状态产生影响，它令我们保持好的心情、乐观的情绪、自信心，从而调动人的内在因素，发挥主观能动性。心理学上所讲的“皮格马利翁效应”也称期望效应，就是指的积极的自我暗示。而消极的自我暗示会强化我们个性中的弱点，唤醒我们潜藏在心灵深处的自卑、怯懦、忌妒等，从而影响情绪。</a:t>
            </a:r>
          </a:p>
        </p:txBody>
      </p:sp>
    </p:spTree>
    <p:extLst>
      <p:ext uri="{BB962C8B-B14F-4D97-AF65-F5344CB8AC3E}">
        <p14:creationId xmlns:p14="http://schemas.microsoft.com/office/powerpoint/2010/main" val="3682449620"/>
      </p:ext>
    </p:extLst>
  </p:cSld>
  <p:clrMapOvr>
    <a:masterClrMapping/>
  </p:clrMapOvr>
  <p:transition spd="slow">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2325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情绪</a:t>
            </a:r>
            <a:r>
              <a:rPr lang="zh-CN" altLang="zh-CN" sz="1800" b="1" dirty="0">
                <a:latin typeface="微软雅黑" pitchFamily="34" charset="-122"/>
                <a:ea typeface="微软雅黑" pitchFamily="34" charset="-122"/>
              </a:rPr>
              <a:t>控制</a:t>
            </a:r>
          </a:p>
        </p:txBody>
      </p:sp>
      <p:sp>
        <p:nvSpPr>
          <p:cNvPr id="2" name="矩形 1"/>
          <p:cNvSpPr/>
          <p:nvPr/>
        </p:nvSpPr>
        <p:spPr>
          <a:xfrm>
            <a:off x="549073" y="735026"/>
            <a:ext cx="8055376" cy="400110"/>
          </a:xfrm>
          <a:prstGeom prst="rect">
            <a:avLst/>
          </a:prstGeom>
        </p:spPr>
        <p:txBody>
          <a:bodyPr wrap="square">
            <a:spAutoFit/>
          </a:bodyPr>
          <a:lstStyle/>
          <a:p>
            <a:r>
              <a:rPr lang="en-US" altLang="zh-CN" sz="2000" dirty="0"/>
              <a:t>3.</a:t>
            </a:r>
            <a:r>
              <a:rPr lang="zh-CN" altLang="zh-CN" sz="2000" dirty="0"/>
              <a:t>注意力转移法</a:t>
            </a:r>
          </a:p>
        </p:txBody>
      </p:sp>
      <p:sp>
        <p:nvSpPr>
          <p:cNvPr id="6" name="矩形 5"/>
          <p:cNvSpPr/>
          <p:nvPr/>
        </p:nvSpPr>
        <p:spPr>
          <a:xfrm>
            <a:off x="549072" y="1135136"/>
            <a:ext cx="8271399" cy="2031325"/>
          </a:xfrm>
          <a:prstGeom prst="rect">
            <a:avLst/>
          </a:prstGeom>
        </p:spPr>
        <p:txBody>
          <a:bodyPr wrap="square">
            <a:spAutoFit/>
          </a:bodyPr>
          <a:lstStyle/>
          <a:p>
            <a:r>
              <a:rPr lang="zh-CN" altLang="zh-CN" sz="1800" dirty="0"/>
              <a:t>注意力转移法就是把注意力从引起不良情绪反应的刺激情境转移到其他事物上去或从事其他活动的自我调节方法。当出现情绪不佳的情况时，要把注意力转移到自己感兴趣的事物上去，如：外出散步，看看电影、电视，读读书，打打球，下盘棋，找朋友聊天，换换环境等，这有助于使情绪平静下来，使你在活动中寻找到新的快乐。这种方法，一方面终止了不良刺激源的作用，防止了不良情绪的泛化、蔓延；另一方面，通过参与新的活动特别是自己感兴趣的活动而达到了增进积极的情绪体验的目的。</a:t>
            </a:r>
          </a:p>
        </p:txBody>
      </p:sp>
    </p:spTree>
    <p:extLst>
      <p:ext uri="{BB962C8B-B14F-4D97-AF65-F5344CB8AC3E}">
        <p14:creationId xmlns:p14="http://schemas.microsoft.com/office/powerpoint/2010/main" val="125839259"/>
      </p:ext>
    </p:extLst>
  </p:cSld>
  <p:clrMapOvr>
    <a:masterClrMapping/>
  </p:clrMapOvr>
  <p:transition spd="slow">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2325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情绪</a:t>
            </a:r>
            <a:r>
              <a:rPr lang="zh-CN" altLang="zh-CN" sz="1800" b="1" dirty="0">
                <a:latin typeface="微软雅黑" pitchFamily="34" charset="-122"/>
                <a:ea typeface="微软雅黑" pitchFamily="34" charset="-122"/>
              </a:rPr>
              <a:t>控制</a:t>
            </a:r>
          </a:p>
        </p:txBody>
      </p:sp>
      <p:sp>
        <p:nvSpPr>
          <p:cNvPr id="2" name="矩形 1"/>
          <p:cNvSpPr/>
          <p:nvPr/>
        </p:nvSpPr>
        <p:spPr>
          <a:xfrm>
            <a:off x="549073" y="735026"/>
            <a:ext cx="8055376" cy="400110"/>
          </a:xfrm>
          <a:prstGeom prst="rect">
            <a:avLst/>
          </a:prstGeom>
        </p:spPr>
        <p:txBody>
          <a:bodyPr wrap="square">
            <a:spAutoFit/>
          </a:bodyPr>
          <a:lstStyle/>
          <a:p>
            <a:r>
              <a:rPr lang="en-US" altLang="zh-CN" sz="2000" dirty="0"/>
              <a:t>4.</a:t>
            </a:r>
            <a:r>
              <a:rPr lang="zh-CN" altLang="zh-CN" sz="2000" dirty="0"/>
              <a:t>适度宣泄</a:t>
            </a:r>
          </a:p>
        </p:txBody>
      </p:sp>
      <p:sp>
        <p:nvSpPr>
          <p:cNvPr id="6" name="矩形 5"/>
          <p:cNvSpPr/>
          <p:nvPr/>
        </p:nvSpPr>
        <p:spPr>
          <a:xfrm>
            <a:off x="549072" y="1135136"/>
            <a:ext cx="8271399" cy="2585323"/>
          </a:xfrm>
          <a:prstGeom prst="rect">
            <a:avLst/>
          </a:prstGeom>
        </p:spPr>
        <p:txBody>
          <a:bodyPr wrap="square">
            <a:spAutoFit/>
          </a:bodyPr>
          <a:lstStyle/>
          <a:p>
            <a:r>
              <a:rPr lang="zh-CN" altLang="zh-CN" sz="1800" dirty="0"/>
              <a:t>过分压抑只会使情绪困扰加重，而适度宣泄则可以把不良情绪释放出来，从而使紧张情绪得以缓解和放松。因此，遇到不良情绪时，最简单的办法就是“宣泄”。宣泄一般是在背地里，在知心朋友中进行的。采取的形式或是用过激的言辞抨击、谩骂、抱怨令自己恼怒的对象；或是尽情地向至亲好友倾诉自己认为的不平和委屈等，一旦发泄完毕，心情也就随之平静下来；或是通过体育运动、劳动等方式来尽情宣泄；或是到空旷的山林原野，拟定一个假目标大声叫骂，宣泄胸中怨气。必须指出，在采取宣泄法来调节自己的不良情绪时，必须增强自制力，不要随便宣泄不满或者不愉快的情绪，要采取正确的方式，选择适当的场合和对象，以免引起意想不到的不良后果。</a:t>
            </a:r>
          </a:p>
        </p:txBody>
      </p:sp>
    </p:spTree>
    <p:extLst>
      <p:ext uri="{BB962C8B-B14F-4D97-AF65-F5344CB8AC3E}">
        <p14:creationId xmlns:p14="http://schemas.microsoft.com/office/powerpoint/2010/main" val="3542278864"/>
      </p:ext>
    </p:extLst>
  </p:cSld>
  <p:clrMapOvr>
    <a:masterClrMapping/>
  </p:clrMapOvr>
  <p:transition spd="slow">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2325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情绪</a:t>
            </a:r>
            <a:r>
              <a:rPr lang="zh-CN" altLang="zh-CN" sz="1800" b="1" dirty="0">
                <a:latin typeface="微软雅黑" pitchFamily="34" charset="-122"/>
                <a:ea typeface="微软雅黑" pitchFamily="34" charset="-122"/>
              </a:rPr>
              <a:t>控制</a:t>
            </a:r>
          </a:p>
        </p:txBody>
      </p:sp>
      <p:sp>
        <p:nvSpPr>
          <p:cNvPr id="2" name="矩形 1"/>
          <p:cNvSpPr/>
          <p:nvPr/>
        </p:nvSpPr>
        <p:spPr>
          <a:xfrm>
            <a:off x="549073" y="735026"/>
            <a:ext cx="8055376" cy="400110"/>
          </a:xfrm>
          <a:prstGeom prst="rect">
            <a:avLst/>
          </a:prstGeom>
        </p:spPr>
        <p:txBody>
          <a:bodyPr wrap="square">
            <a:spAutoFit/>
          </a:bodyPr>
          <a:lstStyle/>
          <a:p>
            <a:r>
              <a:rPr lang="en-US" altLang="zh-CN" sz="2000" dirty="0"/>
              <a:t>5.</a:t>
            </a:r>
            <a:r>
              <a:rPr lang="zh-CN" altLang="zh-CN" sz="2000" dirty="0"/>
              <a:t>自我安慰法</a:t>
            </a:r>
          </a:p>
        </p:txBody>
      </p:sp>
      <p:sp>
        <p:nvSpPr>
          <p:cNvPr id="6" name="矩形 5"/>
          <p:cNvSpPr/>
          <p:nvPr/>
        </p:nvSpPr>
        <p:spPr>
          <a:xfrm>
            <a:off x="549072" y="1135136"/>
            <a:ext cx="8271399" cy="2585323"/>
          </a:xfrm>
          <a:prstGeom prst="rect">
            <a:avLst/>
          </a:prstGeom>
        </p:spPr>
        <p:txBody>
          <a:bodyPr wrap="square">
            <a:spAutoFit/>
          </a:bodyPr>
          <a:lstStyle/>
          <a:p>
            <a:r>
              <a:rPr lang="zh-CN" altLang="zh-CN" sz="1800" dirty="0"/>
              <a:t>当一个人遇到不幸或挫折时，为了避免精神上的痛苦或不安，可以找出一种合乎内心需要的理由来说明或辩解。比如，为失败找一个冠冕堂皇的理由以安慰自己，或寻找理由强调自己所有的东西都是好的，以此冲淡内心的不安与痛苦。这种方法对于帮助人们在大的挫折面前接受现实，保护自己，避免精神崩溃是很有益处的。比如，对于失恋者来说，想到“失恋总比结婚后再离婚要好得多”，便可减轻因失恋带来的痛苦。因此，当人们遇到情绪问题时，经常用“胜败乃兵家常事”“塞翁失马，焉知非福”“坏事变好事”等词句来进行自我安慰，可以摆脱烦恼，缓解矛盾冲突，消除焦虑、抑郁和失望，达到自我激励、总结经验、吸取教训的目的，有助于保持情绪的安宁和稳定。</a:t>
            </a:r>
          </a:p>
        </p:txBody>
      </p:sp>
    </p:spTree>
    <p:extLst>
      <p:ext uri="{BB962C8B-B14F-4D97-AF65-F5344CB8AC3E}">
        <p14:creationId xmlns:p14="http://schemas.microsoft.com/office/powerpoint/2010/main" val="3665529032"/>
      </p:ext>
    </p:extLst>
  </p:cSld>
  <p:clrMapOvr>
    <a:masterClrMapping/>
  </p:clrMapOvr>
  <p:transition spd="slow">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2325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情绪</a:t>
            </a:r>
            <a:r>
              <a:rPr lang="zh-CN" altLang="zh-CN" sz="1800" b="1" dirty="0">
                <a:latin typeface="微软雅黑" pitchFamily="34" charset="-122"/>
                <a:ea typeface="微软雅黑" pitchFamily="34" charset="-122"/>
              </a:rPr>
              <a:t>控制</a:t>
            </a:r>
          </a:p>
        </p:txBody>
      </p:sp>
      <p:sp>
        <p:nvSpPr>
          <p:cNvPr id="2" name="矩形 1"/>
          <p:cNvSpPr/>
          <p:nvPr/>
        </p:nvSpPr>
        <p:spPr>
          <a:xfrm>
            <a:off x="549073" y="735026"/>
            <a:ext cx="8055376" cy="400110"/>
          </a:xfrm>
          <a:prstGeom prst="rect">
            <a:avLst/>
          </a:prstGeom>
        </p:spPr>
        <p:txBody>
          <a:bodyPr wrap="square">
            <a:spAutoFit/>
          </a:bodyPr>
          <a:lstStyle/>
          <a:p>
            <a:r>
              <a:rPr lang="en-US" altLang="zh-CN" sz="2000" dirty="0"/>
              <a:t>6.</a:t>
            </a:r>
            <a:r>
              <a:rPr lang="zh-CN" altLang="zh-CN" sz="2000" dirty="0"/>
              <a:t>交往调节法</a:t>
            </a:r>
          </a:p>
        </p:txBody>
      </p:sp>
      <p:sp>
        <p:nvSpPr>
          <p:cNvPr id="6" name="矩形 5"/>
          <p:cNvSpPr/>
          <p:nvPr/>
        </p:nvSpPr>
        <p:spPr>
          <a:xfrm>
            <a:off x="549072" y="1135136"/>
            <a:ext cx="8271399" cy="1477328"/>
          </a:xfrm>
          <a:prstGeom prst="rect">
            <a:avLst/>
          </a:prstGeom>
        </p:spPr>
        <p:txBody>
          <a:bodyPr wrap="square">
            <a:spAutoFit/>
          </a:bodyPr>
          <a:lstStyle/>
          <a:p>
            <a:r>
              <a:rPr lang="zh-CN" altLang="zh-CN" sz="1800" dirty="0"/>
              <a:t>某些不良情绪常常是由人际关系矛盾和人际交往障碍引起的。因此，当我们遇到不顺心、不如意的事，有了烦恼时，能主动地找亲朋好友交流、谈心，比一个人独处冥想、自怨自艾要好得多。因此，在情绪不稳定的时候，找人谈一谈，具有缓和、抚慰、稳定情绪的作用。此外，人际交往还有助于交流思想、沟通情感，增强自己战胜不良情绪的信心和勇气，能更理智地去对待不良情绪。</a:t>
            </a:r>
          </a:p>
        </p:txBody>
      </p:sp>
    </p:spTree>
    <p:extLst>
      <p:ext uri="{BB962C8B-B14F-4D97-AF65-F5344CB8AC3E}">
        <p14:creationId xmlns:p14="http://schemas.microsoft.com/office/powerpoint/2010/main" val="2844919245"/>
      </p:ext>
    </p:extLst>
  </p:cSld>
  <p:clrMapOvr>
    <a:masterClrMapping/>
  </p:clrMapOvr>
  <p:transition spd="slow">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2325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情绪</a:t>
            </a:r>
            <a:r>
              <a:rPr lang="zh-CN" altLang="zh-CN" sz="1800" b="1" dirty="0">
                <a:latin typeface="微软雅黑" pitchFamily="34" charset="-122"/>
                <a:ea typeface="微软雅黑" pitchFamily="34" charset="-122"/>
              </a:rPr>
              <a:t>控制</a:t>
            </a:r>
          </a:p>
        </p:txBody>
      </p:sp>
      <p:sp>
        <p:nvSpPr>
          <p:cNvPr id="2" name="矩形 1"/>
          <p:cNvSpPr/>
          <p:nvPr/>
        </p:nvSpPr>
        <p:spPr>
          <a:xfrm>
            <a:off x="549073" y="735026"/>
            <a:ext cx="8055376" cy="400110"/>
          </a:xfrm>
          <a:prstGeom prst="rect">
            <a:avLst/>
          </a:prstGeom>
        </p:spPr>
        <p:txBody>
          <a:bodyPr wrap="square">
            <a:spAutoFit/>
          </a:bodyPr>
          <a:lstStyle/>
          <a:p>
            <a:r>
              <a:rPr lang="en-US" altLang="zh-CN" sz="2000" dirty="0"/>
              <a:t>7.</a:t>
            </a:r>
            <a:r>
              <a:rPr lang="zh-CN" altLang="zh-CN" sz="2000" dirty="0"/>
              <a:t>情绪升华法</a:t>
            </a:r>
          </a:p>
        </p:txBody>
      </p:sp>
      <p:sp>
        <p:nvSpPr>
          <p:cNvPr id="6" name="矩形 5"/>
          <p:cNvSpPr/>
          <p:nvPr/>
        </p:nvSpPr>
        <p:spPr>
          <a:xfrm>
            <a:off x="549072" y="1135136"/>
            <a:ext cx="8271399" cy="1200329"/>
          </a:xfrm>
          <a:prstGeom prst="rect">
            <a:avLst/>
          </a:prstGeom>
        </p:spPr>
        <p:txBody>
          <a:bodyPr wrap="square">
            <a:spAutoFit/>
          </a:bodyPr>
          <a:lstStyle/>
          <a:p>
            <a:r>
              <a:rPr lang="zh-CN" altLang="zh-CN" sz="1800" dirty="0"/>
              <a:t>升华是改变不为社会所接受的动机、欲望而使之符合社会规范和时代要求，是对消极情绪的一种高水平的宣泄，是将消极情感引导到对人、对己、对社会都有利的方向上去。如一学生因失恋而痛苦万分，但他没有因此而消沉，而是把注意力转移到学习中，立志做生活的强者，证明自己的能力</a:t>
            </a:r>
            <a:r>
              <a:rPr lang="zh-CN" altLang="zh-CN" sz="1800" dirty="0" smtClean="0"/>
              <a:t>。</a:t>
            </a:r>
            <a:endParaRPr lang="zh-CN" altLang="zh-CN" sz="1800" dirty="0"/>
          </a:p>
        </p:txBody>
      </p:sp>
    </p:spTree>
    <p:extLst>
      <p:ext uri="{BB962C8B-B14F-4D97-AF65-F5344CB8AC3E}">
        <p14:creationId xmlns:p14="http://schemas.microsoft.com/office/powerpoint/2010/main" val="1269396198"/>
      </p:ext>
    </p:extLst>
  </p:cSld>
  <p:clrMapOvr>
    <a:masterClrMapping/>
  </p:clrMapOvr>
  <p:transition spd="slow">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1779662"/>
            <a:ext cx="9144000" cy="1177245"/>
          </a:xfrm>
          <a:prstGeom prst="rect">
            <a:avLst/>
          </a:prstGeom>
        </p:spPr>
        <p:txBody>
          <a:bodyPr wrap="square" lIns="68562" tIns="34281" rIns="68562" bIns="34281">
            <a:spAutoFit/>
          </a:bodyPr>
          <a:lstStyle/>
          <a:p>
            <a:pPr algn="ctr"/>
            <a:r>
              <a:rPr lang="en-US" altLang="zh-CN" sz="7200" b="1" dirty="0" smtClean="0">
                <a:solidFill>
                  <a:schemeClr val="bg1"/>
                </a:solidFill>
                <a:latin typeface="微软雅黑" panose="020B0503020204020204" pitchFamily="34" charset="-122"/>
                <a:ea typeface="微软雅黑" panose="020B0503020204020204" pitchFamily="34" charset="-122"/>
              </a:rPr>
              <a:t>THANKS</a:t>
            </a:r>
            <a:endParaRPr lang="zh-CN" altLang="en-US" sz="7200" dirty="0">
              <a:solidFill>
                <a:schemeClr val="bg1"/>
              </a:solidFill>
            </a:endParaRPr>
          </a:p>
        </p:txBody>
      </p:sp>
    </p:spTree>
    <p:extLst>
      <p:ext uri="{BB962C8B-B14F-4D97-AF65-F5344CB8AC3E}">
        <p14:creationId xmlns:p14="http://schemas.microsoft.com/office/powerpoint/2010/main" val="327096740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iterate type="lt">
                                    <p:tmPct val="10000"/>
                                  </p:iterate>
                                  <p:childTnLst>
                                    <p:set>
                                      <p:cBhvr>
                                        <p:cTn id="6" dur="1" fill="hold">
                                          <p:stCondLst>
                                            <p:cond delay="0"/>
                                          </p:stCondLst>
                                        </p:cTn>
                                        <p:tgtEl>
                                          <p:spTgt spid="31">
                                            <p:txEl>
                                              <p:pRg st="0" end="0"/>
                                            </p:txEl>
                                          </p:spTgt>
                                        </p:tgtEl>
                                        <p:attrNameLst>
                                          <p:attrName>style.visibility</p:attrName>
                                        </p:attrNameLst>
                                      </p:cBhvr>
                                      <p:to>
                                        <p:strVal val="visible"/>
                                      </p:to>
                                    </p:set>
                                    <p:anim calcmode="lin" valueType="num">
                                      <p:cBhvr>
                                        <p:cTn id="7" dur="10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1">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1">
                                            <p:txEl>
                                              <p:pRg st="0" end="0"/>
                                            </p:txEl>
                                          </p:spTgt>
                                        </p:tgtEl>
                                        <p:attrNameLst>
                                          <p:attrName>style.rotation</p:attrName>
                                        </p:attrNameLst>
                                      </p:cBhvr>
                                      <p:tavLst>
                                        <p:tav tm="0">
                                          <p:val>
                                            <p:fltVal val="360"/>
                                          </p:val>
                                        </p:tav>
                                        <p:tav tm="100000">
                                          <p:val>
                                            <p:fltVal val="0"/>
                                          </p:val>
                                        </p:tav>
                                      </p:tavLst>
                                    </p:anim>
                                    <p:animEffect transition="in" filter="fade">
                                      <p:cBhvr>
                                        <p:cTn id="10" dur="10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1844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第一节 情绪概述</a:t>
            </a:r>
          </a:p>
        </p:txBody>
      </p:sp>
      <p:sp>
        <p:nvSpPr>
          <p:cNvPr id="9" name="TextBox 8"/>
          <p:cNvSpPr txBox="1"/>
          <p:nvPr/>
        </p:nvSpPr>
        <p:spPr>
          <a:xfrm>
            <a:off x="513401" y="699542"/>
            <a:ext cx="1945084" cy="377026"/>
          </a:xfrm>
          <a:prstGeom prst="rect">
            <a:avLst/>
          </a:prstGeom>
          <a:noFill/>
        </p:spPr>
        <p:txBody>
          <a:bodyPr wrap="none" lIns="68580" tIns="34290" rIns="68580" bIns="34290" rtlCol="0">
            <a:spAutoFit/>
          </a:bodyPr>
          <a:lstStyle/>
          <a:p>
            <a:r>
              <a:rPr lang="zh-CN" altLang="zh-CN" sz="2000" b="1" dirty="0"/>
              <a:t>一、情绪的产生</a:t>
            </a:r>
            <a:endParaRPr lang="zh-CN" altLang="zh-CN" sz="2000" dirty="0"/>
          </a:p>
        </p:txBody>
      </p:sp>
      <p:sp>
        <p:nvSpPr>
          <p:cNvPr id="2" name="矩形 1"/>
          <p:cNvSpPr/>
          <p:nvPr/>
        </p:nvSpPr>
        <p:spPr>
          <a:xfrm>
            <a:off x="549073" y="1203598"/>
            <a:ext cx="8055376" cy="1938992"/>
          </a:xfrm>
          <a:prstGeom prst="rect">
            <a:avLst/>
          </a:prstGeom>
        </p:spPr>
        <p:txBody>
          <a:bodyPr wrap="square">
            <a:spAutoFit/>
          </a:bodyPr>
          <a:lstStyle/>
          <a:p>
            <a:r>
              <a:rPr lang="zh-CN" altLang="zh-CN" sz="2000" dirty="0"/>
              <a:t>从心理学角度来说，所谓的情绪和情感是指人对客观事物是否符合个人需要而产生的态度体验及相应的行为反应，即情绪是以个体的愿望和需要为中介的一种心理活动，如果需要得到满足，个体就会表现出积极、肯定的情绪与情感，反之亦然。关于情绪产生的问题，心理学家做了大量的理论研究。了解这些理论，有助于我们认识情绪的本质，进而更好地调控情绪。</a:t>
            </a:r>
          </a:p>
        </p:txBody>
      </p:sp>
    </p:spTree>
    <p:extLst>
      <p:ext uri="{BB962C8B-B14F-4D97-AF65-F5344CB8AC3E}">
        <p14:creationId xmlns:p14="http://schemas.microsoft.com/office/powerpoint/2010/main" val="1257843100"/>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1844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第一节 情绪概述</a:t>
            </a:r>
          </a:p>
        </p:txBody>
      </p:sp>
      <p:sp>
        <p:nvSpPr>
          <p:cNvPr id="2" name="矩形 1"/>
          <p:cNvSpPr/>
          <p:nvPr/>
        </p:nvSpPr>
        <p:spPr>
          <a:xfrm>
            <a:off x="549073" y="771550"/>
            <a:ext cx="8055376" cy="1631216"/>
          </a:xfrm>
          <a:prstGeom prst="rect">
            <a:avLst/>
          </a:prstGeom>
        </p:spPr>
        <p:txBody>
          <a:bodyPr wrap="square">
            <a:spAutoFit/>
          </a:bodyPr>
          <a:lstStyle/>
          <a:p>
            <a:r>
              <a:rPr lang="en-US" altLang="zh-CN" sz="2000" dirty="0"/>
              <a:t>1.</a:t>
            </a:r>
            <a:r>
              <a:rPr lang="zh-CN" altLang="zh-CN" sz="2000" dirty="0"/>
              <a:t>詹姆斯—兰格的情绪学说</a:t>
            </a:r>
          </a:p>
          <a:p>
            <a:r>
              <a:rPr lang="en-US" altLang="zh-CN" sz="2000" dirty="0"/>
              <a:t>19</a:t>
            </a:r>
            <a:r>
              <a:rPr lang="zh-CN" altLang="zh-CN" sz="2000" dirty="0"/>
              <a:t>世纪的美国心理学家威廉·詹姆斯</a:t>
            </a:r>
            <a:r>
              <a:rPr lang="en-US" altLang="zh-CN" sz="2000" dirty="0"/>
              <a:t>(</a:t>
            </a:r>
            <a:r>
              <a:rPr lang="en-US" altLang="zh-CN" sz="2000" dirty="0" err="1"/>
              <a:t>WJames</a:t>
            </a:r>
            <a:r>
              <a:rPr lang="en-US" altLang="zh-CN" sz="2000" dirty="0"/>
              <a:t>)</a:t>
            </a:r>
            <a:r>
              <a:rPr lang="zh-CN" altLang="zh-CN" sz="2000" dirty="0"/>
              <a:t>和丹麦生理学家卡尔·兰格</a:t>
            </a:r>
            <a:r>
              <a:rPr lang="en-US" altLang="zh-CN" sz="2000" dirty="0"/>
              <a:t>(</a:t>
            </a:r>
            <a:r>
              <a:rPr lang="en-US" altLang="zh-CN" sz="2000" dirty="0" err="1"/>
              <a:t>CLange</a:t>
            </a:r>
            <a:r>
              <a:rPr lang="en-US" altLang="zh-CN" sz="2000" dirty="0"/>
              <a:t>)</a:t>
            </a:r>
            <a:r>
              <a:rPr lang="zh-CN" altLang="zh-CN" sz="2000" dirty="0"/>
              <a:t>分别于</a:t>
            </a:r>
            <a:r>
              <a:rPr lang="en-US" altLang="zh-CN" sz="2000" dirty="0"/>
              <a:t>1884</a:t>
            </a:r>
            <a:r>
              <a:rPr lang="zh-CN" altLang="zh-CN" sz="2000" dirty="0"/>
              <a:t>年和</a:t>
            </a:r>
            <a:r>
              <a:rPr lang="en-US" altLang="zh-CN" sz="2000" dirty="0"/>
              <a:t>1885</a:t>
            </a:r>
            <a:r>
              <a:rPr lang="zh-CN" altLang="zh-CN" sz="2000" dirty="0"/>
              <a:t>年提出了相似的情绪理论。该理论基于情绪状态和生理变化的直接联系，提出情绪是对机体变化的感知，是机体各种器官变化时所引起的感觉的总和。</a:t>
            </a:r>
          </a:p>
        </p:txBody>
      </p:sp>
      <p:sp>
        <p:nvSpPr>
          <p:cNvPr id="5" name="矩形 4"/>
          <p:cNvSpPr/>
          <p:nvPr/>
        </p:nvSpPr>
        <p:spPr>
          <a:xfrm>
            <a:off x="549073" y="2787774"/>
            <a:ext cx="8055376" cy="1323439"/>
          </a:xfrm>
          <a:prstGeom prst="rect">
            <a:avLst/>
          </a:prstGeom>
        </p:spPr>
        <p:txBody>
          <a:bodyPr wrap="square">
            <a:spAutoFit/>
          </a:bodyPr>
          <a:lstStyle/>
          <a:p>
            <a:r>
              <a:rPr lang="en-US" altLang="zh-CN" sz="2000" dirty="0"/>
              <a:t>2.</a:t>
            </a:r>
            <a:r>
              <a:rPr lang="zh-CN" altLang="zh-CN" sz="2000" dirty="0"/>
              <a:t>阿诺德的情绪评估——兴奋学说</a:t>
            </a:r>
          </a:p>
          <a:p>
            <a:r>
              <a:rPr lang="zh-CN" altLang="zh-CN" sz="2000" dirty="0"/>
              <a:t>美国心理学家阿诺德</a:t>
            </a:r>
            <a:r>
              <a:rPr lang="en-US" altLang="zh-CN" sz="2000" dirty="0"/>
              <a:t>(</a:t>
            </a:r>
            <a:r>
              <a:rPr lang="en-US" altLang="zh-CN" sz="2000" dirty="0" err="1"/>
              <a:t>M.B.Arnold</a:t>
            </a:r>
            <a:r>
              <a:rPr lang="en-US" altLang="zh-CN" sz="2000" dirty="0"/>
              <a:t>)</a:t>
            </a:r>
            <a:r>
              <a:rPr lang="zh-CN" altLang="zh-CN" sz="2000" dirty="0"/>
              <a:t>在</a:t>
            </a:r>
            <a:r>
              <a:rPr lang="en-US" altLang="zh-CN" sz="2000" dirty="0"/>
              <a:t>20</a:t>
            </a:r>
            <a:r>
              <a:rPr lang="zh-CN" altLang="zh-CN" sz="2000" dirty="0"/>
              <a:t>世纪</a:t>
            </a:r>
            <a:r>
              <a:rPr lang="en-US" altLang="zh-CN" sz="2000" dirty="0"/>
              <a:t>50</a:t>
            </a:r>
            <a:r>
              <a:rPr lang="zh-CN" altLang="zh-CN" sz="2000" dirty="0"/>
              <a:t>年代提出的情绪评估——兴奋学说。他强调来自外界环境的影响要经过人的评价与估量才产生情绪，这种评价与估量是在大脑皮层上产生的。</a:t>
            </a:r>
          </a:p>
        </p:txBody>
      </p:sp>
    </p:spTree>
    <p:extLst>
      <p:ext uri="{BB962C8B-B14F-4D97-AF65-F5344CB8AC3E}">
        <p14:creationId xmlns:p14="http://schemas.microsoft.com/office/powerpoint/2010/main" val="4082687968"/>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1844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第一节 情绪概述</a:t>
            </a:r>
          </a:p>
        </p:txBody>
      </p:sp>
      <p:sp>
        <p:nvSpPr>
          <p:cNvPr id="2" name="矩形 1"/>
          <p:cNvSpPr/>
          <p:nvPr/>
        </p:nvSpPr>
        <p:spPr>
          <a:xfrm>
            <a:off x="549073" y="771550"/>
            <a:ext cx="8055376" cy="1938992"/>
          </a:xfrm>
          <a:prstGeom prst="rect">
            <a:avLst/>
          </a:prstGeom>
        </p:spPr>
        <p:txBody>
          <a:bodyPr wrap="square">
            <a:spAutoFit/>
          </a:bodyPr>
          <a:lstStyle/>
          <a:p>
            <a:r>
              <a:rPr lang="en-US" altLang="zh-CN" sz="2000" dirty="0"/>
              <a:t>3.</a:t>
            </a:r>
            <a:r>
              <a:rPr lang="zh-CN" altLang="zh-CN" sz="2000" dirty="0"/>
              <a:t>艾利斯的合理情绪理论</a:t>
            </a:r>
          </a:p>
          <a:p>
            <a:r>
              <a:rPr lang="zh-CN" altLang="zh-CN" sz="2000" dirty="0"/>
              <a:t>美国临床心理学家阿尔伯特·艾利斯</a:t>
            </a:r>
            <a:r>
              <a:rPr lang="en-US" altLang="zh-CN" sz="2000" dirty="0"/>
              <a:t>20</a:t>
            </a:r>
            <a:r>
              <a:rPr lang="zh-CN" altLang="zh-CN" sz="2000" dirty="0"/>
              <a:t>世纪</a:t>
            </a:r>
            <a:r>
              <a:rPr lang="en-US" altLang="zh-CN" sz="2000" dirty="0"/>
              <a:t>60</a:t>
            </a:r>
            <a:r>
              <a:rPr lang="zh-CN" altLang="zh-CN" sz="2000" dirty="0"/>
              <a:t>年代提出了合理情绪理论。他认为人的情绪来自人对所遭遇的事情的信念、评价、解释或哲学观点，而非来自事情本身。情绪和行为受制于认知，认知是人心理活动的“牛鼻子”，把认知这个“牛鼻子”拉正了，情绪和行为的困扰就会在很大程度上得到改善。</a:t>
            </a:r>
          </a:p>
        </p:txBody>
      </p:sp>
      <p:sp>
        <p:nvSpPr>
          <p:cNvPr id="5" name="矩形 4"/>
          <p:cNvSpPr/>
          <p:nvPr/>
        </p:nvSpPr>
        <p:spPr>
          <a:xfrm>
            <a:off x="549073" y="2787774"/>
            <a:ext cx="8055376" cy="1631216"/>
          </a:xfrm>
          <a:prstGeom prst="rect">
            <a:avLst/>
          </a:prstGeom>
        </p:spPr>
        <p:txBody>
          <a:bodyPr wrap="square">
            <a:spAutoFit/>
          </a:bodyPr>
          <a:lstStyle/>
          <a:p>
            <a:r>
              <a:rPr lang="en-US" altLang="zh-CN" sz="2000" dirty="0"/>
              <a:t>4.</a:t>
            </a:r>
            <a:r>
              <a:rPr lang="zh-CN" altLang="zh-CN" sz="2000" dirty="0"/>
              <a:t>沙赫特的情绪三因素说</a:t>
            </a:r>
          </a:p>
          <a:p>
            <a:r>
              <a:rPr lang="zh-CN" altLang="zh-CN" sz="2000" dirty="0"/>
              <a:t>，美国心理学家沙赫特</a:t>
            </a:r>
            <a:r>
              <a:rPr lang="en-US" altLang="zh-CN" sz="2000" dirty="0"/>
              <a:t>(</a:t>
            </a:r>
            <a:r>
              <a:rPr lang="en-US" altLang="zh-CN" sz="2000" dirty="0" err="1"/>
              <a:t>S.Schachter</a:t>
            </a:r>
            <a:r>
              <a:rPr lang="en-US" altLang="zh-CN" sz="2000" dirty="0"/>
              <a:t>)</a:t>
            </a:r>
            <a:r>
              <a:rPr lang="zh-CN" altLang="zh-CN" sz="2000" dirty="0"/>
              <a:t>提出了情绪三因素说。他认为情绪的产生不是单纯地决定于外界刺激和机体内部的生理变化，而把情绪的产生归因于三个因素的综合作用，即刺激因素、生理因素和认知因素。</a:t>
            </a:r>
          </a:p>
        </p:txBody>
      </p:sp>
    </p:spTree>
    <p:extLst>
      <p:ext uri="{BB962C8B-B14F-4D97-AF65-F5344CB8AC3E}">
        <p14:creationId xmlns:p14="http://schemas.microsoft.com/office/powerpoint/2010/main" val="2669302890"/>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18447" cy="346249"/>
          </a:xfrm>
          <a:prstGeom prst="rect">
            <a:avLst/>
          </a:prstGeom>
          <a:noFill/>
        </p:spPr>
        <p:txBody>
          <a:bodyPr wrap="none" lIns="68580" tIns="34290" rIns="68580" bIns="34290" rtlCol="0">
            <a:spAutoFit/>
          </a:bodyPr>
          <a:lstStyle/>
          <a:p>
            <a:r>
              <a:rPr lang="zh-CN" altLang="zh-CN" sz="1800" b="1" dirty="0" smtClean="0">
                <a:latin typeface="微软雅黑" pitchFamily="34" charset="-122"/>
                <a:ea typeface="微软雅黑" pitchFamily="34" charset="-122"/>
              </a:rPr>
              <a:t>第一节 情绪概述</a:t>
            </a:r>
            <a:endParaRPr lang="zh-CN" altLang="zh-CN" sz="1800" b="1" dirty="0">
              <a:latin typeface="微软雅黑" pitchFamily="34" charset="-122"/>
              <a:ea typeface="微软雅黑" pitchFamily="34" charset="-122"/>
            </a:endParaRPr>
          </a:p>
        </p:txBody>
      </p:sp>
      <p:sp>
        <p:nvSpPr>
          <p:cNvPr id="2" name="矩形 1"/>
          <p:cNvSpPr/>
          <p:nvPr/>
        </p:nvSpPr>
        <p:spPr>
          <a:xfrm>
            <a:off x="549073" y="735026"/>
            <a:ext cx="8055376" cy="400110"/>
          </a:xfrm>
          <a:prstGeom prst="rect">
            <a:avLst/>
          </a:prstGeom>
        </p:spPr>
        <p:txBody>
          <a:bodyPr wrap="square">
            <a:spAutoFit/>
          </a:bodyPr>
          <a:lstStyle/>
          <a:p>
            <a:r>
              <a:rPr lang="zh-CN" altLang="zh-CN" sz="2000" b="1" dirty="0"/>
              <a:t>二、情绪及其作用</a:t>
            </a:r>
            <a:endParaRPr lang="zh-CN" altLang="zh-CN" sz="2000" dirty="0"/>
          </a:p>
        </p:txBody>
      </p:sp>
      <p:sp>
        <p:nvSpPr>
          <p:cNvPr id="6" name="矩形 5"/>
          <p:cNvSpPr/>
          <p:nvPr/>
        </p:nvSpPr>
        <p:spPr>
          <a:xfrm>
            <a:off x="549073" y="1135136"/>
            <a:ext cx="8055376" cy="1631216"/>
          </a:xfrm>
          <a:prstGeom prst="rect">
            <a:avLst/>
          </a:prstGeom>
        </p:spPr>
        <p:txBody>
          <a:bodyPr wrap="square">
            <a:spAutoFit/>
          </a:bodyPr>
          <a:lstStyle/>
          <a:p>
            <a:r>
              <a:rPr lang="en-US" altLang="zh-CN" sz="2000" dirty="0"/>
              <a:t>1.</a:t>
            </a:r>
            <a:r>
              <a:rPr lang="zh-CN" altLang="zh-CN" sz="2000" dirty="0"/>
              <a:t>情绪的概念</a:t>
            </a:r>
          </a:p>
          <a:p>
            <a:r>
              <a:rPr lang="zh-CN" altLang="zh-CN" sz="2000" dirty="0"/>
              <a:t>情绪是指高兴、快乐、痛苦、悲哀等，一般发生时间短暂，而且容易变化。人们通常以愤怒、悲伤、恐惧、快乐、爱、惊讶、厌恶、羞耻等反应来表达情绪。中国人常说的喜、怒、哀、惧、爱、恶、欲七情，也可以被称为情绪。</a:t>
            </a:r>
          </a:p>
        </p:txBody>
      </p:sp>
      <p:sp>
        <p:nvSpPr>
          <p:cNvPr id="7" name="矩形 6"/>
          <p:cNvSpPr/>
          <p:nvPr/>
        </p:nvSpPr>
        <p:spPr>
          <a:xfrm>
            <a:off x="549073" y="2859782"/>
            <a:ext cx="8055376" cy="1015663"/>
          </a:xfrm>
          <a:prstGeom prst="rect">
            <a:avLst/>
          </a:prstGeom>
        </p:spPr>
        <p:txBody>
          <a:bodyPr wrap="square">
            <a:spAutoFit/>
          </a:bodyPr>
          <a:lstStyle/>
          <a:p>
            <a:r>
              <a:rPr lang="en-US" altLang="zh-CN" sz="2000" dirty="0"/>
              <a:t>2.</a:t>
            </a:r>
            <a:r>
              <a:rPr lang="zh-CN" altLang="zh-CN" sz="2000" dirty="0"/>
              <a:t>情绪的基本状态</a:t>
            </a:r>
          </a:p>
          <a:p>
            <a:r>
              <a:rPr lang="zh-CN" altLang="zh-CN" sz="2000" dirty="0"/>
              <a:t>情绪状态是指在某种事件或情景的影响下，在一定时间所产生的激动不安的状态。其中最典型的情绪状态有心境、激情、应激和挫折四种。</a:t>
            </a:r>
          </a:p>
        </p:txBody>
      </p:sp>
    </p:spTree>
    <p:extLst>
      <p:ext uri="{BB962C8B-B14F-4D97-AF65-F5344CB8AC3E}">
        <p14:creationId xmlns:p14="http://schemas.microsoft.com/office/powerpoint/2010/main" val="2555216611"/>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18447" cy="346249"/>
          </a:xfrm>
          <a:prstGeom prst="rect">
            <a:avLst/>
          </a:prstGeom>
          <a:noFill/>
        </p:spPr>
        <p:txBody>
          <a:bodyPr wrap="none" lIns="68580" tIns="34290" rIns="68580" bIns="34290" rtlCol="0">
            <a:spAutoFit/>
          </a:bodyPr>
          <a:lstStyle/>
          <a:p>
            <a:r>
              <a:rPr lang="zh-CN" altLang="zh-CN" sz="1800" b="1" dirty="0" smtClean="0">
                <a:latin typeface="微软雅黑" pitchFamily="34" charset="-122"/>
                <a:ea typeface="微软雅黑" pitchFamily="34" charset="-122"/>
              </a:rPr>
              <a:t>第一节 情绪概述</a:t>
            </a:r>
            <a:endParaRPr lang="zh-CN" altLang="zh-CN" sz="1800" b="1" dirty="0">
              <a:latin typeface="微软雅黑" pitchFamily="34" charset="-122"/>
              <a:ea typeface="微软雅黑" pitchFamily="34" charset="-122"/>
            </a:endParaRPr>
          </a:p>
        </p:txBody>
      </p:sp>
      <p:sp>
        <p:nvSpPr>
          <p:cNvPr id="5" name="矩形 4"/>
          <p:cNvSpPr/>
          <p:nvPr/>
        </p:nvSpPr>
        <p:spPr>
          <a:xfrm>
            <a:off x="549073" y="699542"/>
            <a:ext cx="8055376" cy="4031873"/>
          </a:xfrm>
          <a:prstGeom prst="rect">
            <a:avLst/>
          </a:prstGeom>
        </p:spPr>
        <p:txBody>
          <a:bodyPr wrap="square">
            <a:spAutoFit/>
          </a:bodyPr>
          <a:lstStyle/>
          <a:p>
            <a:r>
              <a:rPr lang="en-US" altLang="zh-CN" sz="1600" dirty="0"/>
              <a:t>(1)</a:t>
            </a:r>
            <a:r>
              <a:rPr lang="zh-CN" altLang="zh-CN" sz="1600" dirty="0"/>
              <a:t>心境</a:t>
            </a:r>
          </a:p>
          <a:p>
            <a:r>
              <a:rPr lang="zh-CN" altLang="zh-CN" sz="1600" dirty="0"/>
              <a:t>人的心境是指比较平静而持久的情绪状态。心境具有弥漫性，它不是关于某一事物的特定的体验，而是以同样的态度体验对待一切事物。心境持续的时间有很大差别。心境产生的原因是多方面的。生活中的顺境和逆境、工作中的成功与失败、人与人之间的关系是否融洽、个人的健康状况、自然环境的变化等，都可能成为引起某种心境的原因。</a:t>
            </a:r>
          </a:p>
          <a:p>
            <a:r>
              <a:rPr lang="en-US" altLang="zh-CN" sz="1600" dirty="0"/>
              <a:t> (2)</a:t>
            </a:r>
            <a:r>
              <a:rPr lang="zh-CN" altLang="zh-CN" sz="1600" dirty="0"/>
              <a:t>激情</a:t>
            </a:r>
          </a:p>
          <a:p>
            <a:r>
              <a:rPr lang="zh-CN" altLang="zh-CN" sz="1600" dirty="0"/>
              <a:t>激情是一种强烈的、爆发性的、为时短促的情绪状态。这种情绪状态通常是由对个人意义重大事件引起的。重大成功之后的狂喜、惨遭失败之后的绝望、亲人突然死亡引起的极度悲愤、突如其来的危险所带来的异常恐惧等，都是激情状态。</a:t>
            </a:r>
          </a:p>
          <a:p>
            <a:r>
              <a:rPr lang="en-US" altLang="zh-CN" sz="1600" dirty="0"/>
              <a:t> (3)</a:t>
            </a:r>
            <a:r>
              <a:rPr lang="zh-CN" altLang="zh-CN" sz="1600" dirty="0"/>
              <a:t>应激</a:t>
            </a:r>
          </a:p>
          <a:p>
            <a:r>
              <a:rPr lang="zh-CN" altLang="zh-CN" sz="1600" dirty="0"/>
              <a:t>应激是指人对某种意外环境中的刺激所做出的适应性的反应。应激状态的产生与人面临的情境及个人对自己能力的估计有关。当情境对他提出过高的要求，而他意识到自己无力应付当前情境的过高要求时，人就会体验到紧张而处于应激状态。</a:t>
            </a:r>
          </a:p>
          <a:p>
            <a:r>
              <a:rPr lang="en-US" altLang="zh-CN" sz="1600" dirty="0"/>
              <a:t>(4)</a:t>
            </a:r>
            <a:r>
              <a:rPr lang="zh-CN" altLang="zh-CN" sz="1600" dirty="0"/>
              <a:t>挫折</a:t>
            </a:r>
          </a:p>
          <a:p>
            <a:r>
              <a:rPr lang="zh-CN" altLang="zh-CN" sz="1600" dirty="0"/>
              <a:t>挫折是在个人行为目的受到阻碍后所引起的情绪状态。挫折是在社会评价和自我评价被否定的情况下发生的。引起挫折的情境可分成主观因素和客观因素。</a:t>
            </a:r>
          </a:p>
        </p:txBody>
      </p:sp>
    </p:spTree>
    <p:extLst>
      <p:ext uri="{BB962C8B-B14F-4D97-AF65-F5344CB8AC3E}">
        <p14:creationId xmlns:p14="http://schemas.microsoft.com/office/powerpoint/2010/main" val="1783864155"/>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18447" cy="346249"/>
          </a:xfrm>
          <a:prstGeom prst="rect">
            <a:avLst/>
          </a:prstGeom>
          <a:noFill/>
        </p:spPr>
        <p:txBody>
          <a:bodyPr wrap="none" lIns="68580" tIns="34290" rIns="68580" bIns="34290" rtlCol="0">
            <a:spAutoFit/>
          </a:bodyPr>
          <a:lstStyle/>
          <a:p>
            <a:r>
              <a:rPr lang="zh-CN" altLang="zh-CN" sz="1800" b="1" dirty="0" smtClean="0">
                <a:latin typeface="微软雅黑" pitchFamily="34" charset="-122"/>
                <a:ea typeface="微软雅黑" pitchFamily="34" charset="-122"/>
              </a:rPr>
              <a:t>第一节 情绪概述</a:t>
            </a:r>
            <a:endParaRPr lang="zh-CN" altLang="zh-CN" sz="1800" b="1" dirty="0">
              <a:latin typeface="微软雅黑" pitchFamily="34" charset="-122"/>
              <a:ea typeface="微软雅黑" pitchFamily="34" charset="-122"/>
            </a:endParaRPr>
          </a:p>
        </p:txBody>
      </p:sp>
      <p:sp>
        <p:nvSpPr>
          <p:cNvPr id="6" name="矩形 5"/>
          <p:cNvSpPr/>
          <p:nvPr/>
        </p:nvSpPr>
        <p:spPr>
          <a:xfrm>
            <a:off x="549073" y="935081"/>
            <a:ext cx="8055376" cy="400110"/>
          </a:xfrm>
          <a:prstGeom prst="rect">
            <a:avLst/>
          </a:prstGeom>
        </p:spPr>
        <p:txBody>
          <a:bodyPr wrap="square">
            <a:spAutoFit/>
          </a:bodyPr>
          <a:lstStyle/>
          <a:p>
            <a:r>
              <a:rPr lang="en-US" altLang="zh-CN" sz="2000" dirty="0"/>
              <a:t>3.</a:t>
            </a:r>
            <a:r>
              <a:rPr lang="zh-CN" altLang="zh-CN" sz="2000" dirty="0"/>
              <a:t>情绪的作用</a:t>
            </a:r>
          </a:p>
        </p:txBody>
      </p:sp>
      <p:sp>
        <p:nvSpPr>
          <p:cNvPr id="8" name="矩形 7"/>
          <p:cNvSpPr/>
          <p:nvPr/>
        </p:nvSpPr>
        <p:spPr>
          <a:xfrm>
            <a:off x="549073" y="1335191"/>
            <a:ext cx="8055376" cy="2862322"/>
          </a:xfrm>
          <a:prstGeom prst="rect">
            <a:avLst/>
          </a:prstGeom>
        </p:spPr>
        <p:txBody>
          <a:bodyPr wrap="square">
            <a:spAutoFit/>
          </a:bodyPr>
          <a:lstStyle/>
          <a:p>
            <a:r>
              <a:rPr lang="en-US" altLang="zh-CN" sz="2000" dirty="0"/>
              <a:t>(1)</a:t>
            </a:r>
            <a:r>
              <a:rPr lang="zh-CN" altLang="zh-CN" sz="2000" dirty="0"/>
              <a:t>情绪和情感像是一种侦察机构，监视着信息的流动</a:t>
            </a:r>
          </a:p>
          <a:p>
            <a:r>
              <a:rPr lang="zh-CN" altLang="zh-CN" sz="2000" dirty="0"/>
              <a:t>情感体验所构成的恒常心理背景或一时的心理状态，都对当前进行着的信息加工起组织与协调作用。</a:t>
            </a:r>
          </a:p>
          <a:p>
            <a:r>
              <a:rPr lang="en-US" altLang="zh-CN" sz="2000" dirty="0"/>
              <a:t>(2)</a:t>
            </a:r>
            <a:r>
              <a:rPr lang="zh-CN" altLang="zh-CN" sz="2000" dirty="0"/>
              <a:t>情绪和情感可以协调社会交往和人际关系</a:t>
            </a:r>
          </a:p>
          <a:p>
            <a:r>
              <a:rPr lang="zh-CN" altLang="zh-CN" sz="2000" dirty="0"/>
              <a:t>情绪通过表情，使人们互相了解，彼此共鸣，以微妙的表情动作传递着交际的信息，成为无词通信的手段。</a:t>
            </a:r>
          </a:p>
          <a:p>
            <a:r>
              <a:rPr lang="en-US" altLang="zh-CN" sz="2000" dirty="0"/>
              <a:t>(3)</a:t>
            </a:r>
            <a:r>
              <a:rPr lang="zh-CN" altLang="zh-CN" sz="2000" dirty="0"/>
              <a:t>情绪和情感具有帮助人类适应环境的价值</a:t>
            </a:r>
          </a:p>
          <a:p>
            <a:r>
              <a:rPr lang="zh-CN" altLang="zh-CN" sz="2000" dirty="0"/>
              <a:t>人的许多基本情绪，诸如愉快、悲伤、愤怒、惧怕、惊奇、厌恶等，在婴儿早期即已出现。</a:t>
            </a:r>
          </a:p>
        </p:txBody>
      </p:sp>
    </p:spTree>
    <p:extLst>
      <p:ext uri="{BB962C8B-B14F-4D97-AF65-F5344CB8AC3E}">
        <p14:creationId xmlns:p14="http://schemas.microsoft.com/office/powerpoint/2010/main" val="147039894"/>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18447" cy="346249"/>
          </a:xfrm>
          <a:prstGeom prst="rect">
            <a:avLst/>
          </a:prstGeom>
          <a:noFill/>
        </p:spPr>
        <p:txBody>
          <a:bodyPr wrap="none" lIns="68580" tIns="34290" rIns="68580" bIns="34290" rtlCol="0">
            <a:spAutoFit/>
          </a:bodyPr>
          <a:lstStyle/>
          <a:p>
            <a:r>
              <a:rPr lang="zh-CN" altLang="zh-CN" sz="1800" b="1" dirty="0" smtClean="0">
                <a:latin typeface="微软雅黑" pitchFamily="34" charset="-122"/>
                <a:ea typeface="微软雅黑" pitchFamily="34" charset="-122"/>
              </a:rPr>
              <a:t>第一节 情绪概述</a:t>
            </a:r>
            <a:endParaRPr lang="zh-CN" altLang="zh-CN" sz="1800" b="1" dirty="0">
              <a:latin typeface="微软雅黑" pitchFamily="34" charset="-122"/>
              <a:ea typeface="微软雅黑" pitchFamily="34" charset="-122"/>
            </a:endParaRPr>
          </a:p>
        </p:txBody>
      </p:sp>
      <p:sp>
        <p:nvSpPr>
          <p:cNvPr id="2" name="矩形 1"/>
          <p:cNvSpPr/>
          <p:nvPr/>
        </p:nvSpPr>
        <p:spPr>
          <a:xfrm>
            <a:off x="549073" y="735026"/>
            <a:ext cx="8055376" cy="400110"/>
          </a:xfrm>
          <a:prstGeom prst="rect">
            <a:avLst/>
          </a:prstGeom>
        </p:spPr>
        <p:txBody>
          <a:bodyPr wrap="square">
            <a:spAutoFit/>
          </a:bodyPr>
          <a:lstStyle/>
          <a:p>
            <a:r>
              <a:rPr lang="zh-CN" altLang="zh-CN" sz="2000" b="1" dirty="0" smtClean="0"/>
              <a:t>三</a:t>
            </a:r>
            <a:r>
              <a:rPr lang="zh-CN" altLang="zh-CN" sz="2000" b="1" dirty="0"/>
              <a:t>、情商</a:t>
            </a:r>
            <a:endParaRPr lang="zh-CN" altLang="zh-CN" sz="2000" dirty="0"/>
          </a:p>
        </p:txBody>
      </p:sp>
      <p:sp>
        <p:nvSpPr>
          <p:cNvPr id="6" name="矩形 5"/>
          <p:cNvSpPr/>
          <p:nvPr/>
        </p:nvSpPr>
        <p:spPr>
          <a:xfrm>
            <a:off x="549073" y="1135136"/>
            <a:ext cx="8055376" cy="1323439"/>
          </a:xfrm>
          <a:prstGeom prst="rect">
            <a:avLst/>
          </a:prstGeom>
        </p:spPr>
        <p:txBody>
          <a:bodyPr wrap="square">
            <a:spAutoFit/>
          </a:bodyPr>
          <a:lstStyle/>
          <a:p>
            <a:r>
              <a:rPr lang="zh-CN" altLang="zh-CN" sz="2000" dirty="0"/>
              <a:t>“情商“实际上是“情绪智商”的简称，是从英语</a:t>
            </a:r>
            <a:r>
              <a:rPr lang="en-US" altLang="zh-CN" sz="2000" dirty="0"/>
              <a:t>Emotional Intelligence Quotient</a:t>
            </a:r>
            <a:r>
              <a:rPr lang="zh-CN" altLang="zh-CN" sz="2000" dirty="0"/>
              <a:t>翻译过来的，因而又简称</a:t>
            </a:r>
            <a:r>
              <a:rPr lang="en-US" altLang="zh-CN" sz="2000" dirty="0"/>
              <a:t>EQ</a:t>
            </a:r>
            <a:r>
              <a:rPr lang="zh-CN" altLang="zh-CN" sz="2000" dirty="0"/>
              <a:t>。它是美国哈佛大学的心理学教授丹尼尔· 戈尔曼在</a:t>
            </a:r>
            <a:r>
              <a:rPr lang="en-US" altLang="zh-CN" sz="2000" dirty="0"/>
              <a:t>1995</a:t>
            </a:r>
            <a:r>
              <a:rPr lang="zh-CN" altLang="zh-CN" sz="2000" dirty="0"/>
              <a:t>年提出的相对于“智商”的另外一个概念。</a:t>
            </a:r>
          </a:p>
        </p:txBody>
      </p:sp>
      <p:sp>
        <p:nvSpPr>
          <p:cNvPr id="8" name="矩形 7"/>
          <p:cNvSpPr/>
          <p:nvPr/>
        </p:nvSpPr>
        <p:spPr>
          <a:xfrm>
            <a:off x="549073" y="2571750"/>
            <a:ext cx="8055376" cy="707886"/>
          </a:xfrm>
          <a:prstGeom prst="rect">
            <a:avLst/>
          </a:prstGeom>
        </p:spPr>
        <p:txBody>
          <a:bodyPr wrap="square">
            <a:spAutoFit/>
          </a:bodyPr>
          <a:lstStyle/>
          <a:p>
            <a:r>
              <a:rPr lang="zh-CN" altLang="zh-CN" sz="2000" dirty="0"/>
              <a:t>情商</a:t>
            </a:r>
            <a:r>
              <a:rPr lang="en-US" altLang="zh-CN" sz="2000" dirty="0"/>
              <a:t>(Emotional Intelligence </a:t>
            </a:r>
            <a:r>
              <a:rPr lang="en-US" altLang="zh-CN" sz="2000" dirty="0" err="1"/>
              <a:t>Quotien</a:t>
            </a:r>
            <a:r>
              <a:rPr lang="zh-CN" altLang="zh-CN" sz="2000" dirty="0"/>
              <a:t>简称</a:t>
            </a:r>
            <a:r>
              <a:rPr lang="en-US" altLang="zh-CN" sz="2000" dirty="0"/>
              <a:t>EQ)</a:t>
            </a:r>
            <a:r>
              <a:rPr lang="zh-CN" altLang="zh-CN" sz="2000" dirty="0"/>
              <a:t>是相对于智商</a:t>
            </a:r>
            <a:r>
              <a:rPr lang="en-US" altLang="zh-CN" sz="2000" dirty="0"/>
              <a:t>(IQ)</a:t>
            </a:r>
            <a:r>
              <a:rPr lang="zh-CN" altLang="zh-CN" sz="2000" dirty="0"/>
              <a:t>的一个概念，是情绪、情感商数的简称，也是情绪评定的量度。</a:t>
            </a:r>
          </a:p>
        </p:txBody>
      </p:sp>
    </p:spTree>
    <p:extLst>
      <p:ext uri="{BB962C8B-B14F-4D97-AF65-F5344CB8AC3E}">
        <p14:creationId xmlns:p14="http://schemas.microsoft.com/office/powerpoint/2010/main" val="846065407"/>
      </p:ext>
    </p:extLst>
  </p:cSld>
  <p:clrMapOvr>
    <a:masterClrMapping/>
  </p:clrMapOvr>
  <p:transition spd="slow">
    <p:pull/>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4587d1089935163506c90b1d61c8ec38bba92f"/>
</p:tagLst>
</file>

<file path=ppt/theme/theme1.xml><?xml version="1.0" encoding="utf-8"?>
<a:theme xmlns:a="http://schemas.openxmlformats.org/drawingml/2006/main" name="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827</TotalTime>
  <Words>3897</Words>
  <Application>Microsoft Office PowerPoint</Application>
  <PresentationFormat>全屏显示(16:9)</PresentationFormat>
  <Paragraphs>149</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YYJY</cp:lastModifiedBy>
  <cp:revision>590</cp:revision>
  <dcterms:created xsi:type="dcterms:W3CDTF">2015-10-13T09:44:51Z</dcterms:created>
  <dcterms:modified xsi:type="dcterms:W3CDTF">2017-06-09T07:37:11Z</dcterms:modified>
</cp:coreProperties>
</file>